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9" r:id="rId1"/>
    <p:sldMasterId id="2147483672" r:id="rId2"/>
  </p:sldMasterIdLst>
  <p:notesMasterIdLst>
    <p:notesMasterId r:id="rId12"/>
  </p:notesMasterIdLst>
  <p:handoutMasterIdLst>
    <p:handoutMasterId r:id="rId13"/>
  </p:handoutMasterIdLst>
  <p:sldIdLst>
    <p:sldId id="257" r:id="rId3"/>
    <p:sldId id="256" r:id="rId4"/>
    <p:sldId id="259" r:id="rId5"/>
    <p:sldId id="258" r:id="rId6"/>
    <p:sldId id="260" r:id="rId7"/>
    <p:sldId id="261" r:id="rId8"/>
    <p:sldId id="262" r:id="rId9"/>
    <p:sldId id="266" r:id="rId10"/>
    <p:sldId id="267" r:id="rId11"/>
  </p:sldIdLst>
  <p:sldSz cx="9144000" cy="6858000" type="screen4x3"/>
  <p:notesSz cx="6797675" cy="9926638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5" autoAdjust="0"/>
    <p:restoredTop sz="90973" autoAdjust="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E90DA0-B75B-4F2C-9587-23DC25702983}" type="datetimeFigureOut">
              <a:rPr lang="it-IT" smtClean="0"/>
              <a:t>13/03/2012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36D3DD-E3F9-4E51-839F-D04A92D28FC2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63DC1F5-3D97-4C61-A12E-96657AF58F8D}" type="datetimeFigureOut">
              <a:rPr lang="it-IT"/>
              <a:pPr>
                <a:defRPr/>
              </a:pPr>
              <a:t>13/03/2012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612A2AE-9A02-4F39-BEBB-2AAD33CEB03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t="89346" r="27950" b="-558"/>
          <a:stretch>
            <a:fillRect/>
          </a:stretch>
        </p:blipFill>
        <p:spPr bwMode="auto">
          <a:xfrm>
            <a:off x="0" y="6092825"/>
            <a:ext cx="65881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b="46677"/>
          <a:stretch>
            <a:fillRect/>
          </a:stretch>
        </p:blipFill>
        <p:spPr bwMode="auto">
          <a:xfrm>
            <a:off x="0" y="0"/>
            <a:ext cx="9144000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l="71172" t="80775"/>
          <a:stretch>
            <a:fillRect/>
          </a:stretch>
        </p:blipFill>
        <p:spPr bwMode="auto">
          <a:xfrm>
            <a:off x="6507163" y="5546725"/>
            <a:ext cx="26368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2" descr="C:\Users\Federico.Antonielli.PROMOFI\Desktop\Metropoli_logo_2_rg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3513" y="4005263"/>
            <a:ext cx="37369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C:\Users\Federico.Antonielli.PROMOFI\Desktop\Metropoli_logo_2_rg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6165850"/>
            <a:ext cx="16906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4075" y="5986463"/>
            <a:ext cx="93980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ieuros.eu/IMG/jpg/Immagine1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renata.mastracca@metropoliaziendaspeciale.it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705678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5400" b="1" dirty="0" smtClean="0">
              <a:latin typeface="+mn-lt"/>
            </a:endParaRPr>
          </a:p>
          <a:p>
            <a:pPr algn="ctr"/>
            <a:r>
              <a:rPr lang="it-IT" sz="5400" b="1" dirty="0" smtClean="0">
                <a:latin typeface="+mn-lt"/>
              </a:rPr>
              <a:t>Programmazione</a:t>
            </a:r>
            <a:br>
              <a:rPr lang="it-IT" sz="5400" b="1" dirty="0" smtClean="0">
                <a:latin typeface="+mn-lt"/>
              </a:rPr>
            </a:br>
            <a:r>
              <a:rPr lang="it-IT" sz="5400" b="1" dirty="0" smtClean="0">
                <a:latin typeface="+mn-lt"/>
              </a:rPr>
              <a:t>2014-2020</a:t>
            </a:r>
          </a:p>
          <a:p>
            <a:pPr algn="ctr"/>
            <a:r>
              <a:rPr lang="it-IT" sz="3200" i="1" dirty="0" smtClean="0">
                <a:latin typeface="+mn-lt"/>
              </a:rPr>
              <a:t>(alcuni cenni)</a:t>
            </a:r>
            <a:endParaRPr lang="it-IT" sz="3200" i="1" dirty="0">
              <a:latin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619672" y="1772816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0066CC"/>
                </a:solidFill>
                <a:latin typeface="Verdana" pitchFamily="34" charset="0"/>
              </a:rPr>
              <a:t>Quadro temporale degli interventi</a:t>
            </a:r>
            <a:endParaRPr lang="it-IT" b="1" dirty="0">
              <a:latin typeface="+mn-l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39552" y="2276872"/>
            <a:ext cx="820891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5000"/>
              </a:lnSpc>
              <a:buFontTx/>
              <a:buChar char="-"/>
            </a:pPr>
            <a:r>
              <a:rPr lang="it-IT" sz="2000" dirty="0" smtClean="0">
                <a:solidFill>
                  <a:srgbClr val="0066FF"/>
                </a:solidFill>
                <a:latin typeface="Verdana" pitchFamily="34" charset="0"/>
              </a:rPr>
              <a:t>29 giugno 2011</a:t>
            </a:r>
            <a:r>
              <a:rPr lang="it-IT" sz="2000" dirty="0" smtClean="0">
                <a:latin typeface="Verdana" pitchFamily="34" charset="0"/>
              </a:rPr>
              <a:t>: la Commissione europea ha adottato una proposta di quadro finanziario pluriennale 2014-2020</a:t>
            </a:r>
          </a:p>
          <a:p>
            <a:pPr algn="just">
              <a:lnSpc>
                <a:spcPct val="85000"/>
              </a:lnSpc>
              <a:buFontTx/>
              <a:buNone/>
            </a:pPr>
            <a:endParaRPr lang="it-IT" sz="2000" dirty="0" smtClean="0">
              <a:latin typeface="Verdana" pitchFamily="34" charset="0"/>
            </a:endParaRPr>
          </a:p>
          <a:p>
            <a:pPr algn="just">
              <a:lnSpc>
                <a:spcPct val="85000"/>
              </a:lnSpc>
              <a:buFontTx/>
              <a:buChar char="-"/>
            </a:pPr>
            <a:r>
              <a:rPr lang="it-IT" sz="2000" dirty="0" smtClean="0">
                <a:solidFill>
                  <a:srgbClr val="0066FF"/>
                </a:solidFill>
                <a:latin typeface="Verdana" pitchFamily="34" charset="0"/>
              </a:rPr>
              <a:t>6 ottobre 2011</a:t>
            </a:r>
            <a:r>
              <a:rPr lang="it-IT" sz="2000" dirty="0" smtClean="0">
                <a:latin typeface="Verdana" pitchFamily="34" charset="0"/>
              </a:rPr>
              <a:t>: la Commissione europea ha approvato un pacchetto legislativo relativo al periodo di programmazione 2014-2020</a:t>
            </a:r>
          </a:p>
          <a:p>
            <a:pPr algn="just">
              <a:lnSpc>
                <a:spcPct val="85000"/>
              </a:lnSpc>
              <a:buFontTx/>
              <a:buNone/>
            </a:pPr>
            <a:endParaRPr lang="it-IT" sz="2000" b="1" dirty="0" smtClean="0">
              <a:solidFill>
                <a:srgbClr val="808080"/>
              </a:solidFill>
              <a:latin typeface="Verdana" pitchFamily="34" charset="0"/>
            </a:endParaRPr>
          </a:p>
          <a:p>
            <a:pPr algn="just">
              <a:lnSpc>
                <a:spcPct val="85000"/>
              </a:lnSpc>
              <a:buFontTx/>
              <a:buChar char="-"/>
            </a:pPr>
            <a:r>
              <a:rPr lang="it-IT" sz="2000" dirty="0" smtClean="0">
                <a:solidFill>
                  <a:srgbClr val="0099FF"/>
                </a:solidFill>
                <a:latin typeface="Verdana" pitchFamily="34" charset="0"/>
              </a:rPr>
              <a:t>Prossima tappe</a:t>
            </a:r>
            <a:r>
              <a:rPr lang="it-IT" sz="2000" dirty="0" smtClean="0">
                <a:latin typeface="Verdana" pitchFamily="34" charset="0"/>
              </a:rPr>
              <a:t>: </a:t>
            </a:r>
          </a:p>
          <a:p>
            <a:pPr lvl="1" algn="just">
              <a:lnSpc>
                <a:spcPct val="85000"/>
              </a:lnSpc>
              <a:buFont typeface="Wingdings" pitchFamily="2" charset="2"/>
              <a:buChar char="§"/>
            </a:pPr>
            <a:r>
              <a:rPr lang="it-IT" sz="2000" dirty="0" smtClean="0">
                <a:latin typeface="Verdana" pitchFamily="34" charset="0"/>
              </a:rPr>
              <a:t>discussione (Consiglio e Parlamento UE) e adozione delle proposte di regolamento entro dicembre 2013</a:t>
            </a:r>
          </a:p>
          <a:p>
            <a:pPr lvl="1" algn="just">
              <a:lnSpc>
                <a:spcPct val="85000"/>
              </a:lnSpc>
              <a:buFont typeface="Wingdings" pitchFamily="2" charset="2"/>
              <a:buChar char="§"/>
            </a:pPr>
            <a:r>
              <a:rPr lang="it-IT" sz="2000" dirty="0" smtClean="0">
                <a:latin typeface="Verdana" pitchFamily="34" charset="0"/>
              </a:rPr>
              <a:t>la Commissione dovrà presentare un Quadro Strategico di riferimento</a:t>
            </a:r>
          </a:p>
          <a:p>
            <a:pPr lvl="1" algn="just">
              <a:lnSpc>
                <a:spcPct val="85000"/>
              </a:lnSpc>
              <a:buFont typeface="Wingdings" pitchFamily="2" charset="2"/>
              <a:buChar char="§"/>
            </a:pPr>
            <a:r>
              <a:rPr lang="it-IT" sz="2000" dirty="0" smtClean="0">
                <a:latin typeface="Verdana" pitchFamily="34" charset="0"/>
              </a:rPr>
              <a:t>Prosecuzione dei negoziato sul quadro finanziario pluriennale</a:t>
            </a:r>
            <a:endParaRPr lang="it-IT" sz="2000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75656" y="1556793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0066CC"/>
                </a:solidFill>
                <a:latin typeface="Verdana" pitchFamily="34" charset="0"/>
              </a:rPr>
              <a:t>Il pacchetto di proposte presentato dalla Commissione</a:t>
            </a:r>
            <a:endParaRPr lang="it-IT" b="1" dirty="0">
              <a:latin typeface="+mn-l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3568" y="2420888"/>
            <a:ext cx="792088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it-IT" sz="2000" dirty="0" smtClean="0">
                <a:solidFill>
                  <a:srgbClr val="0066CC"/>
                </a:solidFill>
                <a:latin typeface="Verdana" pitchFamily="34" charset="0"/>
              </a:rPr>
              <a:t>Un regolamento generale </a:t>
            </a:r>
            <a:r>
              <a:rPr lang="it-IT" sz="2000" dirty="0" smtClean="0"/>
              <a:t>(FESR, FSE, Fondo di Coesione, FEAMP - Fondo europeo per gli affari marittimi e la pesca, FEASR - Fondo europeo agricolo per lo sviluppo rurale)</a:t>
            </a:r>
          </a:p>
          <a:p>
            <a:pPr algn="just">
              <a:buFont typeface="Wingdings" pitchFamily="2" charset="2"/>
              <a:buChar char="§"/>
            </a:pPr>
            <a:r>
              <a:rPr lang="it-IT" sz="2000" dirty="0" smtClean="0">
                <a:solidFill>
                  <a:srgbClr val="0066CC"/>
                </a:solidFill>
                <a:latin typeface="Verdana" pitchFamily="34" charset="0"/>
              </a:rPr>
              <a:t>Tre regolamenti specifici </a:t>
            </a:r>
            <a:r>
              <a:rPr lang="it-IT" sz="2000" dirty="0" smtClean="0"/>
              <a:t>(FESR, FSE e Fondo di Coesione)</a:t>
            </a:r>
          </a:p>
          <a:p>
            <a:pPr algn="just">
              <a:buFont typeface="Wingdings" pitchFamily="2" charset="2"/>
              <a:buChar char="§"/>
            </a:pPr>
            <a:r>
              <a:rPr lang="it-IT" sz="2000" dirty="0" smtClean="0">
                <a:solidFill>
                  <a:srgbClr val="0066CC"/>
                </a:solidFill>
                <a:latin typeface="Verdana" pitchFamily="34" charset="0"/>
              </a:rPr>
              <a:t>Due regolamenti sull’obiettivo cooperazione territoriale europea e sul Gruppo Europeo di Cooperazione Territoriale </a:t>
            </a:r>
            <a:r>
              <a:rPr lang="it-IT" sz="2000" dirty="0" smtClean="0"/>
              <a:t>(GECT)</a:t>
            </a:r>
            <a:endParaRPr lang="it-IT" sz="2000" dirty="0" smtClean="0">
              <a:solidFill>
                <a:srgbClr val="0066CC"/>
              </a:solidFill>
              <a:latin typeface="Verdana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it-IT" sz="2000" dirty="0" smtClean="0">
                <a:solidFill>
                  <a:srgbClr val="0066CC"/>
                </a:solidFill>
                <a:latin typeface="Verdana" pitchFamily="34" charset="0"/>
              </a:rPr>
              <a:t>Due regolamenti sul Fondo Europeo di adeguamento alla Globalizzazione </a:t>
            </a:r>
            <a:r>
              <a:rPr lang="it-IT" sz="2000" dirty="0" smtClean="0">
                <a:latin typeface="Verdana" pitchFamily="34" charset="0"/>
              </a:rPr>
              <a:t>(FEG) </a:t>
            </a:r>
            <a:r>
              <a:rPr lang="it-IT" sz="2000" dirty="0" smtClean="0">
                <a:solidFill>
                  <a:srgbClr val="0066CC"/>
                </a:solidFill>
                <a:latin typeface="Verdana" pitchFamily="34" charset="0"/>
              </a:rPr>
              <a:t>e sul Programma per il cambiamento sociale e l’innovazione</a:t>
            </a:r>
          </a:p>
          <a:p>
            <a:pPr algn="just">
              <a:buFont typeface="Wingdings" pitchFamily="2" charset="2"/>
              <a:buChar char="§"/>
            </a:pPr>
            <a:r>
              <a:rPr lang="it-IT" sz="2000" dirty="0" smtClean="0">
                <a:solidFill>
                  <a:srgbClr val="0066CC"/>
                </a:solidFill>
                <a:latin typeface="Verdana" pitchFamily="34" charset="0"/>
              </a:rPr>
              <a:t>Una comunicazione sul Fondo di solidarietà dell’Unione Europea </a:t>
            </a:r>
            <a:r>
              <a:rPr lang="it-IT" sz="2000" dirty="0" smtClean="0">
                <a:latin typeface="Verdana" pitchFamily="34" charset="0"/>
              </a:rPr>
              <a:t>(FSUE)</a:t>
            </a:r>
            <a:endParaRPr lang="it-IT" sz="2000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763688" y="1556792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0066CC"/>
                </a:solidFill>
                <a:latin typeface="Verdana" pitchFamily="34" charset="0"/>
              </a:rPr>
              <a:t>Ripartizione territoriale</a:t>
            </a:r>
            <a:r>
              <a:rPr lang="it-IT" sz="4000" dirty="0" smtClean="0">
                <a:solidFill>
                  <a:srgbClr val="000000"/>
                </a:solidFill>
              </a:rPr>
              <a:t> </a:t>
            </a:r>
            <a:endParaRPr lang="it-IT" sz="4000" dirty="0">
              <a:solidFill>
                <a:srgbClr val="00000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39552" y="2276872"/>
            <a:ext cx="828092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it-IT" sz="2000" dirty="0" smtClean="0">
                <a:solidFill>
                  <a:srgbClr val="0066CC"/>
                </a:solidFill>
                <a:latin typeface="Verdana" pitchFamily="34" charset="0"/>
              </a:rPr>
              <a:t>Regione meno sviluppate</a:t>
            </a:r>
            <a:r>
              <a:rPr lang="it-IT" sz="2000" dirty="0" smtClean="0">
                <a:latin typeface="Verdana" pitchFamily="34" charset="0"/>
              </a:rPr>
              <a:t>: PIL pro capite &lt; al 75% della media UE27 SM</a:t>
            </a:r>
          </a:p>
          <a:p>
            <a:pPr algn="just">
              <a:lnSpc>
                <a:spcPct val="135000"/>
              </a:lnSpc>
            </a:pPr>
            <a:r>
              <a:rPr lang="it-IT" sz="2000" dirty="0" smtClean="0">
                <a:solidFill>
                  <a:srgbClr val="0066CC"/>
                </a:solidFill>
                <a:latin typeface="Verdana" pitchFamily="34" charset="0"/>
              </a:rPr>
              <a:t>Regioni in transizione</a:t>
            </a:r>
            <a:r>
              <a:rPr lang="it-IT" sz="2000" dirty="0" smtClean="0">
                <a:latin typeface="Verdana" pitchFamily="34" charset="0"/>
              </a:rPr>
              <a:t>: PIL pro capite tra il 75% e il 90% della media UE27 SM</a:t>
            </a:r>
          </a:p>
          <a:p>
            <a:pPr algn="just">
              <a:lnSpc>
                <a:spcPct val="135000"/>
              </a:lnSpc>
            </a:pPr>
            <a:r>
              <a:rPr lang="it-IT" sz="2000" dirty="0" smtClean="0">
                <a:solidFill>
                  <a:srgbClr val="0066CC"/>
                </a:solidFill>
                <a:latin typeface="Verdana" pitchFamily="34" charset="0"/>
              </a:rPr>
              <a:t>Regioni più sviluppate</a:t>
            </a:r>
            <a:r>
              <a:rPr lang="it-IT" sz="2000" dirty="0" smtClean="0">
                <a:latin typeface="Verdana" pitchFamily="34" charset="0"/>
              </a:rPr>
              <a:t>: PIL pro capite &gt; al 75% della media UE27 SM</a:t>
            </a:r>
          </a:p>
          <a:p>
            <a:pPr algn="just">
              <a:buFont typeface="Times New Roman" pitchFamily="18" charset="0"/>
              <a:buNone/>
            </a:pPr>
            <a:r>
              <a:rPr lang="it-IT" sz="2000" dirty="0" smtClean="0">
                <a:latin typeface="Verdana" pitchFamily="34" charset="0"/>
              </a:rPr>
              <a:t>+</a:t>
            </a:r>
          </a:p>
          <a:p>
            <a:pPr algn="just">
              <a:buFont typeface="Times New Roman" pitchFamily="18" charset="0"/>
              <a:buNone/>
            </a:pPr>
            <a:r>
              <a:rPr lang="it-IT" sz="2000" dirty="0" smtClean="0">
                <a:latin typeface="Verdana" pitchFamily="34" charset="0"/>
              </a:rPr>
              <a:t>    Aree cooperazione territoriale europea</a:t>
            </a:r>
            <a:endParaRPr lang="it-IT" sz="1800" dirty="0">
              <a:latin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547664" y="1772816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0066CC"/>
                </a:solidFill>
                <a:latin typeface="Verdana" pitchFamily="34" charset="0"/>
              </a:rPr>
              <a:t>La zonizzazione in Italia</a:t>
            </a:r>
            <a:endParaRPr lang="it-IT" b="1" dirty="0">
              <a:latin typeface="+mn-l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39552" y="2276872"/>
            <a:ext cx="8280920" cy="433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  <a:buFont typeface="Times New Roman" pitchFamily="18" charset="0"/>
              <a:buNone/>
            </a:pPr>
            <a:r>
              <a:rPr lang="it-IT" sz="2000" dirty="0" smtClean="0">
                <a:solidFill>
                  <a:srgbClr val="0066CC"/>
                </a:solidFill>
                <a:latin typeface="Verdana" pitchFamily="34" charset="0"/>
              </a:rPr>
              <a:t>Regione meno sviluppate: </a:t>
            </a:r>
          </a:p>
          <a:p>
            <a:pPr>
              <a:lnSpc>
                <a:spcPct val="75000"/>
              </a:lnSpc>
              <a:buFont typeface="Times New Roman" pitchFamily="18" charset="0"/>
              <a:buNone/>
            </a:pPr>
            <a:r>
              <a:rPr lang="it-IT" sz="2000" dirty="0" smtClean="0">
                <a:latin typeface="Verdana" pitchFamily="34" charset="0"/>
              </a:rPr>
              <a:t>Campania, Calabria, Puglia e Sicilia</a:t>
            </a:r>
          </a:p>
          <a:p>
            <a:pPr>
              <a:lnSpc>
                <a:spcPct val="75000"/>
              </a:lnSpc>
              <a:buFont typeface="Times New Roman" pitchFamily="18" charset="0"/>
              <a:buNone/>
            </a:pPr>
            <a:endParaRPr lang="it-IT" sz="2000" dirty="0" smtClean="0">
              <a:latin typeface="Verdana" pitchFamily="34" charset="0"/>
            </a:endParaRPr>
          </a:p>
          <a:p>
            <a:pPr>
              <a:lnSpc>
                <a:spcPct val="75000"/>
              </a:lnSpc>
              <a:buFont typeface="Times New Roman" pitchFamily="18" charset="0"/>
              <a:buNone/>
            </a:pPr>
            <a:r>
              <a:rPr lang="it-IT" sz="2000" dirty="0" smtClean="0">
                <a:solidFill>
                  <a:srgbClr val="0066CC"/>
                </a:solidFill>
                <a:latin typeface="Verdana" pitchFamily="34" charset="0"/>
              </a:rPr>
              <a:t>Regioni in transizione: </a:t>
            </a:r>
          </a:p>
          <a:p>
            <a:pPr>
              <a:lnSpc>
                <a:spcPct val="75000"/>
              </a:lnSpc>
              <a:buFont typeface="Times New Roman" pitchFamily="18" charset="0"/>
              <a:buNone/>
            </a:pPr>
            <a:r>
              <a:rPr lang="it-IT" sz="2000" dirty="0" smtClean="0">
                <a:latin typeface="Verdana" pitchFamily="34" charset="0"/>
              </a:rPr>
              <a:t>Basilicata, Sardegna, Abruzzo e Molise</a:t>
            </a:r>
          </a:p>
          <a:p>
            <a:pPr>
              <a:lnSpc>
                <a:spcPct val="75000"/>
              </a:lnSpc>
              <a:buFont typeface="Times New Roman" pitchFamily="18" charset="0"/>
              <a:buNone/>
            </a:pPr>
            <a:endParaRPr lang="it-IT" sz="2000" dirty="0" smtClean="0">
              <a:latin typeface="Verdana" pitchFamily="34" charset="0"/>
            </a:endParaRPr>
          </a:p>
          <a:p>
            <a:pPr>
              <a:lnSpc>
                <a:spcPct val="75000"/>
              </a:lnSpc>
              <a:buFont typeface="Times New Roman" pitchFamily="18" charset="0"/>
              <a:buNone/>
            </a:pPr>
            <a:r>
              <a:rPr lang="it-IT" sz="2000" dirty="0" smtClean="0">
                <a:solidFill>
                  <a:srgbClr val="0066CC"/>
                </a:solidFill>
                <a:latin typeface="Verdana" pitchFamily="34" charset="0"/>
              </a:rPr>
              <a:t>Regioni più sviluppate: </a:t>
            </a:r>
          </a:p>
          <a:p>
            <a:pPr>
              <a:lnSpc>
                <a:spcPct val="75000"/>
              </a:lnSpc>
              <a:buFont typeface="Times New Roman" pitchFamily="18" charset="0"/>
              <a:buNone/>
            </a:pPr>
            <a:r>
              <a:rPr lang="it-IT" sz="2000" dirty="0" smtClean="0">
                <a:latin typeface="Verdana" pitchFamily="34" charset="0"/>
              </a:rPr>
              <a:t>tutte le altre</a:t>
            </a:r>
          </a:p>
          <a:p>
            <a:pPr marL="342900" indent="-342900" algn="just">
              <a:lnSpc>
                <a:spcPct val="90000"/>
              </a:lnSpc>
            </a:pPr>
            <a:endParaRPr lang="it-IT" sz="2000" b="1" dirty="0" smtClean="0">
              <a:solidFill>
                <a:srgbClr val="0066CC"/>
              </a:solidFill>
              <a:latin typeface="Verdana" pitchFamily="34" charset="0"/>
            </a:endParaRPr>
          </a:p>
          <a:p>
            <a:pPr marL="342900" indent="-342900" algn="just">
              <a:lnSpc>
                <a:spcPct val="90000"/>
              </a:lnSpc>
            </a:pPr>
            <a:r>
              <a:rPr lang="it-IT" sz="2000" b="1" dirty="0" smtClean="0">
                <a:solidFill>
                  <a:srgbClr val="0066CC"/>
                </a:solidFill>
                <a:latin typeface="Verdana" pitchFamily="34" charset="0"/>
              </a:rPr>
              <a:t>I tassi massimi di cofinanziamento</a:t>
            </a:r>
          </a:p>
          <a:p>
            <a:pPr marL="342900" indent="-342900" algn="ctr" defTabSz="914400">
              <a:spcBef>
                <a:spcPts val="800"/>
              </a:spcBef>
              <a:buFont typeface="Times New Roman" pitchFamily="18" charset="0"/>
              <a:buChar char="•"/>
            </a:pPr>
            <a:r>
              <a:rPr lang="it-IT" sz="2000" dirty="0" smtClean="0">
                <a:latin typeface="Verdana" pitchFamily="34" charset="0"/>
              </a:rPr>
              <a:t>75%-85% nelle regioni meno sviluppate </a:t>
            </a:r>
          </a:p>
          <a:p>
            <a:pPr marL="342900" indent="-342900" algn="ctr" defTabSz="914400">
              <a:spcBef>
                <a:spcPts val="800"/>
              </a:spcBef>
              <a:buFont typeface="Times New Roman" pitchFamily="18" charset="0"/>
              <a:buChar char="•"/>
            </a:pPr>
            <a:r>
              <a:rPr lang="it-IT" sz="2000" dirty="0" smtClean="0">
                <a:latin typeface="Verdana" pitchFamily="34" charset="0"/>
              </a:rPr>
              <a:t>60% nelle regioni di transizione</a:t>
            </a:r>
          </a:p>
          <a:p>
            <a:pPr marL="342900" indent="-342900" algn="ctr" defTabSz="914400">
              <a:spcBef>
                <a:spcPts val="800"/>
              </a:spcBef>
              <a:buFont typeface="Times New Roman" pitchFamily="18" charset="0"/>
              <a:buChar char="•"/>
            </a:pPr>
            <a:r>
              <a:rPr lang="it-IT" sz="2000" dirty="0" smtClean="0">
                <a:latin typeface="Verdana" pitchFamily="34" charset="0"/>
              </a:rPr>
              <a:t>50% nelle regioni più sviluppate</a:t>
            </a:r>
          </a:p>
          <a:p>
            <a:pPr marL="342900" indent="-342900" algn="just">
              <a:lnSpc>
                <a:spcPct val="90000"/>
              </a:lnSpc>
            </a:pPr>
            <a:endParaRPr lang="it-IT" sz="2000" b="1" dirty="0" smtClean="0">
              <a:solidFill>
                <a:srgbClr val="0066CC"/>
              </a:solidFill>
              <a:latin typeface="Verdana" pitchFamily="34" charset="0"/>
            </a:endParaRPr>
          </a:p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endParaRPr lang="it-IT" sz="2000" dirty="0">
              <a:latin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JPEG - 52 k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7" y="620688"/>
            <a:ext cx="8352928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412776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La </a:t>
            </a:r>
            <a:r>
              <a:rPr lang="en-GB" b="1" dirty="0" err="1" smtClean="0">
                <a:solidFill>
                  <a:srgbClr val="0066FF"/>
                </a:solidFill>
                <a:latin typeface="Verdana" pitchFamily="34" charset="0"/>
              </a:rPr>
              <a:t>programmazione</a:t>
            </a:r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 2014-2020</a:t>
            </a:r>
            <a:endParaRPr lang="it-IT" b="1" dirty="0">
              <a:latin typeface="+mn-lt"/>
            </a:endParaRPr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2771800" y="1844824"/>
            <a:ext cx="3816350" cy="1440408"/>
          </a:xfrm>
          <a:prstGeom prst="downArrowCallout">
            <a:avLst>
              <a:gd name="adj1" fmla="val 52998"/>
              <a:gd name="adj2" fmla="val 52998"/>
              <a:gd name="adj3" fmla="val 16667"/>
              <a:gd name="adj4" fmla="val 66667"/>
            </a:avLst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it-IT" sz="2000">
                <a:latin typeface="Verdana" pitchFamily="34" charset="0"/>
              </a:rPr>
              <a:t>Quadro Strategico Comune</a:t>
            </a: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2771800" y="3284984"/>
            <a:ext cx="3816350" cy="1800225"/>
          </a:xfrm>
          <a:prstGeom prst="downArrowCallout">
            <a:avLst>
              <a:gd name="adj1" fmla="val 52998"/>
              <a:gd name="adj2" fmla="val 52998"/>
              <a:gd name="adj3" fmla="val 16667"/>
              <a:gd name="adj4" fmla="val 66667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it-IT" sz="2000" dirty="0">
                <a:latin typeface="Verdana" pitchFamily="34" charset="0"/>
              </a:rPr>
              <a:t>Contratto di partenariato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2843808" y="5157192"/>
            <a:ext cx="3743325" cy="1223963"/>
          </a:xfrm>
          <a:prstGeom prst="rect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it-IT" sz="2000" dirty="0">
                <a:latin typeface="Verdana" pitchFamily="34" charset="0"/>
              </a:rPr>
              <a:t>Programmi Operativi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683568" y="2120950"/>
            <a:ext cx="81369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Grazie per l’attenzione!</a:t>
            </a:r>
          </a:p>
          <a:p>
            <a:pPr algn="ctr"/>
            <a:endParaRPr lang="it-IT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Renata Mastracca</a:t>
            </a:r>
          </a:p>
          <a:p>
            <a:pPr algn="ctr"/>
            <a:endParaRPr lang="it-IT" dirty="0" smtClean="0">
              <a:latin typeface="Calibri" charset="0"/>
              <a:cs typeface="Calibri" charset="0"/>
              <a:hlinkClick r:id="rId3"/>
            </a:endParaRPr>
          </a:p>
          <a:p>
            <a:pPr algn="ctr"/>
            <a:r>
              <a:rPr lang="it-IT" dirty="0" smtClean="0">
                <a:latin typeface="Calibri" charset="0"/>
                <a:cs typeface="Calibri" charset="0"/>
                <a:hlinkClick r:id="rId3"/>
              </a:rPr>
              <a:t>renata.mastracca@metropoliaziendaspeciale.it</a:t>
            </a:r>
            <a:endParaRPr lang="it-IT" dirty="0" smtClean="0">
              <a:latin typeface="Calibri" charset="0"/>
              <a:cs typeface="Calibri" charset="0"/>
            </a:endParaRPr>
          </a:p>
          <a:p>
            <a:pPr algn="ctr"/>
            <a:endParaRPr lang="it-IT" b="1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055/2671.609</a:t>
            </a:r>
            <a:endParaRPr lang="it-IT" sz="2800" b="1" dirty="0" smtClean="0">
              <a:latin typeface="Calibri" charset="0"/>
              <a:cs typeface="Calibri" charset="0"/>
            </a:endParaRPr>
          </a:p>
          <a:p>
            <a:endParaRPr lang="it-IT" sz="2000" dirty="0">
              <a:latin typeface="Calibri" charset="0"/>
              <a:cs typeface="Calibri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de Istituzionale Metro 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Istituzionale Metro v1</Template>
  <TotalTime>185</TotalTime>
  <Words>317</Words>
  <Application>Microsoft Office PowerPoint</Application>
  <PresentationFormat>Presentazione su schermo (4:3)</PresentationFormat>
  <Paragraphs>57</Paragraphs>
  <Slides>9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9</vt:i4>
      </vt:variant>
    </vt:vector>
  </HeadingPairs>
  <TitlesOfParts>
    <vt:vector size="11" baseType="lpstr">
      <vt:lpstr>Slide Istituzionale Metro v1</vt:lpstr>
      <vt:lpstr>1_Personalizza struttura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renata.mastracca</dc:creator>
  <cp:lastModifiedBy>renata.mastracca</cp:lastModifiedBy>
  <cp:revision>19</cp:revision>
  <dcterms:created xsi:type="dcterms:W3CDTF">2012-03-07T11:50:02Z</dcterms:created>
  <dcterms:modified xsi:type="dcterms:W3CDTF">2012-03-13T17:11:39Z</dcterms:modified>
</cp:coreProperties>
</file>