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23"/>
  </p:notesMasterIdLst>
  <p:handoutMasterIdLst>
    <p:handoutMasterId r:id="rId24"/>
  </p:handoutMasterIdLst>
  <p:sldIdLst>
    <p:sldId id="257" r:id="rId3"/>
    <p:sldId id="256" r:id="rId4"/>
    <p:sldId id="259" r:id="rId5"/>
    <p:sldId id="258" r:id="rId6"/>
    <p:sldId id="267" r:id="rId7"/>
    <p:sldId id="260" r:id="rId8"/>
    <p:sldId id="261" r:id="rId9"/>
    <p:sldId id="268" r:id="rId10"/>
    <p:sldId id="262" r:id="rId11"/>
    <p:sldId id="263" r:id="rId12"/>
    <p:sldId id="264" r:id="rId13"/>
    <p:sldId id="265" r:id="rId14"/>
    <p:sldId id="274" r:id="rId15"/>
    <p:sldId id="270" r:id="rId16"/>
    <p:sldId id="271" r:id="rId17"/>
    <p:sldId id="269" r:id="rId18"/>
    <p:sldId id="272" r:id="rId19"/>
    <p:sldId id="266" r:id="rId20"/>
    <p:sldId id="273" r:id="rId21"/>
    <p:sldId id="275" r:id="rId22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07839-6E4A-4E56-A5D7-6336C5CC5B76}" type="datetimeFigureOut">
              <a:rPr lang="it-IT" smtClean="0"/>
              <a:pPr/>
              <a:t>14/03/2012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6CD4E-BDF9-49D4-BFCF-18B811F8F5E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14/03/2012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Requisito d’indipendenza</a:t>
            </a:r>
            <a:endParaRPr lang="it-IT" sz="2800" b="1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20888"/>
            <a:ext cx="78488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La vostra impresa è </a:t>
            </a:r>
            <a:r>
              <a:rPr lang="it-IT" sz="2800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autonoma</a:t>
            </a:r>
            <a:r>
              <a:rPr lang="it-IT" b="1" dirty="0" smtClean="0">
                <a:latin typeface="+mn-lt"/>
              </a:rPr>
              <a:t> </a:t>
            </a:r>
            <a:r>
              <a:rPr lang="it-IT" dirty="0" smtClean="0">
                <a:latin typeface="+mn-lt"/>
              </a:rPr>
              <a:t>se:</a:t>
            </a:r>
          </a:p>
          <a:p>
            <a:pPr marL="342900" indent="-342900" algn="just" defTabSz="914400">
              <a:buFont typeface="Times New Roman" pitchFamily="18" charset="0"/>
              <a:buNone/>
            </a:pPr>
            <a:endParaRPr lang="it-IT" b="1" dirty="0" smtClean="0">
              <a:latin typeface="+mn-lt"/>
            </a:endParaRPr>
          </a:p>
          <a:p>
            <a:pPr marL="342900" indent="-342900" algn="just" defTabSz="914400">
              <a:lnSpc>
                <a:spcPct val="75000"/>
              </a:lnSpc>
              <a:buFontTx/>
              <a:buChar char="-"/>
            </a:pPr>
            <a:r>
              <a:rPr lang="it-IT" dirty="0" smtClean="0">
                <a:latin typeface="+mn-lt"/>
              </a:rPr>
              <a:t>è totalmente indipendente (non ha alcuna partecipazione in altre imprese e nessuna altra impresa ha una partecipazione nella vostra)</a:t>
            </a:r>
          </a:p>
          <a:p>
            <a:pPr marL="342900" indent="-342900" algn="just" defTabSz="914400">
              <a:lnSpc>
                <a:spcPct val="75000"/>
              </a:lnSpc>
            </a:pPr>
            <a:endParaRPr lang="it-IT" dirty="0" smtClean="0">
              <a:latin typeface="+mn-lt"/>
            </a:endParaRPr>
          </a:p>
          <a:p>
            <a:pPr marL="342900" indent="-342900" algn="just" defTabSz="914400">
              <a:lnSpc>
                <a:spcPct val="75000"/>
              </a:lnSpc>
              <a:buFontTx/>
              <a:buChar char="-"/>
            </a:pPr>
            <a:r>
              <a:rPr lang="it-IT" dirty="0" smtClean="0">
                <a:latin typeface="+mn-lt"/>
              </a:rPr>
              <a:t>detiene una partecipazione </a:t>
            </a:r>
            <a:r>
              <a:rPr lang="it-IT" u="sng" dirty="0" smtClean="0">
                <a:latin typeface="+mn-lt"/>
              </a:rPr>
              <a:t>inferiore</a:t>
            </a:r>
            <a:r>
              <a:rPr lang="it-IT" dirty="0" smtClean="0">
                <a:latin typeface="+mn-lt"/>
              </a:rPr>
              <a:t> al 25% del capitale o dei diritti di voto in una o più altre imprese e/o non vi sono soggetti esterni che detengono una quota del 25% o più del capitale o dei diritti di voto nella vostra impresa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Eccezioni al requisito di autonomia </a:t>
            </a:r>
            <a:endParaRPr lang="it-IT" sz="2800" b="1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992888" cy="392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L’impresa è considerata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autonoma</a:t>
            </a:r>
            <a:r>
              <a:rPr lang="it-IT" sz="2000" dirty="0" smtClean="0">
                <a:latin typeface="+mn-lt"/>
              </a:rPr>
              <a:t>, e quindi priva di imprese associate, anche se questa soglia del 25% è raggiunta o superata da uno dei seguenti investitori:</a:t>
            </a: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- società pubbliche di partecipazione, società di capitale di rischio e “business </a:t>
            </a:r>
            <a:r>
              <a:rPr lang="it-IT" sz="2000" dirty="0" err="1" smtClean="0">
                <a:latin typeface="+mn-lt"/>
              </a:rPr>
              <a:t>angels</a:t>
            </a:r>
            <a:r>
              <a:rPr lang="it-IT" sz="2000" dirty="0" smtClean="0">
                <a:latin typeface="+mn-lt"/>
              </a:rPr>
              <a:t>” (con coinvolgimento finanziario inferiore a 1.250.000 euro)</a:t>
            </a: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-  università o centri di ricerca senza scopo di lucro</a:t>
            </a: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-  investitori istituzionali, compresi i fondi di sviluppo regionale;</a:t>
            </a: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    	- autorità locali autonome aventi bilancio annuale inferiore a 10 milioni di euro e meno di 5.000 abitanti.</a:t>
            </a:r>
          </a:p>
          <a:p>
            <a:pPr algn="just"/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Imprese associate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276872"/>
            <a:ext cx="7992888" cy="314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  <a:r>
              <a:rPr lang="it-IT" sz="2000" dirty="0" smtClean="0">
                <a:latin typeface="+mj-lt"/>
              </a:rPr>
              <a:t>Sono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associate</a:t>
            </a:r>
            <a:r>
              <a:rPr lang="it-IT" sz="2000" dirty="0" smtClean="0">
                <a:latin typeface="+mj-lt"/>
              </a:rPr>
              <a:t> le imprese che non sono né autonome né collegate le une alle altre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j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+mj-lt"/>
              </a:rPr>
              <a:t>Siete un’impresa associata se:</a:t>
            </a:r>
          </a:p>
          <a:p>
            <a:pPr marL="342900" indent="-342900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j-lt"/>
            </a:endParaRP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j-lt"/>
              </a:rPr>
              <a:t>detenete una partecipazione uguale o superiore al 25% del capitale o dei diritti di voto di un’altra impresa e/o un’altra impresa detiene una partecipazione uguale o superiore al 25% nella vostra</a:t>
            </a:r>
          </a:p>
          <a:p>
            <a:pPr marL="342900" indent="-342900" algn="just" defTabSz="914400">
              <a:lnSpc>
                <a:spcPct val="80000"/>
              </a:lnSpc>
            </a:pPr>
            <a:endParaRPr lang="it-IT" sz="2000" dirty="0" smtClean="0">
              <a:latin typeface="+mj-lt"/>
            </a:endParaRP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j-lt"/>
              </a:rPr>
              <a:t>non siete collegati ad un’altra impresa (per es. i diritti di voto in un’altra impresa, o viceversa, non superano il 50% )</a:t>
            </a:r>
          </a:p>
          <a:p>
            <a:pPr marL="342900" indent="-342900" algn="just" defTabSz="914400">
              <a:lnSpc>
                <a:spcPct val="80000"/>
              </a:lnSpc>
            </a:pPr>
            <a:endParaRPr lang="it-IT" sz="2000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Imprese associate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348880"/>
            <a:ext cx="7992888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  <a:r>
              <a:rPr lang="it-IT" sz="2800" b="1" dirty="0" smtClean="0">
                <a:latin typeface="+mn-lt"/>
              </a:rPr>
              <a:t>Determinazione dei dati della mia impresa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+mj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/>
          </a:p>
          <a:p>
            <a:pPr marL="342900" indent="-342900" algn="just">
              <a:lnSpc>
                <a:spcPct val="80000"/>
              </a:lnSpc>
            </a:pPr>
            <a:r>
              <a:rPr lang="it-IT" sz="2000" dirty="0" smtClean="0"/>
              <a:t>	</a:t>
            </a:r>
            <a:r>
              <a:rPr lang="it-IT" dirty="0" smtClean="0">
                <a:latin typeface="+mn-lt"/>
              </a:rPr>
              <a:t>se siete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un’impresa associata </a:t>
            </a:r>
            <a:r>
              <a:rPr lang="it-IT" dirty="0" smtClean="0">
                <a:latin typeface="+mn-lt"/>
              </a:rPr>
              <a:t>dovete aggiungere ai vostri dati una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proporzione </a:t>
            </a:r>
            <a:r>
              <a:rPr lang="it-IT" dirty="0" smtClean="0">
                <a:latin typeface="+mn-lt"/>
              </a:rPr>
              <a:t>del calcolo degli effettivi e degli elementi finanziari dell’altra impresa al fine di determinare l’ammissibilità alla condizione di PMI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dirty="0" smtClean="0">
              <a:latin typeface="+mj-lt"/>
            </a:endParaRPr>
          </a:p>
          <a:p>
            <a:pPr marL="342900" indent="-342900" algn="just" defTabSz="914400">
              <a:lnSpc>
                <a:spcPct val="80000"/>
              </a:lnSpc>
            </a:pPr>
            <a:endParaRPr lang="it-IT" sz="2000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612697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Imprese associate</a:t>
            </a:r>
            <a:endParaRPr lang="it-IT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39552" y="2132856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  <a:r>
              <a:rPr lang="it-IT" b="1" u="sng" dirty="0" smtClean="0">
                <a:latin typeface="+mn-lt"/>
              </a:rPr>
              <a:t>esempio:</a:t>
            </a:r>
            <a:endParaRPr lang="it-IT" sz="2000" b="1" u="sng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L’</a:t>
            </a:r>
            <a:r>
              <a:rPr lang="it-IT" sz="2000" b="1" dirty="0" smtClean="0">
                <a:latin typeface="+mn-lt"/>
              </a:rPr>
              <a:t>impresa A</a:t>
            </a:r>
            <a:r>
              <a:rPr lang="it-IT" sz="2000" dirty="0" smtClean="0">
                <a:latin typeface="+mn-lt"/>
              </a:rPr>
              <a:t> possiede il 33% di </a:t>
            </a:r>
            <a:r>
              <a:rPr lang="it-IT" sz="2000" b="1" dirty="0" smtClean="0">
                <a:latin typeface="+mn-lt"/>
              </a:rPr>
              <a:t>C</a:t>
            </a:r>
            <a:r>
              <a:rPr lang="it-IT" sz="2000" dirty="0" smtClean="0">
                <a:latin typeface="+mn-lt"/>
              </a:rPr>
              <a:t> e il 49% di </a:t>
            </a:r>
            <a:r>
              <a:rPr lang="it-IT" sz="2000" b="1" dirty="0" smtClean="0">
                <a:latin typeface="+mn-lt"/>
              </a:rPr>
              <a:t>D</a:t>
            </a:r>
            <a:r>
              <a:rPr lang="it-IT" sz="2000" dirty="0" smtClean="0">
                <a:latin typeface="+mn-lt"/>
              </a:rPr>
              <a:t>, mentre </a:t>
            </a:r>
            <a:r>
              <a:rPr lang="it-IT" sz="2000" b="1" dirty="0" smtClean="0">
                <a:latin typeface="+mn-lt"/>
              </a:rPr>
              <a:t>B</a:t>
            </a:r>
            <a:r>
              <a:rPr lang="it-IT" sz="2000" dirty="0" smtClean="0">
                <a:latin typeface="+mn-lt"/>
              </a:rPr>
              <a:t> detiene una quota del 25% della mia impresa:</a:t>
            </a:r>
          </a:p>
          <a:p>
            <a:pPr marL="342900" indent="-342900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per calcolare i miei </a:t>
            </a:r>
            <a:r>
              <a:rPr lang="it-IT" sz="2000" u="sng" dirty="0" smtClean="0">
                <a:latin typeface="+mn-lt"/>
              </a:rPr>
              <a:t>effettivi</a:t>
            </a:r>
            <a:r>
              <a:rPr lang="it-IT" sz="2000" dirty="0" smtClean="0">
                <a:latin typeface="+mn-lt"/>
              </a:rPr>
              <a:t> e i </a:t>
            </a:r>
            <a:r>
              <a:rPr lang="it-IT" sz="2000" b="1" dirty="0" smtClean="0">
                <a:latin typeface="+mn-lt"/>
              </a:rPr>
              <a:t>miei dati finanziari</a:t>
            </a:r>
            <a:r>
              <a:rPr lang="it-IT" sz="2000" dirty="0" smtClean="0">
                <a:latin typeface="+mn-lt"/>
              </a:rPr>
              <a:t>, aggiungo le </a:t>
            </a:r>
            <a:r>
              <a:rPr lang="it-IT" sz="2000" b="1" dirty="0" smtClean="0">
                <a:latin typeface="+mn-lt"/>
              </a:rPr>
              <a:t>percentuali</a:t>
            </a:r>
            <a:r>
              <a:rPr lang="it-IT" sz="2000" dirty="0" smtClean="0">
                <a:latin typeface="+mn-lt"/>
              </a:rPr>
              <a:t> relative dei dati B, C e D ai miei totali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+mn-lt"/>
              </a:rPr>
              <a:t>IL MIO TOTALE è 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100% di A + 25% di B + 33% di C + 49% di D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1800" dirty="0" smtClean="0">
              <a:latin typeface="Verdana" pitchFamily="34" charset="0"/>
            </a:endParaRPr>
          </a:p>
        </p:txBody>
      </p:sp>
      <p:sp>
        <p:nvSpPr>
          <p:cNvPr id="7" name="Freccia a destra 6"/>
          <p:cNvSpPr/>
          <p:nvPr/>
        </p:nvSpPr>
        <p:spPr>
          <a:xfrm>
            <a:off x="7092280" y="5517232"/>
            <a:ext cx="136815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arrotondato 17"/>
          <p:cNvSpPr/>
          <p:nvPr/>
        </p:nvSpPr>
        <p:spPr>
          <a:xfrm>
            <a:off x="2843808" y="2708920"/>
            <a:ext cx="345638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/>
          <p:cNvSpPr/>
          <p:nvPr/>
        </p:nvSpPr>
        <p:spPr>
          <a:xfrm>
            <a:off x="5508104" y="4437112"/>
            <a:ext cx="266429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971600" y="4365104"/>
            <a:ext cx="266429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3491880" y="1412776"/>
            <a:ext cx="223224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347864" y="1484785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Impresa B</a:t>
            </a:r>
            <a:endParaRPr lang="it-IT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11560" y="2420888"/>
            <a:ext cx="8208912" cy="11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Tahoma" pitchFamily="34" charset="0"/>
              </a:rPr>
              <a:t>25% 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Tahoma" pitchFamily="34" charset="0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Tahoma" pitchFamily="34" charset="0"/>
              </a:rPr>
              <a:t>Nella mia impresa A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4427984" y="2276872"/>
            <a:ext cx="36004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611560" y="4293096"/>
            <a:ext cx="345638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Tahoma" pitchFamily="34" charset="0"/>
              </a:rPr>
              <a:t>33% 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Tahoma" pitchFamily="34" charset="0"/>
              </a:rPr>
              <a:t>Impresa C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148064" y="4437112"/>
            <a:ext cx="345638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</a:p>
          <a:p>
            <a:pPr marL="342900" indent="-342900" algn="ctr">
              <a:lnSpc>
                <a:spcPct val="80000"/>
              </a:lnSpc>
            </a:pPr>
            <a:r>
              <a:rPr lang="it-IT" b="1" dirty="0" smtClean="0">
                <a:latin typeface="Tahoma" pitchFamily="34" charset="0"/>
              </a:rPr>
              <a:t>49% </a:t>
            </a:r>
          </a:p>
          <a:p>
            <a:pPr marL="342900" indent="-342900" algn="ctr">
              <a:lnSpc>
                <a:spcPct val="80000"/>
              </a:lnSpc>
            </a:pPr>
            <a:r>
              <a:rPr lang="it-IT" b="1" dirty="0" smtClean="0">
                <a:latin typeface="Tahoma" pitchFamily="34" charset="0"/>
              </a:rPr>
              <a:t>Impresa D</a:t>
            </a:r>
          </a:p>
        </p:txBody>
      </p:sp>
      <p:cxnSp>
        <p:nvCxnSpPr>
          <p:cNvPr id="12" name="Connettore 2 11"/>
          <p:cNvCxnSpPr/>
          <p:nvPr/>
        </p:nvCxnSpPr>
        <p:spPr>
          <a:xfrm>
            <a:off x="5220072" y="3645024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flipH="1">
            <a:off x="3347864" y="3717032"/>
            <a:ext cx="64807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Imprese collegate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492896"/>
            <a:ext cx="7992888" cy="358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  <a:r>
              <a:rPr lang="it-IT" sz="2000" dirty="0" smtClean="0">
                <a:latin typeface="+mn-lt"/>
              </a:rPr>
              <a:t>Si definiscono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collegate</a:t>
            </a:r>
            <a:r>
              <a:rPr lang="it-IT" sz="2000" dirty="0" smtClean="0">
                <a:latin typeface="+mn-lt"/>
              </a:rPr>
              <a:t> le imprese tra le quali esiste una delle relazioni seguenti: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n-lt"/>
              </a:rPr>
              <a:t>un’impresa detiene la maggioranza dei diritti di voto degli azionisti o soci di un’altra impresa</a:t>
            </a: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n-lt"/>
              </a:rPr>
              <a:t>un’impresa ha il diritto di nominare o revocare la maggioranza dei membri del consiglio di amministrazione, direzione o sorveglianza di un’altra impresa</a:t>
            </a: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n-lt"/>
              </a:rPr>
              <a:t>un contratto tra imprese o una disposizione nello statuto di un’impresa conferisce ad una di esse il diritto di esercitare un’influenza dominante su un’altra</a:t>
            </a:r>
          </a:p>
          <a:p>
            <a:pPr marL="342900" indent="-342900" algn="just" defTabSz="914400">
              <a:lnSpc>
                <a:spcPct val="80000"/>
              </a:lnSpc>
              <a:buFontTx/>
              <a:buChar char="-"/>
            </a:pPr>
            <a:r>
              <a:rPr lang="it-IT" sz="2000" dirty="0" smtClean="0">
                <a:latin typeface="+mn-lt"/>
              </a:rPr>
              <a:t>un’impresa, in virtù di un accordo, è in grado di esercitare da sola il controllo sulla maggioranza dei diritti di voto degli azionisti o soci di un’altra impresa</a:t>
            </a:r>
            <a:endParaRPr lang="it-IT" sz="2000" dirty="0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Imprese collegate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39552" y="2780928"/>
            <a:ext cx="8136904" cy="309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1800" dirty="0" smtClean="0">
                <a:latin typeface="Verdana" pitchFamily="34" charset="0"/>
              </a:rPr>
              <a:t>	</a:t>
            </a:r>
            <a:r>
              <a:rPr lang="it-IT" sz="2000" dirty="0" smtClean="0">
                <a:latin typeface="+mn-lt"/>
              </a:rPr>
              <a:t>se siete un’impresa collegata dovrete aggiungere ai dati della vostra impresa il </a:t>
            </a:r>
            <a:r>
              <a:rPr lang="it-IT" sz="2000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it-IT" sz="2000" dirty="0" smtClean="0">
                <a:latin typeface="+mn-lt"/>
              </a:rPr>
              <a:t> dei dati dell’impresa collegata. 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Generalmente un’impresa sa immediatamente se è collegata, dal momento che nella maggior parte degli Stati membri la legge richiede che siano elaborati </a:t>
            </a:r>
            <a:r>
              <a:rPr lang="it-IT" sz="2000" b="1" dirty="0" smtClean="0">
                <a:latin typeface="+mn-lt"/>
              </a:rPr>
              <a:t>conti consolidati </a:t>
            </a:r>
            <a:r>
              <a:rPr lang="it-IT" sz="2000" dirty="0" smtClean="0">
                <a:latin typeface="+mn-lt"/>
              </a:rPr>
              <a:t>o che essa sia ripresa mediante consolidamento  nei conti di un’altra impresa.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	Se la vostra impresa non redige conti consolidati e l’impresa con la quale la vostra è collegata costituisce a sua volta una catena di collegamenti con altre imprese dovrete aggiungere il </a:t>
            </a:r>
            <a:r>
              <a:rPr lang="it-IT" sz="2000" b="1" dirty="0" smtClean="0">
                <a:latin typeface="+mn-lt"/>
              </a:rPr>
              <a:t>100%</a:t>
            </a:r>
            <a:r>
              <a:rPr lang="it-IT" sz="2000" dirty="0" smtClean="0">
                <a:latin typeface="+mn-lt"/>
              </a:rPr>
              <a:t> dei dati di tutte queste imprese collegate ai dati della vostra.</a:t>
            </a:r>
            <a:endParaRPr lang="it-IT" sz="2000" dirty="0">
              <a:latin typeface="+mn-lt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755576" y="213285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Determinazione dei dati della mia impresa</a:t>
            </a:r>
            <a:endParaRPr lang="it-IT" sz="2800" dirty="0">
              <a:latin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55679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Imprese collegate</a:t>
            </a:r>
            <a:endParaRPr lang="it-IT" sz="2800" b="1" dirty="0">
              <a:latin typeface="+mn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2060848"/>
            <a:ext cx="7992888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u="sng" dirty="0" smtClean="0">
                <a:latin typeface="+mn-lt"/>
              </a:rPr>
              <a:t>esempio</a:t>
            </a:r>
            <a:r>
              <a:rPr lang="it-IT" b="1" u="sng" dirty="0" smtClean="0">
                <a:latin typeface="+mn-lt"/>
              </a:rPr>
              <a:t>: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b="1" u="sng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L’</a:t>
            </a:r>
            <a:r>
              <a:rPr lang="it-IT" b="1" dirty="0" smtClean="0">
                <a:latin typeface="+mn-lt"/>
              </a:rPr>
              <a:t>impresa A</a:t>
            </a:r>
            <a:r>
              <a:rPr lang="it-IT" dirty="0" smtClean="0">
                <a:latin typeface="+mn-lt"/>
              </a:rPr>
              <a:t> possiede il 51% di </a:t>
            </a:r>
            <a:r>
              <a:rPr lang="it-IT" b="1" dirty="0" smtClean="0">
                <a:latin typeface="+mn-lt"/>
              </a:rPr>
              <a:t>C</a:t>
            </a:r>
            <a:r>
              <a:rPr lang="it-IT" dirty="0" smtClean="0">
                <a:latin typeface="+mn-lt"/>
              </a:rPr>
              <a:t> e il 100% di </a:t>
            </a:r>
            <a:r>
              <a:rPr lang="it-IT" b="1" dirty="0" smtClean="0">
                <a:latin typeface="+mn-lt"/>
              </a:rPr>
              <a:t>D</a:t>
            </a:r>
            <a:r>
              <a:rPr lang="it-IT" dirty="0" smtClean="0">
                <a:latin typeface="+mn-lt"/>
              </a:rPr>
              <a:t> mentre </a:t>
            </a:r>
            <a:r>
              <a:rPr lang="it-IT" b="1" dirty="0" smtClean="0">
                <a:latin typeface="+mn-lt"/>
              </a:rPr>
              <a:t>B </a:t>
            </a:r>
            <a:r>
              <a:rPr lang="it-IT" dirty="0" smtClean="0">
                <a:latin typeface="+mn-lt"/>
              </a:rPr>
              <a:t>detiene una partecipazione del 60% nella mia impresa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Dal momento che le partecipazioni sono in ciascun caso </a:t>
            </a:r>
            <a:r>
              <a:rPr lang="it-IT" b="1" dirty="0" smtClean="0">
                <a:latin typeface="+mn-lt"/>
              </a:rPr>
              <a:t>superiori al 50% </a:t>
            </a:r>
            <a:r>
              <a:rPr lang="it-IT" dirty="0" smtClean="0">
                <a:latin typeface="+mn-lt"/>
              </a:rPr>
              <a:t>prendo in considerazione il 100% dei dati di ognuna delle quattro imprese al momento di calcolare le mie soglie finanziarie e di effettivi.</a:t>
            </a:r>
          </a:p>
          <a:p>
            <a:pPr marL="342900" indent="-342900" algn="just" defTabSz="914400">
              <a:lnSpc>
                <a:spcPct val="80000"/>
              </a:lnSpc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latin typeface="+mn-lt"/>
              </a:rPr>
              <a:t>IL MIO TOTALE</a:t>
            </a:r>
            <a:r>
              <a:rPr lang="it-IT" dirty="0" smtClean="0">
                <a:latin typeface="+mn-lt"/>
              </a:rPr>
              <a:t> </a:t>
            </a:r>
            <a:r>
              <a:rPr lang="it-IT" b="1" dirty="0" smtClean="0">
                <a:latin typeface="+mn-lt"/>
              </a:rPr>
              <a:t>è</a:t>
            </a: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endParaRPr lang="it-IT" sz="2000" b="1" dirty="0" smtClean="0">
              <a:latin typeface="+mn-lt"/>
            </a:endParaRPr>
          </a:p>
          <a:p>
            <a:pPr marL="342900" indent="-342900" algn="ctr" defTabSz="914400">
              <a:lnSpc>
                <a:spcPct val="80000"/>
              </a:lnSpc>
              <a:buFont typeface="Times New Roman" pitchFamily="18" charset="0"/>
              <a:buNone/>
            </a:pP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100% di A + 100% di B + 100% di C + 100% di D</a:t>
            </a:r>
            <a:endParaRPr lang="it-IT" b="1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7092280" y="5877272"/>
            <a:ext cx="136815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e 19"/>
          <p:cNvSpPr/>
          <p:nvPr/>
        </p:nvSpPr>
        <p:spPr>
          <a:xfrm>
            <a:off x="5652120" y="4725144"/>
            <a:ext cx="280831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>
            <a:off x="971600" y="4581128"/>
            <a:ext cx="2880320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3131840" y="2996952"/>
            <a:ext cx="35283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3707904" y="1484784"/>
            <a:ext cx="2304256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3325336" y="3140968"/>
            <a:ext cx="319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60%</a:t>
            </a:r>
          </a:p>
          <a:p>
            <a:pPr algn="ctr"/>
            <a:r>
              <a:rPr lang="it-IT" b="1" dirty="0" smtClean="0">
                <a:latin typeface="Tahoma" pitchFamily="34" charset="0"/>
              </a:rPr>
              <a:t>La mia impresa A</a:t>
            </a:r>
            <a:endParaRPr lang="it-IT" b="1" dirty="0"/>
          </a:p>
        </p:txBody>
      </p:sp>
      <p:sp>
        <p:nvSpPr>
          <p:cNvPr id="7" name="Rettangolo 6"/>
          <p:cNvSpPr/>
          <p:nvPr/>
        </p:nvSpPr>
        <p:spPr>
          <a:xfrm>
            <a:off x="3923928" y="1628800"/>
            <a:ext cx="1789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Impresa B</a:t>
            </a:r>
            <a:endParaRPr lang="it-IT" b="1" dirty="0"/>
          </a:p>
        </p:txBody>
      </p:sp>
      <p:sp>
        <p:nvSpPr>
          <p:cNvPr id="8" name="Rettangolo 7"/>
          <p:cNvSpPr/>
          <p:nvPr/>
        </p:nvSpPr>
        <p:spPr>
          <a:xfrm>
            <a:off x="1282964" y="4797152"/>
            <a:ext cx="2136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51%</a:t>
            </a:r>
          </a:p>
          <a:p>
            <a:pPr algn="ctr"/>
            <a:r>
              <a:rPr lang="it-IT" b="1" dirty="0" smtClean="0">
                <a:latin typeface="Tahoma" pitchFamily="34" charset="0"/>
              </a:rPr>
              <a:t>Impresa C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6024270" y="4797152"/>
            <a:ext cx="22201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Tahoma" pitchFamily="34" charset="0"/>
              </a:rPr>
              <a:t>100%</a:t>
            </a:r>
          </a:p>
          <a:p>
            <a:pPr algn="ctr"/>
            <a:r>
              <a:rPr lang="it-IT" b="1" dirty="0" smtClean="0">
                <a:latin typeface="Tahoma" pitchFamily="34" charset="0"/>
              </a:rPr>
              <a:t>Impresa D</a:t>
            </a:r>
            <a:endParaRPr lang="it-IT" b="1" dirty="0"/>
          </a:p>
        </p:txBody>
      </p:sp>
      <p:sp>
        <p:nvSpPr>
          <p:cNvPr id="10" name="Freccia in giù 9"/>
          <p:cNvSpPr/>
          <p:nvPr/>
        </p:nvSpPr>
        <p:spPr>
          <a:xfrm>
            <a:off x="4644008" y="2492896"/>
            <a:ext cx="36004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5" name="Connettore 2 14"/>
          <p:cNvCxnSpPr/>
          <p:nvPr/>
        </p:nvCxnSpPr>
        <p:spPr>
          <a:xfrm flipH="1">
            <a:off x="3707904" y="4005064"/>
            <a:ext cx="64807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5580112" y="4077072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5400" b="1" dirty="0" smtClean="0">
              <a:latin typeface="+mn-lt"/>
            </a:endParaRPr>
          </a:p>
          <a:p>
            <a:pPr algn="ctr"/>
            <a:r>
              <a:rPr lang="it-IT" sz="5400" b="1" dirty="0" smtClean="0">
                <a:latin typeface="+mn-lt"/>
              </a:rPr>
              <a:t>La  definizione di PMI</a:t>
            </a:r>
            <a:endParaRPr lang="it-IT" sz="5400" b="1" dirty="0"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1043608" y="2060848"/>
            <a:ext cx="734481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endParaRPr lang="it-IT" dirty="0" smtClean="0">
              <a:latin typeface="Calibri" charset="0"/>
              <a:cs typeface="Calibri" charset="0"/>
              <a:hlinkClick r:id="rId3"/>
            </a:endParaRPr>
          </a:p>
          <a:p>
            <a:pPr algn="ctr"/>
            <a:r>
              <a:rPr lang="it-IT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dirty="0" smtClean="0">
              <a:latin typeface="Calibri" charset="0"/>
              <a:cs typeface="Calibri" charset="0"/>
            </a:endParaRPr>
          </a:p>
          <a:p>
            <a:pPr algn="ctr"/>
            <a:endParaRPr lang="it-IT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b="1" dirty="0" smtClean="0">
                <a:latin typeface="Calibri" charset="0"/>
                <a:cs typeface="Calibri" charset="0"/>
              </a:rPr>
              <a:t>055/2671.609</a:t>
            </a:r>
          </a:p>
          <a:p>
            <a:endParaRPr lang="it-IT" sz="2000" dirty="0">
              <a:latin typeface="Calibri" charset="0"/>
              <a:cs typeface="Calibri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71600" y="1916832"/>
            <a:ext cx="7272808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800" dirty="0" smtClean="0">
                <a:latin typeface="+mn-lt"/>
              </a:rPr>
              <a:t>Un’impresa è </a:t>
            </a: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800" dirty="0" smtClean="0">
              <a:latin typeface="+mn-lt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800" b="1" dirty="0" smtClean="0">
                <a:solidFill>
                  <a:srgbClr val="A7CC00"/>
                </a:solidFill>
                <a:latin typeface="+mn-lt"/>
              </a:rPr>
              <a:t>	</a:t>
            </a:r>
            <a:r>
              <a:rPr lang="it-IT" sz="2800" dirty="0" smtClean="0">
                <a:solidFill>
                  <a:srgbClr val="A7CC00"/>
                </a:solidFill>
                <a:latin typeface="+mn-lt"/>
              </a:rPr>
              <a:t> </a:t>
            </a:r>
            <a:r>
              <a:rPr lang="it-IT" sz="2800" b="1" dirty="0" smtClean="0">
                <a:solidFill>
                  <a:srgbClr val="FF9900"/>
                </a:solidFill>
                <a:latin typeface="+mn-lt"/>
              </a:rPr>
              <a:t>ogni entità, a prescindere dalla forma giuridica, che eserciti un’attività economica</a:t>
            </a:r>
            <a:endParaRPr lang="it-IT" b="1" dirty="0" smtClean="0">
              <a:solidFill>
                <a:srgbClr val="FF9900"/>
              </a:solidFill>
              <a:latin typeface="+mn-lt"/>
            </a:endParaRPr>
          </a:p>
          <a:p>
            <a:pPr marL="342900" indent="-342900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800" b="1" dirty="0" smtClean="0">
              <a:solidFill>
                <a:srgbClr val="A7CC00"/>
              </a:solidFill>
              <a:latin typeface="+mn-lt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800" b="1" dirty="0" smtClean="0">
                <a:solidFill>
                  <a:srgbClr val="FF9900"/>
                </a:solidFill>
                <a:latin typeface="+mn-lt"/>
              </a:rPr>
              <a:t>(N.B. il fattore determinante è l’attività economica, non la forma giuridica)</a:t>
            </a:r>
            <a:endParaRPr lang="it-IT" sz="2800" b="1" dirty="0">
              <a:solidFill>
                <a:srgbClr val="FF99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772816"/>
            <a:ext cx="7920880" cy="4690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Con Raccomandazione del 6 maggio 2003, la Commissione Europea ha formulato una nuova definizione di micro, piccole e medie imprese.</a:t>
            </a: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La Raccomandazione è applicata dal </a:t>
            </a: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sz="2800" b="1" dirty="0" smtClean="0">
                <a:solidFill>
                  <a:srgbClr val="FF9900"/>
                </a:solidFill>
                <a:latin typeface="+mn-lt"/>
              </a:rPr>
              <a:t>1° gennaio 2005 </a:t>
            </a:r>
          </a:p>
          <a:p>
            <a:pPr marL="342900" indent="-342900" algn="just" defTabSz="914400"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	</a:t>
            </a:r>
          </a:p>
          <a:p>
            <a:pPr marL="342900" indent="-342900" algn="ctr" defTabSz="914400"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	Un’impresa si contraddistingue in base a </a:t>
            </a:r>
            <a:r>
              <a:rPr lang="it-IT" b="1" u="sng" dirty="0" smtClean="0">
                <a:latin typeface="+mn-lt"/>
              </a:rPr>
              <a:t>tre parametri</a:t>
            </a:r>
            <a:r>
              <a:rPr lang="it-IT" dirty="0" smtClean="0">
                <a:latin typeface="+mn-lt"/>
              </a:rPr>
              <a:t>:</a:t>
            </a:r>
          </a:p>
          <a:p>
            <a:pPr marL="342900" indent="-342900" algn="ctr" defTabSz="914400"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ctr">
              <a:lnSpc>
                <a:spcPct val="9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9900"/>
                </a:solidFill>
                <a:latin typeface="+mn-lt"/>
              </a:rPr>
              <a:t>effettivi</a:t>
            </a:r>
          </a:p>
          <a:p>
            <a:pPr marL="342900" indent="-342900" algn="ctr" defTabSz="914400">
              <a:lnSpc>
                <a:spcPct val="90000"/>
              </a:lnSpc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9900"/>
                </a:solidFill>
                <a:latin typeface="+mn-lt"/>
              </a:rPr>
              <a:t>fatturato annuo o totale di bilancio annuo</a:t>
            </a:r>
          </a:p>
          <a:p>
            <a:pPr marL="342900" indent="-342900" algn="ctr" defTabSz="91440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CC00"/>
                </a:solidFill>
                <a:latin typeface="+mn-lt"/>
              </a:rPr>
              <a:t> </a:t>
            </a:r>
            <a:r>
              <a:rPr lang="it-IT" b="1" dirty="0" smtClean="0">
                <a:solidFill>
                  <a:srgbClr val="FF9900"/>
                </a:solidFill>
                <a:latin typeface="+mn-lt"/>
              </a:rPr>
              <a:t>requisito d’indipendenza</a:t>
            </a:r>
          </a:p>
          <a:p>
            <a:pPr marL="342900" indent="-342900" algn="ctr" defTabSz="914400"/>
            <a:endParaRPr lang="it-IT" b="1" dirty="0" smtClean="0">
              <a:solidFill>
                <a:srgbClr val="FF9900"/>
              </a:solidFill>
              <a:latin typeface="+mn-lt"/>
            </a:endParaRPr>
          </a:p>
          <a:p>
            <a:pPr marL="342900" indent="-342900" algn="ctr" defTabSz="914400"/>
            <a:endParaRPr lang="it-IT" b="1" dirty="0">
              <a:solidFill>
                <a:srgbClr val="FF99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2276872"/>
            <a:ext cx="792088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90000"/>
              </a:lnSpc>
            </a:pPr>
            <a:r>
              <a:rPr lang="it-IT" b="1" dirty="0" smtClean="0">
                <a:latin typeface="+mn-lt"/>
              </a:rPr>
              <a:t>IMPORTANTE!</a:t>
            </a:r>
          </a:p>
          <a:p>
            <a:pPr marL="342900" indent="-342900" algn="just">
              <a:lnSpc>
                <a:spcPct val="90000"/>
              </a:lnSpc>
            </a:pPr>
            <a:r>
              <a:rPr lang="it-IT" dirty="0" smtClean="0">
                <a:latin typeface="+mn-lt"/>
              </a:rPr>
              <a:t>	</a:t>
            </a:r>
          </a:p>
          <a:p>
            <a:pPr marL="342900" indent="-342900" algn="just">
              <a:lnSpc>
                <a:spcPct val="90000"/>
              </a:lnSpc>
            </a:pPr>
            <a:r>
              <a:rPr lang="it-IT" dirty="0" smtClean="0">
                <a:latin typeface="+mn-lt"/>
              </a:rPr>
              <a:t>	mentre è obbligatorio rispettare le soglie relative agli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effettivi</a:t>
            </a:r>
            <a:r>
              <a:rPr lang="it-IT" dirty="0" smtClean="0">
                <a:latin typeface="+mn-lt"/>
              </a:rPr>
              <a:t>, una PMI può scegliere di rispettare il criterio del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fatturato</a:t>
            </a:r>
            <a:r>
              <a:rPr lang="it-IT" b="1" dirty="0" smtClean="0">
                <a:solidFill>
                  <a:srgbClr val="FFCC00"/>
                </a:solidFill>
              </a:rPr>
              <a:t> </a:t>
            </a:r>
            <a:r>
              <a:rPr lang="it-IT" dirty="0" smtClean="0">
                <a:latin typeface="+mn-lt"/>
              </a:rPr>
              <a:t>o il criterio del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totale di bilancio</a:t>
            </a:r>
            <a:r>
              <a:rPr lang="it-IT" dirty="0" smtClean="0">
                <a:latin typeface="+mn-lt"/>
              </a:rPr>
              <a:t>.</a:t>
            </a:r>
          </a:p>
          <a:p>
            <a:pPr marL="342900" indent="-342900" algn="just">
              <a:lnSpc>
                <a:spcPct val="90000"/>
              </a:lnSpc>
            </a:pPr>
            <a:r>
              <a:rPr lang="it-IT" dirty="0" smtClean="0">
                <a:latin typeface="+mn-lt"/>
              </a:rPr>
              <a:t>	L’impresa </a:t>
            </a:r>
            <a:r>
              <a:rPr lang="it-IT" b="1" dirty="0" smtClean="0">
                <a:latin typeface="+mn-lt"/>
              </a:rPr>
              <a:t>non deve </a:t>
            </a:r>
            <a:r>
              <a:rPr lang="it-IT" dirty="0" smtClean="0">
                <a:latin typeface="+mn-lt"/>
              </a:rPr>
              <a:t>soddisfare </a:t>
            </a:r>
            <a:r>
              <a:rPr lang="it-IT" b="1" dirty="0" smtClean="0">
                <a:latin typeface="+mn-lt"/>
              </a:rPr>
              <a:t>entrambi</a:t>
            </a:r>
            <a:r>
              <a:rPr lang="it-IT" dirty="0" smtClean="0">
                <a:latin typeface="+mn-lt"/>
              </a:rPr>
              <a:t> i criteri e può superare una delle soglie senza perdere la sua qualificazione.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39552" y="2276872"/>
            <a:ext cx="8280920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5000"/>
              </a:lnSpc>
              <a:buFont typeface="Times New Roman" pitchFamily="18" charset="0"/>
              <a:buNone/>
            </a:pP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Il criterio degli “effettivi” è il criterio iniziale essenziale per determinare in quale categoria rientri una PMI</a:t>
            </a:r>
          </a:p>
          <a:p>
            <a:pPr>
              <a:lnSpc>
                <a:spcPct val="85000"/>
              </a:lnSpc>
              <a:buFont typeface="Times New Roman" pitchFamily="18" charset="0"/>
              <a:buNone/>
            </a:pPr>
            <a:endParaRPr lang="it-IT" sz="2000" dirty="0" smtClean="0">
              <a:solidFill>
                <a:schemeClr val="accent2"/>
              </a:solidFill>
              <a:latin typeface="+mn-lt"/>
            </a:endParaRPr>
          </a:p>
          <a:p>
            <a:pPr algn="just">
              <a:lnSpc>
                <a:spcPct val="85000"/>
              </a:lnSpc>
              <a:buFont typeface="Times New Roman" pitchFamily="18" charset="0"/>
              <a:buNone/>
            </a:pPr>
            <a:r>
              <a:rPr lang="it-IT" sz="2000" dirty="0" smtClean="0">
                <a:latin typeface="+mn-lt"/>
              </a:rPr>
              <a:t>La nuova Raccomandazione individua gli “effettivi” tra le seguenti categorie di soggetti:</a:t>
            </a:r>
          </a:p>
          <a:p>
            <a:pPr algn="just">
              <a:lnSpc>
                <a:spcPct val="85000"/>
              </a:lnSpc>
              <a:buFont typeface="Times New Roman" pitchFamily="18" charset="0"/>
              <a:buNone/>
            </a:pPr>
            <a:endParaRPr lang="it-IT" sz="2000" dirty="0" smtClean="0">
              <a:latin typeface="+mn-lt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+mn-lt"/>
              </a:rPr>
              <a:t> Dipendenti</a:t>
            </a:r>
          </a:p>
          <a:p>
            <a:pPr algn="just">
              <a:buFontTx/>
              <a:buChar char="-"/>
            </a:pPr>
            <a:r>
              <a:rPr lang="it-IT" sz="2000" dirty="0" smtClean="0">
                <a:latin typeface="+mn-lt"/>
              </a:rPr>
              <a:t> Persone che lavorano per l’impresa, ne sono dipendenti e, secondo la legislazione nazionale sono considerati come gli altri dipendenti dell’impresa</a:t>
            </a:r>
          </a:p>
          <a:p>
            <a:pPr algn="just">
              <a:buFontTx/>
              <a:buChar char="-"/>
            </a:pPr>
            <a:r>
              <a:rPr lang="it-IT" sz="2000" dirty="0" smtClean="0">
                <a:latin typeface="+mn-lt"/>
              </a:rPr>
              <a:t> </a:t>
            </a:r>
            <a:r>
              <a:rPr lang="it-IT" sz="2000" dirty="0" err="1" smtClean="0">
                <a:latin typeface="+mn-lt"/>
              </a:rPr>
              <a:t>Proprietari-gestori</a:t>
            </a:r>
            <a:endParaRPr lang="it-IT" sz="2000" dirty="0" smtClean="0">
              <a:latin typeface="+mn-lt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+mn-lt"/>
              </a:rPr>
              <a:t> Soci che svolgono un’attività regolare nell’impresa e beneficiano di vantaggi finanziari da essa forniti</a:t>
            </a:r>
            <a:endParaRPr lang="it-IT" sz="1800" dirty="0"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39552" y="2276872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Sono </a:t>
            </a: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esclusi </a:t>
            </a:r>
            <a:r>
              <a:rPr lang="it-IT" dirty="0" smtClean="0">
                <a:latin typeface="+mn-lt"/>
              </a:rPr>
              <a:t>ai fini del calcolo degli effettivi: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	-  gli apprendisti con contratto d’apprendistato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    	- </a:t>
            </a:r>
            <a:r>
              <a:rPr lang="it-IT" dirty="0" smtClean="0">
                <a:latin typeface="+mn-lt"/>
              </a:rPr>
              <a:t> gli </a:t>
            </a:r>
            <a:r>
              <a:rPr lang="it-IT" dirty="0" smtClean="0">
                <a:latin typeface="+mn-lt"/>
              </a:rPr>
              <a:t>studenti con contratto di formazione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	- </a:t>
            </a:r>
            <a:r>
              <a:rPr lang="it-IT" dirty="0" smtClean="0">
                <a:latin typeface="+mn-lt"/>
              </a:rPr>
              <a:t> i </a:t>
            </a:r>
            <a:r>
              <a:rPr lang="it-IT" dirty="0" smtClean="0">
                <a:latin typeface="+mn-lt"/>
              </a:rPr>
              <a:t>periodi di congedo parentale o di maternità.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   Gli effettivi sono calcolati in ULA unità </a:t>
            </a:r>
            <a:r>
              <a:rPr lang="it-IT" dirty="0" err="1" smtClean="0">
                <a:latin typeface="+mn-lt"/>
              </a:rPr>
              <a:t>lavorative-anno</a:t>
            </a:r>
            <a:endParaRPr lang="it-IT" dirty="0" smtClean="0">
              <a:latin typeface="+mn-lt"/>
            </a:endParaRP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dirty="0" smtClean="0">
              <a:latin typeface="+mn-lt"/>
            </a:endParaRP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dirty="0" smtClean="0">
                <a:latin typeface="+mn-lt"/>
              </a:rPr>
              <a:t>   N.B. Il calcolo in ULA tiene conto dei mesi lavorati in un anno e del numero di ore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39552" y="2276872"/>
            <a:ext cx="828092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r>
              <a:rPr lang="it-IT" b="1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Criterio del fatturato annuo e del totale di bilancio</a:t>
            </a:r>
          </a:p>
          <a:p>
            <a:pPr marL="342900" indent="-342900" algn="ctr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000" dirty="0" smtClean="0">
              <a:solidFill>
                <a:schemeClr val="accent2"/>
              </a:solidFill>
              <a:latin typeface="+mn-lt"/>
            </a:endParaRPr>
          </a:p>
          <a:p>
            <a:pPr marL="342900" indent="-342900" algn="just" defTabSz="914400">
              <a:lnSpc>
                <a:spcPct val="90000"/>
              </a:lnSpc>
              <a:buFontTx/>
              <a:buChar char="-"/>
            </a:pPr>
            <a:r>
              <a:rPr lang="it-IT" dirty="0" smtClean="0">
                <a:latin typeface="+mn-lt"/>
              </a:rPr>
              <a:t>il fatturato annuo viene determinato calcolando il reddito che l’impresa ha ricavato durante l’anno di riferimento dalla vendita di prodotti e dalla prestazione di servizi (non comprende l’IVA o altre imposte indirette)</a:t>
            </a:r>
          </a:p>
          <a:p>
            <a:pPr marL="342900" indent="-342900" algn="just" defTabSz="914400">
              <a:lnSpc>
                <a:spcPct val="90000"/>
              </a:lnSpc>
              <a:buFontTx/>
              <a:buChar char="-"/>
            </a:pPr>
            <a:r>
              <a:rPr lang="it-IT" dirty="0" smtClean="0">
                <a:latin typeface="+mn-lt"/>
              </a:rPr>
              <a:t>il bilancio generale annuo si riferisce al valore dei principali attivi dell’impresa</a:t>
            </a:r>
          </a:p>
          <a:p>
            <a:pPr marL="342900" indent="-342900" algn="just" defTabSz="914400">
              <a:lnSpc>
                <a:spcPct val="90000"/>
              </a:lnSpc>
              <a:buFont typeface="Times New Roman" pitchFamily="18" charset="0"/>
              <a:buNone/>
            </a:pPr>
            <a:endParaRPr lang="it-IT" sz="2000" dirty="0" smtClean="0">
              <a:solidFill>
                <a:schemeClr val="accent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55776" y="177281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+mn-lt"/>
              </a:rPr>
              <a:t>Le nuove soglie</a:t>
            </a:r>
            <a:endParaRPr lang="it-IT" sz="2800" b="1" dirty="0">
              <a:latin typeface="+mn-lt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1115616" y="2420888"/>
          <a:ext cx="7344816" cy="3591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4652"/>
                <a:gridCol w="1324190"/>
                <a:gridCol w="2005115"/>
                <a:gridCol w="2350859"/>
              </a:tblGrid>
              <a:tr h="6291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Categoria d’impresa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Effettivi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Fatturato annuo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Totale di bilancio annuo</a:t>
                      </a:r>
                    </a:p>
                  </a:txBody>
                  <a:tcPr/>
                </a:tc>
              </a:tr>
              <a:tr h="896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Impresa di media dimensione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 250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50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(nel 1996: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40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euro)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43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(nel 1996: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27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euro)</a:t>
                      </a:r>
                    </a:p>
                  </a:txBody>
                  <a:tcPr/>
                </a:tc>
              </a:tr>
              <a:tr h="9524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Impresa di piccole dimensioni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 50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10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(nel 1996: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7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euro)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10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(nel 1996: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5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euro)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</a:tr>
              <a:tr h="954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Microimpresa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 10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2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(in passato non definito)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&lt;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2 </a:t>
                      </a: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mln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 di euro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Lucida Sans Unicode" pitchFamily="34" charset="0"/>
                          <a:cs typeface="Lucida Sans Unicode" pitchFamily="34" charset="0"/>
                        </a:rPr>
                        <a:t>(in passato non definito)</a:t>
                      </a:r>
                    </a:p>
                    <a:p>
                      <a:endParaRPr lang="it-IT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429</TotalTime>
  <Words>516</Words>
  <Application>Microsoft Office PowerPoint</Application>
  <PresentationFormat>Presentazione su schermo (4:3)</PresentationFormat>
  <Paragraphs>173</Paragraphs>
  <Slides>20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22" baseType="lpstr">
      <vt:lpstr>Slide Istituzionale Metro v1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38</cp:revision>
  <dcterms:created xsi:type="dcterms:W3CDTF">2012-03-07T11:50:02Z</dcterms:created>
  <dcterms:modified xsi:type="dcterms:W3CDTF">2012-03-14T11:26:30Z</dcterms:modified>
</cp:coreProperties>
</file>