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  <p:sldMasterId id="2147483672" r:id="rId2"/>
  </p:sldMasterIdLst>
  <p:notesMasterIdLst>
    <p:notesMasterId r:id="rId33"/>
  </p:notesMasterIdLst>
  <p:handoutMasterIdLst>
    <p:handoutMasterId r:id="rId34"/>
  </p:handoutMasterIdLst>
  <p:sldIdLst>
    <p:sldId id="257" r:id="rId3"/>
    <p:sldId id="256" r:id="rId4"/>
    <p:sldId id="285" r:id="rId5"/>
    <p:sldId id="259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87" r:id="rId20"/>
    <p:sldId id="272" r:id="rId21"/>
    <p:sldId id="273" r:id="rId22"/>
    <p:sldId id="274" r:id="rId23"/>
    <p:sldId id="27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</p:sldIdLst>
  <p:sldSz cx="9144000" cy="6858000" type="screen4x3"/>
  <p:notesSz cx="6797675" cy="992663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90973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CB5BD-6A82-48B1-8FA0-50CF6A5CB8FF}" type="datetimeFigureOut">
              <a:rPr lang="it-IT" smtClean="0"/>
              <a:pPr/>
              <a:t>14/03/2012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2B33D-97AA-4A4C-8032-AA1BA8126FD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63DC1F5-3D97-4C61-A12E-96657AF58F8D}" type="datetimeFigureOut">
              <a:rPr lang="it-IT"/>
              <a:pPr>
                <a:defRPr/>
              </a:pPr>
              <a:t>14/03/2012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612A2AE-9A02-4F39-BEBB-2AAD33CEB0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t="89346" r="27950" b="-558"/>
          <a:stretch>
            <a:fillRect/>
          </a:stretch>
        </p:blipFill>
        <p:spPr bwMode="auto">
          <a:xfrm>
            <a:off x="0" y="6092825"/>
            <a:ext cx="65881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b="46677"/>
          <a:stretch>
            <a:fillRect/>
          </a:stretch>
        </p:blipFill>
        <p:spPr bwMode="auto">
          <a:xfrm>
            <a:off x="0" y="0"/>
            <a:ext cx="91440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l="71172" t="80775"/>
          <a:stretch>
            <a:fillRect/>
          </a:stretch>
        </p:blipFill>
        <p:spPr bwMode="auto">
          <a:xfrm>
            <a:off x="6507163" y="5546725"/>
            <a:ext cx="26368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3513" y="4005263"/>
            <a:ext cx="3736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16906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75" y="5986463"/>
            <a:ext cx="9398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renata.mastracca@metropoliaziendaspeciale.it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Territorio d’applicazione</a:t>
            </a:r>
            <a:endParaRPr lang="it-IT" sz="2800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492896"/>
            <a:ext cx="7992888" cy="411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Il bando può riguardare: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it-IT" dirty="0" smtClean="0">
              <a:latin typeface="+mn-lt"/>
            </a:endParaRP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L’intero territorio nazionale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Parte del territorio nazionale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L’intero territorio regionale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Parte del territorio regionale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it-IT" dirty="0" smtClean="0">
              <a:latin typeface="+mn-lt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ma </a:t>
            </a:r>
            <a:r>
              <a:rPr lang="it-IT" dirty="0" err="1" smtClean="0">
                <a:latin typeface="+mn-lt"/>
              </a:rPr>
              <a:t>……</a:t>
            </a:r>
            <a:endParaRPr lang="it-IT" dirty="0" smtClean="0">
              <a:latin typeface="+mn-lt"/>
            </a:endParaRPr>
          </a:p>
          <a:p>
            <a:pPr algn="just">
              <a:lnSpc>
                <a:spcPct val="90000"/>
              </a:lnSpc>
              <a:buFontTx/>
              <a:buNone/>
            </a:pPr>
            <a:endParaRPr lang="it-IT" sz="1400" dirty="0" smtClean="0">
              <a:latin typeface="+mn-lt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Vi possono essere anche bandi provinciali, comunali e solo per alcuni comuni e/o quartieri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Beneficiari</a:t>
            </a:r>
            <a:endParaRPr lang="it-IT" sz="2800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492896"/>
            <a:ext cx="7992888" cy="308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Sono i soggetti ai quali si rivolge il bando e che possono essere classificati come segue: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Enti pubblici (provincia, comune, comunità montane, Consorzi a maggioranza pubblica, Enti parco, società a maggioranza pubblica)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Enti privati (associazioni, </a:t>
            </a:r>
            <a:r>
              <a:rPr lang="it-IT" dirty="0" err="1" smtClean="0">
                <a:latin typeface="+mn-lt"/>
              </a:rPr>
              <a:t>etc</a:t>
            </a:r>
            <a:r>
              <a:rPr lang="it-IT" dirty="0" smtClean="0">
                <a:latin typeface="+mn-lt"/>
              </a:rPr>
              <a:t>)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Consorzi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Piccole e medie imprese (PMI)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Grandi imprese (solo in alcuni casi)</a:t>
            </a:r>
            <a:endParaRPr lang="it-IT" dirty="0"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Definizione di PMI</a:t>
            </a:r>
            <a:endParaRPr lang="it-IT" sz="2800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492896"/>
            <a:ext cx="7992888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it-IT" dirty="0" smtClean="0">
                <a:latin typeface="+mn-lt"/>
              </a:rPr>
              <a:t>In base alla Raccomandazione della Commissione Europea del 6 maggio 2003 n. 2003/361/CE, pubblicata in GUCE n. L 124 una micro, piccola e media impresa si contraddistingue in base a tre parametri: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it-IT" sz="1800" dirty="0" smtClean="0">
              <a:latin typeface="Tahoma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it-IT" sz="2800" b="1" dirty="0" smtClean="0">
                <a:latin typeface="Tahoma" pitchFamily="34" charset="0"/>
              </a:rPr>
              <a:t>Numero dipendenti</a:t>
            </a:r>
          </a:p>
          <a:p>
            <a:pPr algn="ctr">
              <a:lnSpc>
                <a:spcPct val="80000"/>
              </a:lnSpc>
            </a:pPr>
            <a:r>
              <a:rPr lang="it-IT" sz="2800" b="1" dirty="0" smtClean="0">
                <a:latin typeface="Tahoma" pitchFamily="34" charset="0"/>
              </a:rPr>
              <a:t>Fatturato o Totale di bilancio</a:t>
            </a:r>
          </a:p>
          <a:p>
            <a:pPr algn="ctr">
              <a:lnSpc>
                <a:spcPct val="80000"/>
              </a:lnSpc>
            </a:pPr>
            <a:r>
              <a:rPr lang="it-IT" sz="2800" b="1" dirty="0" smtClean="0">
                <a:latin typeface="Tahoma" pitchFamily="34" charset="0"/>
              </a:rPr>
              <a:t>Requisito d’indipendenza</a:t>
            </a:r>
            <a:endParaRPr lang="it-IT" sz="1800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Dimensione di Impresa</a:t>
            </a:r>
            <a:endParaRPr lang="it-IT" b="1" dirty="0">
              <a:latin typeface="+mn-lt"/>
            </a:endParaRPr>
          </a:p>
        </p:txBody>
      </p:sp>
      <p:graphicFrame>
        <p:nvGraphicFramePr>
          <p:cNvPr id="4" name="Group 32"/>
          <p:cNvGraphicFramePr>
            <a:graphicFrameLocks/>
          </p:cNvGraphicFramePr>
          <p:nvPr/>
        </p:nvGraphicFramePr>
        <p:xfrm>
          <a:off x="900113" y="2564903"/>
          <a:ext cx="7772400" cy="3812188"/>
        </p:xfrm>
        <a:graphic>
          <a:graphicData uri="http://schemas.openxmlformats.org/drawingml/2006/table">
            <a:tbl>
              <a:tblPr/>
              <a:tblGrid>
                <a:gridCol w="1943100"/>
                <a:gridCol w="1943100"/>
                <a:gridCol w="1943100"/>
                <a:gridCol w="1943100"/>
              </a:tblGrid>
              <a:tr h="794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Categoria d’impresa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N. Dipendenti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Fatturato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 totale bilancio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4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Impresa di media dimensione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&lt;250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50 </a:t>
                      </a:r>
                      <a:r>
                        <a:rPr kumimoji="0" lang="it-IT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mln</a:t>
                      </a: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di euro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43 </a:t>
                      </a:r>
                      <a:r>
                        <a:rPr kumimoji="0" lang="it-IT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mln</a:t>
                      </a: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di euro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4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Impresa di piccole dimensioni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&lt;50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 mln di euro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 </a:t>
                      </a:r>
                      <a:r>
                        <a:rPr kumimoji="0" lang="it-IT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mln</a:t>
                      </a: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di euro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4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Microimpresa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&lt;10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mln di euro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</a:t>
                      </a:r>
                      <a:r>
                        <a:rPr kumimoji="0" lang="it-IT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mln</a:t>
                      </a:r>
                      <a:r>
                        <a:rPr kumimoji="0" lang="it-I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di euro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Tahoma" pitchFamily="34" charset="0"/>
              </a:rPr>
              <a:t>Iniziative ammissibili</a:t>
            </a:r>
            <a:endParaRPr lang="it-IT" sz="2800" b="1" dirty="0">
              <a:latin typeface="+mn-l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7584" y="2492896"/>
            <a:ext cx="7200800" cy="344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it-IT" sz="2800" dirty="0" smtClean="0">
                <a:latin typeface="+mn-lt"/>
              </a:rPr>
              <a:t>Individua la tipologia d’</a:t>
            </a:r>
            <a:r>
              <a:rPr lang="it-IT" sz="2800" b="1" dirty="0" smtClean="0">
                <a:latin typeface="+mn-lt"/>
              </a:rPr>
              <a:t>investimento </a:t>
            </a:r>
            <a:r>
              <a:rPr lang="it-IT" sz="2800" dirty="0" smtClean="0">
                <a:latin typeface="+mn-lt"/>
              </a:rPr>
              <a:t>ammesso a beneficiare delle agevolazioni:</a:t>
            </a:r>
          </a:p>
          <a:p>
            <a:pPr>
              <a:lnSpc>
                <a:spcPct val="90000"/>
              </a:lnSpc>
              <a:buFontTx/>
              <a:buNone/>
            </a:pPr>
            <a:endParaRPr lang="it-IT" sz="2800" dirty="0" smtClean="0">
              <a:latin typeface="+mn-lt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it-IT" sz="2800" dirty="0" smtClean="0">
                <a:latin typeface="+mn-lt"/>
              </a:rPr>
              <a:t>Ad </a:t>
            </a:r>
            <a:r>
              <a:rPr lang="it-IT" sz="2800" i="1" dirty="0" smtClean="0">
                <a:latin typeface="+mn-lt"/>
              </a:rPr>
              <a:t>esempio</a:t>
            </a:r>
            <a:r>
              <a:rPr lang="it-IT" sz="2800" dirty="0" smtClean="0">
                <a:latin typeface="+mn-lt"/>
              </a:rPr>
              <a:t>:</a:t>
            </a:r>
          </a:p>
          <a:p>
            <a:pPr>
              <a:lnSpc>
                <a:spcPct val="90000"/>
              </a:lnSpc>
            </a:pPr>
            <a:endParaRPr lang="it-IT" sz="1800" dirty="0" smtClean="0">
              <a:latin typeface="+mn-lt"/>
            </a:endParaRPr>
          </a:p>
          <a:p>
            <a:pPr>
              <a:lnSpc>
                <a:spcPct val="90000"/>
              </a:lnSpc>
            </a:pPr>
            <a:r>
              <a:rPr lang="it-IT" sz="2800" dirty="0" smtClean="0">
                <a:latin typeface="+mn-lt"/>
              </a:rPr>
              <a:t>Nuovo impianto</a:t>
            </a:r>
          </a:p>
          <a:p>
            <a:pPr>
              <a:lnSpc>
                <a:spcPct val="90000"/>
              </a:lnSpc>
            </a:pPr>
            <a:r>
              <a:rPr lang="it-IT" sz="2800" dirty="0" smtClean="0">
                <a:latin typeface="+mn-lt"/>
              </a:rPr>
              <a:t>Ampliamento</a:t>
            </a:r>
          </a:p>
          <a:p>
            <a:pPr>
              <a:lnSpc>
                <a:spcPct val="90000"/>
              </a:lnSpc>
            </a:pPr>
            <a:r>
              <a:rPr lang="it-IT" sz="2800" dirty="0" smtClean="0">
                <a:latin typeface="+mn-lt"/>
              </a:rPr>
              <a:t>Ammodernamento</a:t>
            </a:r>
          </a:p>
          <a:p>
            <a:pPr>
              <a:lnSpc>
                <a:spcPct val="90000"/>
              </a:lnSpc>
            </a:pPr>
            <a:r>
              <a:rPr lang="it-IT" sz="2800" dirty="0" smtClean="0">
                <a:latin typeface="+mn-lt"/>
              </a:rPr>
              <a:t>Trasferimento</a:t>
            </a:r>
            <a:endParaRPr lang="it-IT" sz="2800" dirty="0">
              <a:latin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Investimento ammissibile</a:t>
            </a:r>
            <a:endParaRPr lang="it-IT" sz="2800" b="1" dirty="0">
              <a:latin typeface="+mn-l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7584" y="2420888"/>
            <a:ext cx="7488832" cy="3645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it-IT" dirty="0" smtClean="0">
                <a:latin typeface="+mn-lt"/>
              </a:rPr>
              <a:t>L’investimento ammissibile è dato dalla somma  delle voci di spesa previste dal bando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it-IT" dirty="0" smtClean="0">
              <a:latin typeface="+mn-lt"/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it-IT" dirty="0" smtClean="0">
                <a:latin typeface="+mn-lt"/>
              </a:rPr>
              <a:t>	Non tutte le voci di spesa sono ammissibili per l’intero importo ma solo in percentuale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it-IT" dirty="0" smtClean="0">
              <a:latin typeface="+mn-lt"/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it-IT" dirty="0" smtClean="0">
                <a:latin typeface="+mn-lt"/>
              </a:rPr>
              <a:t>	Il bando può anche individuare un limite massimo e/o minimo d’investimento necessario per accedere al finanziamento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it-IT" dirty="0" smtClean="0">
              <a:latin typeface="+mn-lt"/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it-IT" dirty="0" smtClean="0">
                <a:latin typeface="+mn-lt"/>
              </a:rPr>
              <a:t>	L’investimento totale attivato dal progetto può essere diverso rispetto all’investimento ammissibile</a:t>
            </a:r>
            <a:endParaRPr lang="it-IT" sz="2000" dirty="0">
              <a:latin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Settore di attività </a:t>
            </a:r>
            <a:r>
              <a:rPr lang="it-IT" sz="2800" b="1" dirty="0" smtClean="0">
                <a:latin typeface="+mn-lt"/>
              </a:rPr>
              <a:t>1/3</a:t>
            </a:r>
            <a:endParaRPr lang="it-IT" sz="2800" b="1" dirty="0">
              <a:latin typeface="+mn-l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7584" y="2420888"/>
            <a:ext cx="748883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	Il </a:t>
            </a:r>
            <a:r>
              <a:rPr lang="it-IT" dirty="0" smtClean="0">
                <a:latin typeface="+mn-lt"/>
              </a:rPr>
              <a:t>bando si riferisce alla classificazione delle attività economiche data ATECO </a:t>
            </a:r>
            <a:r>
              <a:rPr lang="it-IT" dirty="0" smtClean="0">
                <a:latin typeface="+mn-lt"/>
              </a:rPr>
              <a:t>2007.</a:t>
            </a:r>
            <a:endParaRPr lang="it-IT" dirty="0" smtClean="0">
              <a:latin typeface="+mn-lt"/>
            </a:endParaRPr>
          </a:p>
          <a:p>
            <a:pPr marL="533400" indent="-533400"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	Le </a:t>
            </a:r>
            <a:r>
              <a:rPr lang="it-IT" dirty="0" smtClean="0">
                <a:latin typeface="+mn-lt"/>
              </a:rPr>
              <a:t>attività sono suddivise in </a:t>
            </a:r>
            <a:r>
              <a:rPr lang="it-IT" dirty="0" smtClean="0">
                <a:latin typeface="+mn-lt"/>
              </a:rPr>
              <a:t>21 </a:t>
            </a:r>
            <a:r>
              <a:rPr lang="it-IT" dirty="0" smtClean="0">
                <a:latin typeface="+mn-lt"/>
              </a:rPr>
              <a:t>macrovoci, identificate da una lettera, di seguito elencate</a:t>
            </a:r>
            <a:r>
              <a:rPr lang="it-IT" dirty="0" smtClean="0">
                <a:latin typeface="+mn-lt"/>
              </a:rPr>
              <a:t>:</a:t>
            </a:r>
            <a:endParaRPr lang="it-IT" dirty="0" smtClean="0"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556792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Settore di attività </a:t>
            </a:r>
            <a:r>
              <a:rPr lang="it-IT" sz="2800" b="1" dirty="0" smtClean="0">
                <a:latin typeface="+mn-lt"/>
              </a:rPr>
              <a:t>2/3</a:t>
            </a:r>
            <a:endParaRPr lang="it-IT" sz="2800" b="1" dirty="0">
              <a:latin typeface="+mn-l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755576" y="2204864"/>
            <a:ext cx="7560840" cy="3866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lnSpc>
                <a:spcPct val="90000"/>
              </a:lnSpc>
              <a:spcBef>
                <a:spcPts val="432"/>
              </a:spcBef>
            </a:pPr>
            <a:r>
              <a:rPr lang="it-IT" sz="1800" dirty="0" smtClean="0">
                <a:latin typeface="+mn-lt"/>
              </a:rPr>
              <a:t>A. Agricoltura</a:t>
            </a:r>
            <a:r>
              <a:rPr lang="it-IT" sz="1800" dirty="0" smtClean="0">
                <a:latin typeface="+mn-lt"/>
              </a:rPr>
              <a:t>, silvicoltura e </a:t>
            </a:r>
            <a:r>
              <a:rPr lang="it-IT" sz="1800" dirty="0" smtClean="0">
                <a:latin typeface="+mn-lt"/>
              </a:rPr>
              <a:t>pesca</a:t>
            </a:r>
          </a:p>
          <a:p>
            <a:pPr marL="533400" indent="-533400">
              <a:lnSpc>
                <a:spcPct val="90000"/>
              </a:lnSpc>
              <a:spcBef>
                <a:spcPts val="432"/>
              </a:spcBef>
            </a:pPr>
            <a:r>
              <a:rPr lang="it-IT" sz="1800" dirty="0" smtClean="0">
                <a:latin typeface="+mn-lt"/>
              </a:rPr>
              <a:t>B. Estrazioni </a:t>
            </a:r>
            <a:r>
              <a:rPr lang="it-IT" sz="1800" dirty="0" smtClean="0">
                <a:latin typeface="+mn-lt"/>
              </a:rPr>
              <a:t>di minerali</a:t>
            </a:r>
          </a:p>
          <a:p>
            <a:pPr marL="533400" indent="-533400">
              <a:lnSpc>
                <a:spcPct val="90000"/>
              </a:lnSpc>
              <a:spcBef>
                <a:spcPts val="432"/>
              </a:spcBef>
            </a:pPr>
            <a:r>
              <a:rPr lang="it-IT" sz="1800" dirty="0" smtClean="0">
                <a:latin typeface="+mn-lt"/>
              </a:rPr>
              <a:t>C. Attività </a:t>
            </a:r>
            <a:r>
              <a:rPr lang="it-IT" sz="1800" dirty="0" smtClean="0">
                <a:latin typeface="+mn-lt"/>
              </a:rPr>
              <a:t>manifatturiere</a:t>
            </a:r>
          </a:p>
          <a:p>
            <a:pPr marL="533400" indent="-533400">
              <a:lnSpc>
                <a:spcPct val="90000"/>
              </a:lnSpc>
              <a:spcBef>
                <a:spcPts val="432"/>
              </a:spcBef>
            </a:pPr>
            <a:r>
              <a:rPr lang="it-IT" sz="1800" dirty="0" smtClean="0">
                <a:latin typeface="+mn-lt"/>
              </a:rPr>
              <a:t>D. Fornitura </a:t>
            </a:r>
            <a:r>
              <a:rPr lang="it-IT" sz="1800" dirty="0" smtClean="0">
                <a:latin typeface="+mn-lt"/>
              </a:rPr>
              <a:t>di energia elettrica, gas, vapore e aria </a:t>
            </a:r>
          </a:p>
          <a:p>
            <a:pPr marL="533400" indent="-533400">
              <a:lnSpc>
                <a:spcPct val="90000"/>
              </a:lnSpc>
              <a:spcBef>
                <a:spcPts val="432"/>
              </a:spcBef>
            </a:pPr>
            <a:r>
              <a:rPr lang="it-IT" sz="1800" dirty="0" smtClean="0">
                <a:latin typeface="+mn-lt"/>
              </a:rPr>
              <a:t>E. Fornitura </a:t>
            </a:r>
            <a:r>
              <a:rPr lang="it-IT" sz="1800" dirty="0" smtClean="0">
                <a:latin typeface="+mn-lt"/>
              </a:rPr>
              <a:t>di acqua</a:t>
            </a:r>
          </a:p>
          <a:p>
            <a:pPr marL="457200" indent="-457200">
              <a:spcBef>
                <a:spcPts val="432"/>
              </a:spcBef>
            </a:pPr>
            <a:r>
              <a:rPr lang="it-IT" sz="1800" dirty="0" smtClean="0">
                <a:latin typeface="+mn-lt"/>
              </a:rPr>
              <a:t>F. Costruzioni</a:t>
            </a: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G. Commercio all’ingrosso e al dettaglio</a:t>
            </a: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H. </a:t>
            </a:r>
            <a:r>
              <a:rPr lang="it-IT" sz="1800" dirty="0" smtClean="0">
                <a:latin typeface="+mn-lt"/>
              </a:rPr>
              <a:t>Trasporto e magazzinaggio</a:t>
            </a:r>
            <a:endParaRPr lang="it-IT" sz="1800" dirty="0" smtClean="0">
              <a:latin typeface="+mn-lt"/>
            </a:endParaRP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I. </a:t>
            </a:r>
            <a:r>
              <a:rPr lang="it-IT" sz="1800" dirty="0" smtClean="0">
                <a:latin typeface="+mn-lt"/>
              </a:rPr>
              <a:t>Attività dei servizi di noleggio e ristorazione</a:t>
            </a:r>
            <a:endParaRPr lang="it-IT" sz="1800" dirty="0" smtClean="0">
              <a:latin typeface="+mn-lt"/>
            </a:endParaRP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J. </a:t>
            </a:r>
            <a:r>
              <a:rPr lang="it-IT" sz="1800" dirty="0" smtClean="0">
                <a:latin typeface="+mn-lt"/>
              </a:rPr>
              <a:t>Servizi di informazione e comunicazione</a:t>
            </a:r>
            <a:endParaRPr lang="it-IT" sz="1800" dirty="0" smtClean="0">
              <a:latin typeface="+mn-lt"/>
            </a:endParaRP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K. Attività </a:t>
            </a:r>
            <a:r>
              <a:rPr lang="it-IT" sz="1800" dirty="0" smtClean="0">
                <a:latin typeface="+mn-lt"/>
              </a:rPr>
              <a:t>finanziarie e assicurative</a:t>
            </a:r>
            <a:endParaRPr lang="it-IT" sz="1800" dirty="0" smtClean="0">
              <a:latin typeface="+mn-lt"/>
            </a:endParaRP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L. </a:t>
            </a:r>
            <a:r>
              <a:rPr lang="it-IT" sz="1800" dirty="0" smtClean="0">
                <a:latin typeface="+mn-lt"/>
              </a:rPr>
              <a:t>Attività immobiliari</a:t>
            </a:r>
            <a:endParaRPr lang="it-IT" sz="1800" dirty="0" smtClean="0">
              <a:latin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556792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Settore di attività </a:t>
            </a:r>
            <a:r>
              <a:rPr lang="it-IT" sz="2800" b="1" dirty="0" smtClean="0">
                <a:latin typeface="+mn-lt"/>
              </a:rPr>
              <a:t>2/3</a:t>
            </a:r>
            <a:endParaRPr lang="it-IT" sz="2800" b="1" dirty="0">
              <a:latin typeface="+mn-l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755576" y="2204864"/>
            <a:ext cx="756084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ct val="20000"/>
              </a:spcBef>
            </a:pPr>
            <a:endParaRPr lang="it-IT" sz="1800" dirty="0" smtClean="0">
              <a:latin typeface="+mn-lt"/>
            </a:endParaRP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M</a:t>
            </a:r>
            <a:r>
              <a:rPr lang="it-IT" sz="1800" dirty="0" smtClean="0">
                <a:latin typeface="+mn-lt"/>
              </a:rPr>
              <a:t>. </a:t>
            </a:r>
            <a:r>
              <a:rPr lang="it-IT" sz="1800" dirty="0" smtClean="0">
                <a:latin typeface="+mn-lt"/>
              </a:rPr>
              <a:t>Attività professionali, scientifiche e tecniche</a:t>
            </a: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N. Noleggio, agenzia di viaggio</a:t>
            </a: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O. Amministrazione pubblica e difesa</a:t>
            </a: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P. Istruzione</a:t>
            </a: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Q. Sanità e assistenza sociale</a:t>
            </a: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R. Attività artistiche, sportive</a:t>
            </a:r>
            <a:endParaRPr lang="it-IT" sz="1800" dirty="0" smtClean="0">
              <a:latin typeface="+mn-lt"/>
            </a:endParaRP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S. Altre attività di servizi</a:t>
            </a:r>
            <a:endParaRPr lang="it-IT" sz="1800" dirty="0" smtClean="0">
              <a:latin typeface="+mn-lt"/>
            </a:endParaRP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T. </a:t>
            </a:r>
            <a:r>
              <a:rPr lang="it-IT" sz="1800" dirty="0" smtClean="0">
                <a:latin typeface="+mn-lt"/>
              </a:rPr>
              <a:t>Attività di famiglie e convivenze come datori di lavoro per personale domestico</a:t>
            </a:r>
            <a:endParaRPr lang="it-IT" sz="1800" dirty="0" smtClean="0">
              <a:latin typeface="+mn-lt"/>
            </a:endParaRPr>
          </a:p>
          <a:p>
            <a:pPr marL="457200" indent="-457200">
              <a:spcBef>
                <a:spcPct val="20000"/>
              </a:spcBef>
            </a:pPr>
            <a:r>
              <a:rPr lang="it-IT" sz="1800" dirty="0" smtClean="0">
                <a:latin typeface="+mn-lt"/>
              </a:rPr>
              <a:t>U. Organizzazione ed organismi extra territoriali</a:t>
            </a:r>
            <a:endParaRPr lang="it-IT" sz="1800" dirty="0" smtClean="0">
              <a:latin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Spese ammissibili</a:t>
            </a:r>
            <a:endParaRPr lang="it-IT" sz="2800" b="1" dirty="0">
              <a:latin typeface="+mn-l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7584" y="2420888"/>
            <a:ext cx="7488832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Sono sempre considerate al </a:t>
            </a:r>
            <a:r>
              <a:rPr lang="it-IT" b="1" dirty="0" smtClean="0">
                <a:latin typeface="+mn-lt"/>
              </a:rPr>
              <a:t>netto</a:t>
            </a:r>
            <a:r>
              <a:rPr lang="it-IT" dirty="0" smtClean="0">
                <a:latin typeface="+mn-lt"/>
              </a:rPr>
              <a:t> di IVA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it-IT" dirty="0" smtClean="0">
              <a:latin typeface="+mn-lt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Riguardano, salvo casi eccezionali, solo beni nuovi di fabbrica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it-IT" dirty="0" smtClean="0">
              <a:latin typeface="+mn-lt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In alcuni casi sono ammissibili solo in percentuale.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Alcuni </a:t>
            </a:r>
            <a:r>
              <a:rPr lang="it-IT" i="1" dirty="0" smtClean="0">
                <a:latin typeface="+mn-lt"/>
              </a:rPr>
              <a:t>esempi</a:t>
            </a:r>
            <a:r>
              <a:rPr lang="it-IT" dirty="0" smtClean="0">
                <a:latin typeface="+mn-lt"/>
              </a:rPr>
              <a:t>: acquisto macchinari, attrezzature, arredi, impianti, hardware, software, opere murarie, servizi di consulenza, certificazioni di qualità etc.</a:t>
            </a:r>
            <a:endParaRPr lang="it-IT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48072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None/>
            </a:pPr>
            <a:endParaRPr lang="it-IT" sz="4000" b="1" dirty="0" smtClean="0">
              <a:latin typeface="+mn-lt"/>
            </a:endParaRPr>
          </a:p>
          <a:p>
            <a:pPr algn="ctr">
              <a:buFontTx/>
              <a:buNone/>
            </a:pPr>
            <a:endParaRPr lang="it-IT" sz="4000" b="1" dirty="0" smtClean="0">
              <a:latin typeface="+mn-lt"/>
            </a:endParaRPr>
          </a:p>
          <a:p>
            <a:pPr algn="ctr">
              <a:buFontTx/>
              <a:buNone/>
            </a:pPr>
            <a:r>
              <a:rPr lang="it-IT" sz="4400" b="1" dirty="0" smtClean="0">
                <a:latin typeface="+mn-lt"/>
              </a:rPr>
              <a:t>Approccio al bando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Tipologia di Agevolazioni</a:t>
            </a:r>
            <a:endParaRPr lang="it-IT" sz="2800" b="1" dirty="0">
              <a:latin typeface="+mn-l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7584" y="2420888"/>
            <a:ext cx="7488832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it-IT" dirty="0" smtClean="0">
                <a:latin typeface="+mn-lt"/>
              </a:rPr>
              <a:t>Contributo in conto capitale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it-IT" dirty="0" smtClean="0">
                <a:latin typeface="+mn-lt"/>
              </a:rPr>
              <a:t>Contributo in conto interessi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it-IT" dirty="0" smtClean="0">
                <a:latin typeface="+mn-lt"/>
              </a:rPr>
              <a:t>Contributo in conto canoni 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it-IT" dirty="0" smtClean="0">
                <a:latin typeface="+mn-lt"/>
              </a:rPr>
              <a:t>Concessione di garanzia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it-IT" dirty="0" smtClean="0">
                <a:latin typeface="+mn-lt"/>
              </a:rPr>
              <a:t>Bonus fiscale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it-IT" dirty="0" smtClean="0">
                <a:latin typeface="+mn-lt"/>
              </a:rPr>
              <a:t>Sgravio fiscale</a:t>
            </a:r>
            <a:endParaRPr lang="it-IT" dirty="0">
              <a:latin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Contributo in conto capitale</a:t>
            </a:r>
            <a:endParaRPr lang="it-IT" b="1" dirty="0">
              <a:latin typeface="Tahoma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7584" y="2420888"/>
            <a:ext cx="748883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endParaRPr lang="it-IT" sz="1800" dirty="0" smtClean="0">
              <a:latin typeface="Tahoma" pitchFamily="34" charset="0"/>
            </a:endParaRPr>
          </a:p>
          <a:p>
            <a:pPr algn="ctr">
              <a:buFontTx/>
              <a:buNone/>
            </a:pPr>
            <a:r>
              <a:rPr lang="it-IT" sz="2000" dirty="0" smtClean="0">
                <a:latin typeface="Tahoma" pitchFamily="34" charset="0"/>
              </a:rPr>
              <a:t>Si tratta di un’erogazione </a:t>
            </a:r>
          </a:p>
          <a:p>
            <a:pPr algn="ctr">
              <a:buFontTx/>
              <a:buNone/>
            </a:pPr>
            <a:r>
              <a:rPr lang="it-IT" sz="2000" dirty="0" smtClean="0">
                <a:latin typeface="Tahoma" pitchFamily="34" charset="0"/>
              </a:rPr>
              <a:t>calcolata in percentuale delle spese ammissibili e per la quale </a:t>
            </a:r>
            <a:r>
              <a:rPr lang="it-IT" sz="2000" i="1" dirty="0" smtClean="0">
                <a:latin typeface="Tahoma" pitchFamily="34" charset="0"/>
              </a:rPr>
              <a:t>non</a:t>
            </a:r>
            <a:r>
              <a:rPr lang="it-IT" sz="2000" dirty="0" smtClean="0">
                <a:latin typeface="Tahoma" pitchFamily="34" charset="0"/>
              </a:rPr>
              <a:t> è prevista alcuna restituzione del capitale o il pagamento degli interessi.</a:t>
            </a:r>
          </a:p>
          <a:p>
            <a:pPr algn="ctr">
              <a:buFontTx/>
              <a:buNone/>
            </a:pPr>
            <a:endParaRPr lang="it-IT" sz="1800" dirty="0" smtClean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Contributo in conto interessi</a:t>
            </a:r>
            <a:endParaRPr lang="it-IT" b="1" dirty="0">
              <a:latin typeface="Tahoma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7584" y="2420888"/>
            <a:ext cx="748883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endParaRPr lang="it-IT" sz="1800" dirty="0" smtClean="0">
              <a:latin typeface="Tahoma" pitchFamily="34" charset="0"/>
            </a:endParaRPr>
          </a:p>
          <a:p>
            <a:pPr algn="ctr">
              <a:buFontTx/>
              <a:buNone/>
            </a:pPr>
            <a:r>
              <a:rPr lang="it-IT" sz="2000" dirty="0" smtClean="0">
                <a:latin typeface="Tahoma" pitchFamily="34" charset="0"/>
              </a:rPr>
              <a:t>Si tratta di un contributo relativo ad un finanziamento a medio e lungo termine che consente di </a:t>
            </a:r>
            <a:r>
              <a:rPr lang="it-IT" sz="2000" i="1" dirty="0" smtClean="0">
                <a:latin typeface="Tahoma" pitchFamily="34" charset="0"/>
              </a:rPr>
              <a:t>abbassare</a:t>
            </a:r>
            <a:r>
              <a:rPr lang="it-IT" sz="2000" dirty="0" smtClean="0">
                <a:latin typeface="Tahoma" pitchFamily="34" charset="0"/>
              </a:rPr>
              <a:t> il tasso d’interesse applicato dall’istituto finanziatore</a:t>
            </a:r>
          </a:p>
          <a:p>
            <a:pPr algn="ctr">
              <a:buFontTx/>
              <a:buNone/>
            </a:pPr>
            <a:endParaRPr lang="it-IT" sz="2000" dirty="0" smtClean="0">
              <a:latin typeface="Tahoma" pitchFamily="34" charset="0"/>
            </a:endParaRPr>
          </a:p>
          <a:p>
            <a:pPr algn="ctr">
              <a:buFontTx/>
              <a:buNone/>
            </a:pPr>
            <a:endParaRPr lang="it-IT" sz="1800" dirty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Contributo in conto canoni</a:t>
            </a:r>
            <a:endParaRPr lang="it-IT" b="1" dirty="0">
              <a:latin typeface="Tahoma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7584" y="2420888"/>
            <a:ext cx="748883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endParaRPr lang="it-IT" sz="1800" dirty="0" smtClean="0">
              <a:latin typeface="Tahoma" pitchFamily="34" charset="0"/>
            </a:endParaRPr>
          </a:p>
          <a:p>
            <a:pPr algn="ctr">
              <a:buFontTx/>
              <a:buNone/>
            </a:pPr>
            <a:r>
              <a:rPr lang="it-IT" sz="2000" dirty="0" smtClean="0">
                <a:latin typeface="Tahoma" pitchFamily="34" charset="0"/>
              </a:rPr>
              <a:t>Il contributo in conto canoni è un caso particolare del contributo in conto interessi e si applica a un contratto di locazione finanziaria. </a:t>
            </a:r>
          </a:p>
          <a:p>
            <a:pPr algn="ctr">
              <a:buFontTx/>
              <a:buNone/>
            </a:pPr>
            <a:endParaRPr lang="it-IT" sz="2000" dirty="0" smtClean="0">
              <a:latin typeface="Tahoma" pitchFamily="34" charset="0"/>
            </a:endParaRPr>
          </a:p>
          <a:p>
            <a:pPr algn="ctr">
              <a:buFontTx/>
              <a:buNone/>
            </a:pPr>
            <a:r>
              <a:rPr lang="it-IT" sz="2000" dirty="0" smtClean="0">
                <a:latin typeface="Tahoma" pitchFamily="34" charset="0"/>
              </a:rPr>
              <a:t>L’effetto è quello di </a:t>
            </a:r>
            <a:r>
              <a:rPr lang="it-IT" sz="2000" i="1" dirty="0" smtClean="0">
                <a:latin typeface="Tahoma" pitchFamily="34" charset="0"/>
              </a:rPr>
              <a:t>abbattere</a:t>
            </a:r>
            <a:r>
              <a:rPr lang="it-IT" sz="2000" dirty="0" smtClean="0">
                <a:latin typeface="Tahoma" pitchFamily="34" charset="0"/>
              </a:rPr>
              <a:t> il costo dei canoni a carico del soggetto beneficiario</a:t>
            </a:r>
            <a:endParaRPr lang="it-IT" sz="2000" dirty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539552" y="1628800"/>
            <a:ext cx="820891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000" b="1" dirty="0" smtClean="0">
                <a:latin typeface="Tahoma" pitchFamily="34" charset="0"/>
              </a:rPr>
              <a:t>Concessione di garanzia</a:t>
            </a:r>
          </a:p>
          <a:p>
            <a:pPr algn="just">
              <a:buFontTx/>
              <a:buNone/>
            </a:pPr>
            <a:r>
              <a:rPr lang="it-IT" sz="1800" b="1" dirty="0" smtClean="0"/>
              <a:t>	</a:t>
            </a:r>
            <a:r>
              <a:rPr lang="it-IT" sz="1800" dirty="0" smtClean="0"/>
              <a:t>Attraverso l’istituzione di particolari fondi, vengono concesse garanzie a sostegno, totale o parziale, di finanziamenti a medio  lungo termine richiesti dai beneficiari a fronte di programmi </a:t>
            </a:r>
            <a:r>
              <a:rPr lang="it-IT" sz="1800" dirty="0" smtClean="0"/>
              <a:t>d’investimento</a:t>
            </a:r>
            <a:endParaRPr lang="it-IT" sz="1800" dirty="0" smtClean="0"/>
          </a:p>
          <a:p>
            <a:pPr algn="just"/>
            <a:endParaRPr lang="it-IT" sz="1400" b="1" dirty="0" smtClean="0"/>
          </a:p>
          <a:p>
            <a:pPr algn="just"/>
            <a:r>
              <a:rPr lang="it-IT" sz="2000" b="1" dirty="0" smtClean="0">
                <a:latin typeface="Tahoma" pitchFamily="34" charset="0"/>
              </a:rPr>
              <a:t>Bonus fiscale</a:t>
            </a:r>
          </a:p>
          <a:p>
            <a:pPr algn="just">
              <a:buFontTx/>
              <a:buNone/>
            </a:pPr>
            <a:r>
              <a:rPr lang="it-IT" sz="1800" dirty="0" smtClean="0"/>
              <a:t>   	E’ una forma di agevolazione che dà la possibilità al beneficiario di monetizzare il contributo in sede di pagamento d’imposta.</a:t>
            </a:r>
          </a:p>
          <a:p>
            <a:pPr algn="just">
              <a:buFontTx/>
              <a:buNone/>
            </a:pPr>
            <a:r>
              <a:rPr lang="it-IT" sz="1800" dirty="0" smtClean="0"/>
              <a:t>	E’ un contributo in conto capitale a tutti gli effetti (anche dal punto di vista fiscale) erogato sotto forma di detrazione dell’importo spettante all’ammontare delle imposte che l’azienda deve </a:t>
            </a:r>
            <a:r>
              <a:rPr lang="it-IT" sz="1800" dirty="0" smtClean="0"/>
              <a:t>pagare</a:t>
            </a:r>
            <a:endParaRPr lang="it-IT" sz="1800" dirty="0" smtClean="0"/>
          </a:p>
          <a:p>
            <a:pPr algn="just">
              <a:buFontTx/>
              <a:buNone/>
            </a:pPr>
            <a:endParaRPr lang="it-IT" sz="1400" dirty="0" smtClean="0"/>
          </a:p>
          <a:p>
            <a:pPr algn="just"/>
            <a:r>
              <a:rPr lang="it-IT" sz="2000" b="1" dirty="0" smtClean="0">
                <a:latin typeface="Tahoma" pitchFamily="34" charset="0"/>
              </a:rPr>
              <a:t>Sgravio fiscale</a:t>
            </a:r>
          </a:p>
          <a:p>
            <a:pPr algn="just">
              <a:buFontTx/>
              <a:buNone/>
            </a:pPr>
            <a:r>
              <a:rPr lang="it-IT" sz="1800" b="1" dirty="0" smtClean="0"/>
              <a:t>	</a:t>
            </a:r>
            <a:r>
              <a:rPr lang="it-IT" sz="1800" dirty="0" smtClean="0"/>
              <a:t>Concessione di un contributo che genera un credito d’imposta</a:t>
            </a:r>
            <a:endParaRPr lang="it-IT" sz="1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539552" y="1628800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 smtClean="0">
                <a:latin typeface="+mn-lt"/>
              </a:rPr>
              <a:t>Procedure</a:t>
            </a:r>
            <a:endParaRPr lang="it-IT" sz="2800" dirty="0">
              <a:latin typeface="+mn-lt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827584" y="2564904"/>
            <a:ext cx="74888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800" dirty="0" smtClean="0">
                <a:latin typeface="+mn-lt"/>
              </a:rPr>
              <a:t>Definisce le modalità e i criteri per l’istruttoria e la presentazione delle domande per l’accesso al finanziamento</a:t>
            </a:r>
          </a:p>
          <a:p>
            <a:pPr algn="just">
              <a:buFontTx/>
              <a:buNone/>
            </a:pPr>
            <a:endParaRPr lang="it-IT" sz="2800" dirty="0" smtClean="0">
              <a:latin typeface="+mn-lt"/>
            </a:endParaRPr>
          </a:p>
          <a:p>
            <a:pPr algn="just"/>
            <a:r>
              <a:rPr lang="it-IT" sz="2800" dirty="0" smtClean="0">
                <a:latin typeface="+mn-lt"/>
              </a:rPr>
              <a:t>In molti casi individua l’Ente che gestisce l’iter di verifica dei requisiti richiesti e l’istruzione delle graduatorie</a:t>
            </a:r>
            <a:endParaRPr lang="it-IT" sz="2800" dirty="0">
              <a:latin typeface="+mn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539552" y="1628800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 smtClean="0">
                <a:latin typeface="+mn-lt"/>
              </a:rPr>
              <a:t>Scadenza</a:t>
            </a:r>
            <a:endParaRPr lang="it-IT" sz="2800" dirty="0">
              <a:latin typeface="+mn-lt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827584" y="2564904"/>
            <a:ext cx="748883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it-IT" sz="2800" dirty="0" smtClean="0">
                <a:latin typeface="+mn-lt"/>
              </a:rPr>
              <a:t>L’accesso al bando può essere individuato da: </a:t>
            </a:r>
          </a:p>
          <a:p>
            <a:pPr algn="just">
              <a:lnSpc>
                <a:spcPct val="90000"/>
              </a:lnSpc>
            </a:pPr>
            <a:endParaRPr lang="it-IT" sz="2800" dirty="0" smtClean="0">
              <a:latin typeface="+mn-lt"/>
            </a:endParaRP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sz="2800" dirty="0" smtClean="0">
                <a:latin typeface="+mn-lt"/>
              </a:rPr>
              <a:t> termine di apertura e di chiusura per la presentazione delle domande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sz="2800" dirty="0" smtClean="0">
                <a:latin typeface="+mn-lt"/>
              </a:rPr>
              <a:t> termine di apertura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it-IT" sz="2800" dirty="0" smtClean="0">
              <a:latin typeface="+mn-lt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sz="2800" dirty="0" smtClean="0">
                <a:latin typeface="+mn-lt"/>
              </a:rPr>
              <a:t>N.B. Alcuni bandi restano aperti per tutto l’anno salvo eventuali comunicazioni   </a:t>
            </a:r>
            <a:endParaRPr lang="it-IT" sz="2800" dirty="0">
              <a:latin typeface="+mn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827584" y="2564904"/>
            <a:ext cx="74888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r>
              <a:rPr lang="it-IT" sz="2800" b="1" dirty="0" smtClean="0">
                <a:latin typeface="+mn-lt"/>
              </a:rPr>
              <a:t>Prima di avviare l’iter di stesura e presentazione della richiesta di agevolazione è indispensabile effettuare </a:t>
            </a:r>
            <a:r>
              <a:rPr lang="it-IT" sz="2800" b="1" i="1" dirty="0" smtClean="0">
                <a:latin typeface="+mn-lt"/>
              </a:rPr>
              <a:t>un’analisi di </a:t>
            </a:r>
            <a:r>
              <a:rPr lang="it-IT" sz="2800" b="1" i="1" dirty="0" err="1" smtClean="0">
                <a:latin typeface="+mn-lt"/>
              </a:rPr>
              <a:t>prefattibilità</a:t>
            </a:r>
            <a:r>
              <a:rPr lang="it-IT" sz="2800" b="1" i="1" dirty="0" smtClean="0">
                <a:latin typeface="+mn-lt"/>
              </a:rPr>
              <a:t> </a:t>
            </a:r>
            <a:r>
              <a:rPr lang="it-IT" sz="2800" b="1" dirty="0" smtClean="0">
                <a:latin typeface="+mn-lt"/>
              </a:rPr>
              <a:t>che consiste nel valutare il proprio progetto in relazione ai dettami del bando</a:t>
            </a:r>
            <a:endParaRPr lang="it-IT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827584" y="1772816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it-IT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ANALISI  </a:t>
            </a:r>
            <a:r>
              <a:rPr lang="it-IT" sz="28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DI</a:t>
            </a:r>
            <a:r>
              <a:rPr lang="it-IT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 PREFATTIBILITA</a:t>
            </a:r>
            <a:r>
              <a:rPr lang="it-IT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’</a:t>
            </a:r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683568" y="2492896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Gli elementi che permettono di verificare la </a:t>
            </a:r>
            <a:r>
              <a:rPr lang="it-IT" dirty="0" err="1" smtClean="0">
                <a:latin typeface="+mn-lt"/>
              </a:rPr>
              <a:t>finanziabilità</a:t>
            </a:r>
            <a:r>
              <a:rPr lang="it-IT" dirty="0" smtClean="0">
                <a:latin typeface="+mn-lt"/>
              </a:rPr>
              <a:t> o meno di un progetto: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it-IT" dirty="0" smtClean="0">
              <a:latin typeface="+mn-lt"/>
            </a:endParaRPr>
          </a:p>
          <a:p>
            <a:pPr lvl="1" algn="just">
              <a:lnSpc>
                <a:spcPct val="90000"/>
              </a:lnSpc>
              <a:buFontTx/>
              <a:buChar char="•"/>
            </a:pPr>
            <a:r>
              <a:rPr lang="it-IT" dirty="0" smtClean="0">
                <a:latin typeface="+mn-lt"/>
              </a:rPr>
              <a:t>Soggetto proponente</a:t>
            </a:r>
          </a:p>
          <a:p>
            <a:pPr lvl="1" algn="just">
              <a:lnSpc>
                <a:spcPct val="90000"/>
              </a:lnSpc>
              <a:buFontTx/>
              <a:buChar char="•"/>
            </a:pPr>
            <a:r>
              <a:rPr lang="it-IT" dirty="0" smtClean="0">
                <a:latin typeface="+mn-lt"/>
              </a:rPr>
              <a:t>Settore di attività</a:t>
            </a:r>
          </a:p>
          <a:p>
            <a:pPr lvl="1" algn="just">
              <a:lnSpc>
                <a:spcPct val="90000"/>
              </a:lnSpc>
              <a:buFontTx/>
              <a:buChar char="•"/>
            </a:pPr>
            <a:r>
              <a:rPr lang="it-IT" dirty="0" smtClean="0">
                <a:latin typeface="+mn-lt"/>
              </a:rPr>
              <a:t>Ubicazione dell’investimento</a:t>
            </a:r>
          </a:p>
          <a:p>
            <a:pPr lvl="1" algn="just">
              <a:lnSpc>
                <a:spcPct val="90000"/>
              </a:lnSpc>
              <a:buFontTx/>
              <a:buChar char="•"/>
            </a:pPr>
            <a:r>
              <a:rPr lang="it-IT" dirty="0" smtClean="0">
                <a:latin typeface="+mn-lt"/>
              </a:rPr>
              <a:t>Tipo d’investimento</a:t>
            </a:r>
          </a:p>
          <a:p>
            <a:pPr lvl="1" algn="just">
              <a:lnSpc>
                <a:spcPct val="90000"/>
              </a:lnSpc>
              <a:buFontTx/>
              <a:buChar char="•"/>
            </a:pPr>
            <a:r>
              <a:rPr lang="it-IT" dirty="0" smtClean="0">
                <a:latin typeface="+mn-lt"/>
              </a:rPr>
              <a:t>Voci di spesa</a:t>
            </a:r>
          </a:p>
          <a:p>
            <a:pPr lvl="1" algn="just">
              <a:lnSpc>
                <a:spcPct val="90000"/>
              </a:lnSpc>
              <a:buFontTx/>
              <a:buChar char="•"/>
            </a:pPr>
            <a:r>
              <a:rPr lang="it-IT" dirty="0" smtClean="0">
                <a:latin typeface="+mn-lt"/>
              </a:rPr>
              <a:t>Entità del contributo / beneficio atteso</a:t>
            </a:r>
          </a:p>
          <a:p>
            <a:pPr lvl="1" algn="just">
              <a:lnSpc>
                <a:spcPct val="90000"/>
              </a:lnSpc>
              <a:buFontTx/>
              <a:buChar char="•"/>
            </a:pPr>
            <a:r>
              <a:rPr lang="it-IT" dirty="0" smtClean="0">
                <a:latin typeface="+mn-lt"/>
              </a:rPr>
              <a:t>Impegni richiesti</a:t>
            </a:r>
            <a:endParaRPr lang="it-IT" dirty="0">
              <a:latin typeface="+mn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827584" y="1772816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it-IT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ANALISI  </a:t>
            </a:r>
            <a:r>
              <a:rPr lang="it-IT" sz="28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DI</a:t>
            </a:r>
            <a:r>
              <a:rPr lang="it-IT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 PREFATTIBILITA’</a:t>
            </a:r>
            <a:endParaRPr lang="it-IT" sz="2800" b="1" dirty="0">
              <a:latin typeface="+mn-lt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683568" y="2492896"/>
            <a:ext cx="7920880" cy="328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r>
              <a:rPr lang="it-IT" sz="2800" dirty="0" smtClean="0">
                <a:latin typeface="+mn-lt"/>
              </a:rPr>
              <a:t>Se l’analisi di </a:t>
            </a:r>
            <a:r>
              <a:rPr lang="it-IT" sz="2800" dirty="0" err="1" smtClean="0">
                <a:latin typeface="+mn-lt"/>
              </a:rPr>
              <a:t>prefattibilità</a:t>
            </a:r>
            <a:r>
              <a:rPr lang="it-IT" sz="2800" dirty="0" smtClean="0">
                <a:latin typeface="+mn-lt"/>
              </a:rPr>
              <a:t> ha dato esito positivo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it-IT" sz="2800" dirty="0" smtClean="0">
                <a:latin typeface="+mn-lt"/>
              </a:rPr>
              <a:t>si passa alla fase successiva di preparazione della richiesta delle agevolazioni.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it-IT" sz="2800" dirty="0" smtClean="0">
                <a:latin typeface="+mn-lt"/>
              </a:rPr>
              <a:t>La pratica in generale è composta da: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it-IT" sz="2800" dirty="0" smtClean="0">
              <a:latin typeface="+mn-lt"/>
            </a:endParaRPr>
          </a:p>
          <a:p>
            <a:pPr algn="just">
              <a:lnSpc>
                <a:spcPct val="80000"/>
              </a:lnSpc>
            </a:pPr>
            <a:r>
              <a:rPr lang="it-IT" sz="2800" dirty="0" smtClean="0">
                <a:latin typeface="+mn-lt"/>
              </a:rPr>
              <a:t>Domanda</a:t>
            </a:r>
          </a:p>
          <a:p>
            <a:pPr algn="just">
              <a:lnSpc>
                <a:spcPct val="80000"/>
              </a:lnSpc>
            </a:pPr>
            <a:r>
              <a:rPr lang="it-IT" sz="2800" dirty="0" smtClean="0">
                <a:latin typeface="+mn-lt"/>
              </a:rPr>
              <a:t>Scheda tecnica</a:t>
            </a:r>
          </a:p>
          <a:p>
            <a:pPr algn="just">
              <a:lnSpc>
                <a:spcPct val="80000"/>
              </a:lnSpc>
            </a:pPr>
            <a:r>
              <a:rPr lang="it-IT" sz="2800" dirty="0" smtClean="0">
                <a:latin typeface="+mn-lt"/>
              </a:rPr>
              <a:t>Business </a:t>
            </a:r>
            <a:r>
              <a:rPr lang="it-IT" sz="2800" dirty="0" err="1" smtClean="0">
                <a:latin typeface="+mn-lt"/>
              </a:rPr>
              <a:t>plan</a:t>
            </a:r>
            <a:r>
              <a:rPr lang="it-IT" sz="2800" dirty="0" smtClean="0">
                <a:latin typeface="+mn-lt"/>
              </a:rPr>
              <a:t> </a:t>
            </a:r>
          </a:p>
          <a:p>
            <a:pPr algn="just">
              <a:lnSpc>
                <a:spcPct val="80000"/>
              </a:lnSpc>
            </a:pPr>
            <a:r>
              <a:rPr lang="it-IT" sz="2800" dirty="0" smtClean="0">
                <a:latin typeface="+mn-lt"/>
              </a:rPr>
              <a:t>Allegati</a:t>
            </a:r>
            <a:endParaRPr lang="it-IT" sz="2800" dirty="0"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4807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None/>
            </a:pPr>
            <a:r>
              <a:rPr lang="it-IT" sz="4000" b="1" dirty="0" smtClean="0">
                <a:latin typeface="+mn-lt"/>
              </a:rPr>
              <a:t>Il bando</a:t>
            </a:r>
          </a:p>
          <a:p>
            <a:pPr algn="ctr">
              <a:buFontTx/>
              <a:buNone/>
            </a:pPr>
            <a:r>
              <a:rPr lang="it-IT" sz="4000" b="1" dirty="0" smtClean="0">
                <a:latin typeface="+mn-lt"/>
              </a:rPr>
              <a:t>Tipologie di agevolazioni</a:t>
            </a:r>
          </a:p>
          <a:p>
            <a:pPr algn="ctr">
              <a:buFontTx/>
              <a:buNone/>
            </a:pPr>
            <a:r>
              <a:rPr lang="it-IT" sz="4000" b="1" dirty="0" smtClean="0">
                <a:latin typeface="+mn-lt"/>
              </a:rPr>
              <a:t>La definizione di PMI</a:t>
            </a:r>
          </a:p>
          <a:p>
            <a:pPr algn="ctr">
              <a:buFontTx/>
              <a:buNone/>
            </a:pPr>
            <a:r>
              <a:rPr lang="it-IT" sz="4000" b="1" dirty="0" smtClean="0">
                <a:latin typeface="+mn-lt"/>
              </a:rPr>
              <a:t>La scheda tecnica</a:t>
            </a:r>
          </a:p>
          <a:p>
            <a:pPr algn="ctr"/>
            <a:r>
              <a:rPr lang="it-IT" sz="4000" b="1" dirty="0" smtClean="0">
                <a:latin typeface="+mn-lt"/>
              </a:rPr>
              <a:t>Analisi di </a:t>
            </a:r>
            <a:r>
              <a:rPr lang="it-IT" sz="4000" b="1" dirty="0" err="1" smtClean="0">
                <a:latin typeface="+mn-lt"/>
              </a:rPr>
              <a:t>prefattibilità</a:t>
            </a:r>
            <a:endParaRPr lang="it-IT" sz="4000" b="1" dirty="0" smtClean="0">
              <a:latin typeface="+mn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83568" y="2204864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Grazie per l’attenzione!</a:t>
            </a:r>
          </a:p>
          <a:p>
            <a:pPr algn="ctr"/>
            <a:endParaRPr lang="it-IT" sz="2800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Renata Mastracca</a:t>
            </a:r>
          </a:p>
          <a:p>
            <a:pPr algn="ctr"/>
            <a:r>
              <a:rPr lang="it-IT" sz="2800" dirty="0" smtClean="0">
                <a:latin typeface="Calibri" charset="0"/>
                <a:cs typeface="Calibri" charset="0"/>
                <a:hlinkClick r:id="rId3"/>
              </a:rPr>
              <a:t>renata.mastracca@metropoliaziendaspeciale.it</a:t>
            </a:r>
            <a:endParaRPr lang="it-IT" sz="2800" dirty="0" smtClean="0">
              <a:latin typeface="Calibri" charset="0"/>
              <a:cs typeface="Calibri" charset="0"/>
            </a:endParaRPr>
          </a:p>
          <a:p>
            <a:pPr algn="ctr"/>
            <a:endParaRPr lang="it-IT" sz="2800" b="1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055/2671.609</a:t>
            </a:r>
          </a:p>
          <a:p>
            <a:endParaRPr lang="it-IT" dirty="0">
              <a:latin typeface="Calibri" charset="0"/>
              <a:cs typeface="Calibri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555776" y="177281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Bando</a:t>
            </a:r>
            <a:endParaRPr lang="it-IT" sz="2800" b="1" dirty="0"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71600" y="2492896"/>
            <a:ext cx="72728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800" dirty="0" smtClean="0">
                <a:latin typeface="Tahoma" pitchFamily="34" charset="0"/>
              </a:rPr>
              <a:t>	</a:t>
            </a:r>
            <a:r>
              <a:rPr lang="it-IT" sz="2800" dirty="0" smtClean="0">
                <a:latin typeface="+mn-lt"/>
              </a:rPr>
              <a:t>Ciascuna misura è attivata tramite un bando che è un avviso, cui viene dato evidenza pubblica, a tutti i soggetti interessati sullo svolgimento di una gara per l’assegnazione di determinate risorse</a:t>
            </a:r>
            <a:endParaRPr lang="it-IT" sz="2800" b="1" dirty="0">
              <a:solidFill>
                <a:srgbClr val="A7CC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691680" y="1772816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Strumenti per accedere al Bando</a:t>
            </a:r>
            <a:endParaRPr lang="it-IT" sz="2800" b="1" dirty="0"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3568" y="2276872"/>
            <a:ext cx="7920880" cy="387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it-IT" sz="2800" dirty="0" smtClean="0">
                <a:latin typeface="+mn-lt"/>
              </a:rPr>
              <a:t>Per poter accedere al Bando è necessario disporre di due strumenti:</a:t>
            </a:r>
          </a:p>
          <a:p>
            <a:pPr algn="just">
              <a:buFontTx/>
              <a:buNone/>
            </a:pPr>
            <a:endParaRPr lang="it-IT" sz="2800" dirty="0" smtClean="0">
              <a:latin typeface="+mn-lt"/>
            </a:endParaRPr>
          </a:p>
          <a:p>
            <a:pPr algn="just"/>
            <a:r>
              <a:rPr lang="it-IT" sz="2800" b="1" dirty="0" err="1" smtClean="0">
                <a:latin typeface="+mn-lt"/>
              </a:rPr>
              <a:t>G.U.R.I.</a:t>
            </a:r>
            <a:r>
              <a:rPr lang="it-IT" sz="2800" dirty="0" smtClean="0">
                <a:latin typeface="+mn-lt"/>
              </a:rPr>
              <a:t>(Gazzetta Ufficiale della Repubblica Italiana)</a:t>
            </a:r>
          </a:p>
          <a:p>
            <a:pPr algn="just"/>
            <a:endParaRPr lang="it-IT" sz="2800" dirty="0" smtClean="0">
              <a:latin typeface="+mn-lt"/>
            </a:endParaRPr>
          </a:p>
          <a:p>
            <a:pPr algn="just"/>
            <a:r>
              <a:rPr lang="it-IT" sz="2800" b="1" dirty="0" err="1" smtClean="0">
                <a:latin typeface="+mn-lt"/>
              </a:rPr>
              <a:t>B.U.R.</a:t>
            </a:r>
            <a:r>
              <a:rPr lang="it-IT" sz="2800" dirty="0" smtClean="0">
                <a:latin typeface="+mn-lt"/>
              </a:rPr>
              <a:t>(Bollettino Ufficiale della Regione ) </a:t>
            </a:r>
          </a:p>
          <a:p>
            <a:pPr algn="just">
              <a:buFontTx/>
              <a:buNone/>
            </a:pPr>
            <a:endParaRPr lang="it-IT" sz="2800" dirty="0" smtClean="0">
              <a:latin typeface="+mn-lt"/>
            </a:endParaRPr>
          </a:p>
          <a:p>
            <a:pPr algn="just"/>
            <a:r>
              <a:rPr lang="it-IT" sz="2800" dirty="0" err="1" smtClean="0">
                <a:latin typeface="+mn-lt"/>
              </a:rPr>
              <a:t>……</a:t>
            </a:r>
            <a:r>
              <a:rPr lang="it-IT" sz="2800" dirty="0" smtClean="0">
                <a:latin typeface="+mn-lt"/>
              </a:rPr>
              <a:t> ed anche di un buon collegamento ad Internet</a:t>
            </a: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endParaRPr lang="it-IT" b="1" dirty="0">
              <a:solidFill>
                <a:srgbClr val="FFCC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555776" y="1772816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err="1" smtClean="0">
                <a:latin typeface="+mn-lt"/>
              </a:rPr>
              <a:t>G.U.R.I.</a:t>
            </a:r>
            <a:endParaRPr lang="it-IT" sz="3200" b="1" dirty="0"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39552" y="2276872"/>
            <a:ext cx="828092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E’ composta da:</a:t>
            </a:r>
          </a:p>
          <a:p>
            <a:pPr>
              <a:lnSpc>
                <a:spcPct val="90000"/>
              </a:lnSpc>
            </a:pPr>
            <a:r>
              <a:rPr lang="it-IT" b="1" dirty="0" smtClean="0">
                <a:latin typeface="+mn-lt"/>
              </a:rPr>
              <a:t>Serie generale</a:t>
            </a:r>
          </a:p>
          <a:p>
            <a:pPr>
              <a:lnSpc>
                <a:spcPct val="90000"/>
              </a:lnSpc>
            </a:pPr>
            <a:r>
              <a:rPr lang="it-IT" b="1" dirty="0" smtClean="0">
                <a:latin typeface="+mn-lt"/>
              </a:rPr>
              <a:t>Supplemento ordinario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La Gazzetta Ufficiale viene pubblicata ogni giorno, escluso i festivi.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E’ possibile consultare la Gazzetta o in supporto cartaceo oppure per via telematica: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http://www.gazzettaufficiale.it/</a:t>
            </a:r>
            <a:r>
              <a:rPr lang="it-IT" dirty="0" err="1" smtClean="0">
                <a:latin typeface="+mn-lt"/>
              </a:rPr>
              <a:t>index.jsp</a:t>
            </a:r>
            <a:endParaRPr lang="it-IT" dirty="0"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555776" y="177281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err="1" smtClean="0">
                <a:latin typeface="+mn-lt"/>
              </a:rPr>
              <a:t>B.U.R.T.</a:t>
            </a:r>
            <a:endParaRPr lang="it-IT" sz="2800" b="1" dirty="0"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39552" y="2276872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it-IT" sz="2800" dirty="0" smtClean="0">
                <a:latin typeface="+mn-lt"/>
              </a:rPr>
              <a:t>E’ pubblicato una volta alla settimana</a:t>
            </a:r>
          </a:p>
          <a:p>
            <a:pPr>
              <a:buFontTx/>
              <a:buNone/>
            </a:pPr>
            <a:endParaRPr lang="it-IT" sz="2800" dirty="0" smtClean="0">
              <a:latin typeface="+mn-lt"/>
            </a:endParaRPr>
          </a:p>
          <a:p>
            <a:pPr>
              <a:buFontTx/>
              <a:buNone/>
            </a:pPr>
            <a:r>
              <a:rPr lang="it-IT" sz="2800" dirty="0" smtClean="0">
                <a:latin typeface="+mn-lt"/>
              </a:rPr>
              <a:t>Disponibile all’indirizzo:</a:t>
            </a:r>
          </a:p>
          <a:p>
            <a:pPr>
              <a:buFontTx/>
              <a:buNone/>
            </a:pPr>
            <a:endParaRPr lang="it-IT" sz="3200" dirty="0" smtClean="0">
              <a:latin typeface="+mn-lt"/>
            </a:endParaRPr>
          </a:p>
          <a:p>
            <a:pPr>
              <a:buFontTx/>
              <a:buNone/>
            </a:pPr>
            <a:r>
              <a:rPr lang="it-IT" sz="2800" dirty="0" smtClean="0">
                <a:latin typeface="+mn-lt"/>
              </a:rPr>
              <a:t>http://web.rete.toscana.it/burt/</a:t>
            </a:r>
            <a:endParaRPr lang="it-IT" sz="2800" dirty="0"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555776" y="177281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Struttura del Bando</a:t>
            </a:r>
            <a:endParaRPr lang="it-IT" sz="2800" b="1" dirty="0">
              <a:latin typeface="+mn-l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611560" y="2348880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it-IT" dirty="0" smtClean="0">
                <a:latin typeface="+mn-lt"/>
              </a:rPr>
              <a:t>Nell’analisi di un bando per l’accesso ai finanziamenti agevolati, ricorre la struttura seguente: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Finalità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Territorio di applicazione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Beneficiari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Iniziative ammissibili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Spese ammissibili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Contributo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Procedura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it-IT" dirty="0" smtClean="0">
                <a:latin typeface="+mn-lt"/>
              </a:rPr>
              <a:t> Scadenza</a:t>
            </a:r>
            <a:endParaRPr lang="it-IT" dirty="0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619672" y="1772816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latin typeface="+mn-lt"/>
              </a:rPr>
              <a:t>Finalità</a:t>
            </a:r>
            <a:endParaRPr lang="it-IT" sz="3200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492896"/>
            <a:ext cx="78488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 smtClean="0">
                <a:latin typeface="+mn-lt"/>
              </a:rPr>
              <a:t>Evidenzia lo </a:t>
            </a:r>
            <a:r>
              <a:rPr lang="it-IT" sz="2800" i="1" u="sng" dirty="0" smtClean="0">
                <a:latin typeface="+mn-lt"/>
              </a:rPr>
              <a:t>scopo</a:t>
            </a:r>
            <a:r>
              <a:rPr lang="it-IT" sz="2800" i="1" dirty="0" smtClean="0">
                <a:latin typeface="+mn-lt"/>
              </a:rPr>
              <a:t> </a:t>
            </a:r>
            <a:r>
              <a:rPr lang="it-IT" sz="2800" dirty="0" smtClean="0">
                <a:latin typeface="+mn-lt"/>
              </a:rPr>
              <a:t>per il quale è concessa l’agevolazione.</a:t>
            </a:r>
          </a:p>
          <a:p>
            <a:pPr algn="just">
              <a:buFontTx/>
              <a:buNone/>
            </a:pPr>
            <a:endParaRPr lang="it-IT" sz="2800" dirty="0" smtClean="0">
              <a:latin typeface="+mn-lt"/>
            </a:endParaRPr>
          </a:p>
          <a:p>
            <a:pPr algn="just">
              <a:buFontTx/>
              <a:buNone/>
            </a:pPr>
            <a:r>
              <a:rPr lang="it-IT" sz="2800" dirty="0" smtClean="0">
                <a:latin typeface="+mn-lt"/>
              </a:rPr>
              <a:t>inoltre …..</a:t>
            </a:r>
          </a:p>
          <a:p>
            <a:pPr algn="just"/>
            <a:endParaRPr lang="it-IT" sz="2800" dirty="0" smtClean="0">
              <a:latin typeface="+mn-lt"/>
            </a:endParaRPr>
          </a:p>
          <a:p>
            <a:pPr algn="just"/>
            <a:r>
              <a:rPr lang="it-IT" sz="2800" dirty="0" smtClean="0">
                <a:latin typeface="+mn-lt"/>
              </a:rPr>
              <a:t>Individua il settore o i settori ai quali si rivolge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 Istituzionale Metro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Istituzionale Metro v1</Template>
  <TotalTime>264</TotalTime>
  <Words>972</Words>
  <Application>Microsoft Office PowerPoint</Application>
  <PresentationFormat>Presentazione su schermo (4:3)</PresentationFormat>
  <Paragraphs>233</Paragraphs>
  <Slides>30</Slides>
  <Notes>29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30</vt:i4>
      </vt:variant>
    </vt:vector>
  </HeadingPairs>
  <TitlesOfParts>
    <vt:vector size="32" baseType="lpstr">
      <vt:lpstr>Slide Istituzionale Metro v1</vt:lpstr>
      <vt:lpstr>1_Personalizza struttura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renata.mastracca</dc:creator>
  <cp:lastModifiedBy>renata.mastracca</cp:lastModifiedBy>
  <cp:revision>28</cp:revision>
  <dcterms:created xsi:type="dcterms:W3CDTF">2012-03-07T11:50:02Z</dcterms:created>
  <dcterms:modified xsi:type="dcterms:W3CDTF">2012-03-14T08:55:12Z</dcterms:modified>
</cp:coreProperties>
</file>