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  <p:sldMasterId id="2147483672" r:id="rId2"/>
  </p:sldMasterIdLst>
  <p:notesMasterIdLst>
    <p:notesMasterId r:id="rId24"/>
  </p:notesMasterIdLst>
  <p:handoutMasterIdLst>
    <p:handoutMasterId r:id="rId25"/>
  </p:handoutMasterIdLst>
  <p:sldIdLst>
    <p:sldId id="285" r:id="rId3"/>
    <p:sldId id="259" r:id="rId4"/>
    <p:sldId id="290" r:id="rId5"/>
    <p:sldId id="291" r:id="rId6"/>
    <p:sldId id="260" r:id="rId7"/>
    <p:sldId id="261" r:id="rId8"/>
    <p:sldId id="262" r:id="rId9"/>
    <p:sldId id="264" r:id="rId10"/>
    <p:sldId id="265" r:id="rId11"/>
    <p:sldId id="267" r:id="rId12"/>
    <p:sldId id="268" r:id="rId13"/>
    <p:sldId id="292" r:id="rId14"/>
    <p:sldId id="289" r:id="rId15"/>
    <p:sldId id="288" r:id="rId16"/>
    <p:sldId id="293" r:id="rId17"/>
    <p:sldId id="294" r:id="rId18"/>
    <p:sldId id="295" r:id="rId19"/>
    <p:sldId id="287" r:id="rId20"/>
    <p:sldId id="296" r:id="rId21"/>
    <p:sldId id="297" r:id="rId22"/>
    <p:sldId id="286" r:id="rId23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90973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B5BD-6A82-48B1-8FA0-50CF6A5CB8FF}" type="datetimeFigureOut">
              <a:rPr lang="it-IT" smtClean="0"/>
              <a:pPr/>
              <a:t>02/05/2012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2B33D-97AA-4A4C-8032-AA1BA8126FD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63DC1F5-3D97-4C61-A12E-96657AF58F8D}" type="datetimeFigureOut">
              <a:rPr lang="it-IT"/>
              <a:pPr>
                <a:defRPr/>
              </a:pPr>
              <a:t>02/05/2012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612A2AE-9A02-4F39-BEBB-2AAD33CEB0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t="89346" r="27950" b="-558"/>
          <a:stretch>
            <a:fillRect/>
          </a:stretch>
        </p:blipFill>
        <p:spPr bwMode="auto">
          <a:xfrm>
            <a:off x="0" y="6092825"/>
            <a:ext cx="6588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b="46677"/>
          <a:stretch>
            <a:fillRect/>
          </a:stretch>
        </p:blipFill>
        <p:spPr bwMode="auto">
          <a:xfrm>
            <a:off x="0" y="0"/>
            <a:ext cx="9144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l="71172" t="80775"/>
          <a:stretch>
            <a:fillRect/>
          </a:stretch>
        </p:blipFill>
        <p:spPr bwMode="auto">
          <a:xfrm>
            <a:off x="6507163" y="5546725"/>
            <a:ext cx="26368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3513" y="4005263"/>
            <a:ext cx="3736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16906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5986463"/>
            <a:ext cx="939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hyperlink" Target="http://www.tos.camcom.it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7" Type="http://schemas.openxmlformats.org/officeDocument/2006/relationships/hyperlink" Target="http://www.regione.toscana.it/svilupporural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gione.toscana.it/agricoltura/index.html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renata.mastracca@metropoliaziendaspeciale.it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hyperlink" Target="http://www.tos.camcom.i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403648" y="1772816"/>
            <a:ext cx="69847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latin typeface="Book Antiqua" pitchFamily="18" charset="0"/>
              </a:rPr>
              <a:t>PSR</a:t>
            </a:r>
          </a:p>
          <a:p>
            <a:pPr algn="ctr"/>
            <a:endParaRPr lang="it-IT" sz="2000" b="1" dirty="0" smtClean="0">
              <a:latin typeface="Book Antiqua" pitchFamily="18" charset="0"/>
            </a:endParaRPr>
          </a:p>
          <a:p>
            <a:pPr algn="ctr"/>
            <a:r>
              <a:rPr lang="it-IT" sz="3600" b="1" dirty="0" smtClean="0">
                <a:latin typeface="Book Antiqua" pitchFamily="18" charset="0"/>
              </a:rPr>
              <a:t>Programma di Sviluppo Rurale</a:t>
            </a:r>
          </a:p>
          <a:p>
            <a:pPr algn="ctr"/>
            <a:r>
              <a:rPr lang="it-IT" sz="3600" b="1" dirty="0" smtClean="0">
                <a:latin typeface="Book Antiqua" pitchFamily="18" charset="0"/>
              </a:rPr>
              <a:t>della Regione Toscana </a:t>
            </a:r>
          </a:p>
          <a:p>
            <a:pPr algn="ctr"/>
            <a:r>
              <a:rPr lang="it-IT" sz="3600" b="1" dirty="0" smtClean="0">
                <a:latin typeface="Book Antiqua" pitchFamily="18" charset="0"/>
              </a:rPr>
              <a:t>2007/2013</a:t>
            </a:r>
            <a:endParaRPr lang="it-IT" sz="4000" b="1" dirty="0" smtClean="0">
              <a:latin typeface="Book Antiqua" pitchFamily="18" charset="0"/>
            </a:endParaRPr>
          </a:p>
          <a:p>
            <a:pPr algn="ctr"/>
            <a:endParaRPr lang="it-IT" sz="4000" b="1" dirty="0" smtClean="0">
              <a:latin typeface="Book Antiqua" pitchFamily="18" charset="0"/>
            </a:endParaRPr>
          </a:p>
          <a:p>
            <a:pPr algn="ctr"/>
            <a:endParaRPr lang="it-IT" sz="3200" b="1" dirty="0" smtClean="0">
              <a:latin typeface="Book Antiqua" pitchFamily="18" charset="0"/>
            </a:endParaRPr>
          </a:p>
          <a:p>
            <a:pPr algn="ctr"/>
            <a:r>
              <a:rPr lang="it-IT" sz="3200" b="1" dirty="0" smtClean="0">
                <a:latin typeface="Book Antiqua" pitchFamily="18" charset="0"/>
              </a:rPr>
              <a:t>Firenze, 3 maggio 2012</a:t>
            </a:r>
          </a:p>
          <a:p>
            <a:pPr algn="ctr"/>
            <a:endParaRPr lang="it-IT" sz="4000" b="1" dirty="0" smtClean="0">
              <a:latin typeface="+mn-lt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755576" y="1196753"/>
            <a:ext cx="80648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r>
              <a:rPr lang="it-IT" sz="2300" b="1" dirty="0" smtClean="0">
                <a:latin typeface="Book Antiqua" pitchFamily="18" charset="0"/>
              </a:rPr>
              <a:t>Asse 3. Qualità della vita nelle zone rurali e diversificazione dell’economia rurale </a:t>
            </a:r>
            <a:endParaRPr lang="it-IT" sz="2300" b="1" dirty="0">
              <a:latin typeface="Book Antiqua" pitchFamily="18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99592" y="2492896"/>
            <a:ext cx="799288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sz="1600" b="1" i="1" dirty="0" smtClean="0">
              <a:latin typeface="Book Antiqua" pitchFamily="18" charset="0"/>
            </a:endParaRPr>
          </a:p>
          <a:p>
            <a:pPr algn="just"/>
            <a:r>
              <a:rPr lang="it-IT" sz="2000" dirty="0" smtClean="0">
                <a:latin typeface="Book Antiqua" pitchFamily="18" charset="0"/>
              </a:rPr>
              <a:t>Il </a:t>
            </a:r>
            <a:r>
              <a:rPr lang="it-IT" sz="2000" b="1" dirty="0" smtClean="0">
                <a:latin typeface="Book Antiqua" pitchFamily="18" charset="0"/>
              </a:rPr>
              <a:t>miglioramento della qualità della vita e la diversificazione dell'economia rurale</a:t>
            </a:r>
            <a:r>
              <a:rPr lang="it-IT" sz="2000" dirty="0" smtClean="0">
                <a:latin typeface="Book Antiqua" pitchFamily="18" charset="0"/>
              </a:rPr>
              <a:t> sono perseguiti dalle misure raccolte nell'</a:t>
            </a:r>
            <a:r>
              <a:rPr lang="it-IT" sz="2000" b="1" dirty="0" smtClean="0">
                <a:latin typeface="Book Antiqua" pitchFamily="18" charset="0"/>
              </a:rPr>
              <a:t>Asse III</a:t>
            </a:r>
            <a:r>
              <a:rPr lang="it-IT" sz="2000" dirty="0" smtClean="0">
                <a:latin typeface="Book Antiqua" pitchFamily="18" charset="0"/>
              </a:rPr>
              <a:t>. Gli interventi sono dedicati alla diversificazione verso attività non agricole, all'incentivazione al turismo, alla creazione di imprese e allo sviluppo, al rinnovamento e alla riqualificazione del patrimonio rurale. Previsti, inoltre, programmi di formazione professionale, promozione e attuazione di partenariati pubblico - privati.</a:t>
            </a:r>
          </a:p>
          <a:p>
            <a:pPr algn="just"/>
            <a:endParaRPr lang="it-IT" dirty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827584" y="1628800"/>
            <a:ext cx="72008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Book Antiqua" pitchFamily="18" charset="0"/>
              </a:rPr>
              <a:t>ASSE III: Obiettivi prioritari</a:t>
            </a:r>
          </a:p>
          <a:p>
            <a:pPr algn="just"/>
            <a:endParaRPr lang="it-IT" b="1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dirty="0" smtClean="0">
                <a:latin typeface="Book Antiqua" pitchFamily="18" charset="0"/>
              </a:rPr>
              <a:t> Miglioramento dell'</a:t>
            </a:r>
            <a:r>
              <a:rPr lang="it-IT" sz="2000" dirty="0" err="1" smtClean="0">
                <a:latin typeface="Book Antiqua" pitchFamily="18" charset="0"/>
              </a:rPr>
              <a:t>attrattività</a:t>
            </a:r>
            <a:r>
              <a:rPr lang="it-IT" sz="2000" dirty="0" smtClean="0">
                <a:latin typeface="Book Antiqua" pitchFamily="18" charset="0"/>
              </a:rPr>
              <a:t> dei territori rurali per le imprese e la popolazione</a:t>
            </a:r>
          </a:p>
          <a:p>
            <a:pPr algn="just"/>
            <a:endParaRPr lang="it-IT" sz="105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dirty="0" smtClean="0">
                <a:latin typeface="Book Antiqua" pitchFamily="18" charset="0"/>
              </a:rPr>
              <a:t> Mantenimento e creazione di nuove opportunità occupazionali e di reddito in aree rurali</a:t>
            </a:r>
          </a:p>
          <a:p>
            <a:pPr algn="ctr"/>
            <a:endParaRPr lang="it-IT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L’Asse 3 è finanziato con € 88.106.818,00</a:t>
            </a:r>
          </a:p>
          <a:p>
            <a:pPr algn="ctr"/>
            <a:endParaRPr lang="it-IT" dirty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11560" y="980728"/>
            <a:ext cx="8352928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100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Asse 4. LEADER</a:t>
            </a:r>
          </a:p>
          <a:p>
            <a:pPr algn="ctr"/>
            <a:endParaRPr lang="it-IT" sz="1000" b="1" dirty="0" smtClean="0">
              <a:latin typeface="Book Antiqua" pitchFamily="18" charset="0"/>
            </a:endParaRPr>
          </a:p>
          <a:p>
            <a:pPr algn="just"/>
            <a:r>
              <a:rPr lang="it-IT" sz="2000" dirty="0" smtClean="0">
                <a:latin typeface="Book Antiqua" pitchFamily="18" charset="0"/>
              </a:rPr>
              <a:t>L'</a:t>
            </a:r>
            <a:r>
              <a:rPr lang="it-IT" sz="2000" b="1" dirty="0" smtClean="0">
                <a:latin typeface="Book Antiqua" pitchFamily="18" charset="0"/>
              </a:rPr>
              <a:t>Asse IV</a:t>
            </a:r>
            <a:r>
              <a:rPr lang="it-IT" sz="2000" dirty="0" smtClean="0">
                <a:latin typeface="Book Antiqua" pitchFamily="18" charset="0"/>
              </a:rPr>
              <a:t>, attraverso l'attivazione dei PSL - Piani di Sviluppo Locale elaborati e gestiti dai  </a:t>
            </a:r>
            <a:r>
              <a:rPr lang="it-IT" sz="2000" b="1" dirty="0" smtClean="0">
                <a:latin typeface="Book Antiqua" pitchFamily="18" charset="0"/>
              </a:rPr>
              <a:t>7 GAL (Gruppi di Azione Locale)</a:t>
            </a:r>
            <a:r>
              <a:rPr lang="it-IT" sz="2000" dirty="0" smtClean="0">
                <a:latin typeface="Book Antiqua" pitchFamily="18" charset="0"/>
              </a:rPr>
              <a:t>, si propone di conseguire i seguenti obiettivi: </a:t>
            </a:r>
            <a:br>
              <a:rPr lang="it-IT" sz="2000" dirty="0" smtClean="0">
                <a:latin typeface="Book Antiqua" pitchFamily="18" charset="0"/>
              </a:rPr>
            </a:br>
            <a:r>
              <a:rPr lang="it-IT" sz="2000" dirty="0" smtClean="0">
                <a:latin typeface="Book Antiqua" pitchFamily="18" charset="0"/>
              </a:rPr>
              <a:t>- rafforzare la capacità progettuale e la gestione locale;</a:t>
            </a:r>
            <a:br>
              <a:rPr lang="it-IT" sz="2000" dirty="0" smtClean="0">
                <a:latin typeface="Book Antiqua" pitchFamily="18" charset="0"/>
              </a:rPr>
            </a:br>
            <a:r>
              <a:rPr lang="it-IT" sz="2000" dirty="0" smtClean="0">
                <a:latin typeface="Book Antiqua" pitchFamily="18" charset="0"/>
              </a:rPr>
              <a:t>-     valorizzare le risorse endogene dei territori.</a:t>
            </a:r>
          </a:p>
          <a:p>
            <a:endParaRPr lang="it-IT" sz="1200" dirty="0" smtClean="0">
              <a:latin typeface="Book Antiqua" pitchFamily="18" charset="0"/>
            </a:endParaRPr>
          </a:p>
          <a:p>
            <a:pPr algn="just"/>
            <a:r>
              <a:rPr lang="it-IT" sz="2000" dirty="0" smtClean="0">
                <a:latin typeface="Book Antiqua" pitchFamily="18" charset="0"/>
              </a:rPr>
              <a:t>Prevede l’individuazione di strategie di sviluppo dei territori montani e rurali della regione basate su diverse combinazioni degli interventi a sostegno e promozione della competitività dei prodotti locali di qualità attraverso il sostegno alla tutela, valorizzazione e riqualificazione del patrimonio rurale del territorio (culturale, naturale e dei piccoli centri abitati) (Asse 1); il miglioramento della qualità della vita nelle zone rurali (Asse 2) e la diversificazione dell’ambiente economico rurale (Asse 3).</a:t>
            </a:r>
            <a:endParaRPr lang="it-IT" sz="2000" dirty="0">
              <a:latin typeface="Book Antiqua" pitchFamily="18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827584" y="1556792"/>
            <a:ext cx="7488832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Book Antiqua" pitchFamily="18" charset="0"/>
              </a:rPr>
              <a:t>ASSE IV: Obiettivi prioritari</a:t>
            </a:r>
          </a:p>
          <a:p>
            <a:pPr algn="just"/>
            <a:endParaRPr lang="it-IT" b="1" dirty="0" smtClean="0">
              <a:latin typeface="Book Antiqua" pitchFamily="18" charset="0"/>
            </a:endParaRPr>
          </a:p>
          <a:p>
            <a:pPr>
              <a:buFontTx/>
              <a:buChar char="-"/>
            </a:pPr>
            <a:r>
              <a:rPr lang="it-IT" sz="2000" dirty="0" smtClean="0">
                <a:latin typeface="Book Antiqua" pitchFamily="18" charset="0"/>
              </a:rPr>
              <a:t> Rafforzamento della capacità progettuale e gestionale locale</a:t>
            </a:r>
          </a:p>
          <a:p>
            <a:endParaRPr lang="it-IT" sz="1050" dirty="0" smtClean="0">
              <a:latin typeface="Book Antiqua" pitchFamily="18" charset="0"/>
            </a:endParaRPr>
          </a:p>
          <a:p>
            <a:pPr>
              <a:buFontTx/>
              <a:buChar char="-"/>
            </a:pPr>
            <a:r>
              <a:rPr lang="it-IT" sz="2000" dirty="0" smtClean="0">
                <a:latin typeface="Book Antiqua" pitchFamily="18" charset="0"/>
              </a:rPr>
              <a:t> Valorizzazione delle risorse endogene dei territori</a:t>
            </a: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L’Asse 4 è finanziato con € 85.914.820,00</a:t>
            </a:r>
          </a:p>
          <a:p>
            <a:pPr algn="ctr"/>
            <a:endParaRPr lang="it-IT" b="1" dirty="0" smtClean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11560" y="980728"/>
            <a:ext cx="8352928" cy="5486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200" b="1" dirty="0" smtClean="0">
              <a:latin typeface="Book Antiqua" pitchFamily="18" charset="0"/>
            </a:endParaRPr>
          </a:p>
          <a:p>
            <a:pPr algn="ctr"/>
            <a:endParaRPr lang="it-IT" sz="1600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GAL operanti in Toscana:</a:t>
            </a:r>
          </a:p>
          <a:p>
            <a:pPr algn="ctr"/>
            <a:endParaRPr lang="it-IT" sz="1050" b="1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dirty="0" smtClean="0">
                <a:latin typeface="Book Antiqua" pitchFamily="18" charset="0"/>
              </a:rPr>
              <a:t> </a:t>
            </a:r>
            <a:r>
              <a:rPr lang="it-IT" sz="2000" b="1" dirty="0" smtClean="0">
                <a:latin typeface="Book Antiqua" pitchFamily="18" charset="0"/>
              </a:rPr>
              <a:t>GAL Consorzio Appennino Aretino</a:t>
            </a:r>
            <a:r>
              <a:rPr lang="it-IT" sz="2000" dirty="0" smtClean="0">
                <a:latin typeface="Book Antiqua" pitchFamily="18" charset="0"/>
              </a:rPr>
              <a:t> (sede a </a:t>
            </a:r>
            <a:r>
              <a:rPr lang="it-IT" sz="2000" dirty="0" err="1" smtClean="0">
                <a:latin typeface="Book Antiqua" pitchFamily="18" charset="0"/>
              </a:rPr>
              <a:t>Capolona</a:t>
            </a:r>
            <a:r>
              <a:rPr lang="it-IT" sz="2000" dirty="0" smtClean="0">
                <a:latin typeface="Book Antiqua" pitchFamily="18" charset="0"/>
              </a:rPr>
              <a:t> - Arezzo)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a copertura dei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della Provincia di Arezzo, ovvero:</a:t>
            </a:r>
          </a:p>
          <a:p>
            <a:pPr algn="just"/>
            <a:r>
              <a:rPr lang="it-IT" sz="1600" dirty="0" err="1" smtClean="0">
                <a:latin typeface="Book Antiqua" pitchFamily="18" charset="0"/>
              </a:rPr>
              <a:t>Anghiari</a:t>
            </a:r>
            <a:r>
              <a:rPr lang="it-IT" sz="1600" dirty="0" smtClean="0">
                <a:latin typeface="Book Antiqua" pitchFamily="18" charset="0"/>
              </a:rPr>
              <a:t>, Badia </a:t>
            </a:r>
            <a:r>
              <a:rPr lang="it-IT" sz="1600" dirty="0" err="1" smtClean="0">
                <a:latin typeface="Book Antiqua" pitchFamily="18" charset="0"/>
              </a:rPr>
              <a:t>Tedalda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Bibbiena</a:t>
            </a:r>
            <a:r>
              <a:rPr lang="it-IT" sz="1600" dirty="0" smtClean="0">
                <a:latin typeface="Book Antiqua" pitchFamily="18" charset="0"/>
              </a:rPr>
              <a:t>, Bucine, </a:t>
            </a:r>
            <a:r>
              <a:rPr lang="it-IT" sz="1600" dirty="0" err="1" smtClean="0">
                <a:latin typeface="Book Antiqua" pitchFamily="18" charset="0"/>
              </a:rPr>
              <a:t>Capolona*</a:t>
            </a:r>
            <a:r>
              <a:rPr lang="it-IT" sz="1600" dirty="0" smtClean="0">
                <a:latin typeface="Book Antiqua" pitchFamily="18" charset="0"/>
              </a:rPr>
              <a:t>, Caprese Michelangelo, </a:t>
            </a:r>
            <a:r>
              <a:rPr lang="it-IT" sz="1600" dirty="0" err="1" smtClean="0">
                <a:latin typeface="Book Antiqua" pitchFamily="18" charset="0"/>
              </a:rPr>
              <a:t>Castel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Focognano</a:t>
            </a:r>
            <a:r>
              <a:rPr lang="it-IT" sz="1600" dirty="0" smtClean="0">
                <a:latin typeface="Book Antiqua" pitchFamily="18" charset="0"/>
              </a:rPr>
              <a:t>, Castelfranco di Sopra, </a:t>
            </a:r>
            <a:r>
              <a:rPr lang="it-IT" sz="1600" dirty="0" err="1" smtClean="0">
                <a:latin typeface="Book Antiqua" pitchFamily="18" charset="0"/>
              </a:rPr>
              <a:t>Castel</a:t>
            </a:r>
            <a:r>
              <a:rPr lang="it-IT" sz="1600" dirty="0" smtClean="0">
                <a:latin typeface="Book Antiqua" pitchFamily="18" charset="0"/>
              </a:rPr>
              <a:t> San </a:t>
            </a:r>
            <a:r>
              <a:rPr lang="it-IT" sz="1600" dirty="0" err="1" smtClean="0">
                <a:latin typeface="Book Antiqua" pitchFamily="18" charset="0"/>
              </a:rPr>
              <a:t>Niccolo</a:t>
            </a:r>
            <a:r>
              <a:rPr lang="it-IT" sz="1600" dirty="0" smtClean="0">
                <a:latin typeface="Book Antiqua" pitchFamily="18" charset="0"/>
              </a:rPr>
              <a:t>', </a:t>
            </a:r>
            <a:r>
              <a:rPr lang="it-IT" sz="1600" dirty="0" err="1" smtClean="0">
                <a:latin typeface="Book Antiqua" pitchFamily="18" charset="0"/>
              </a:rPr>
              <a:t>Castiglion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Fibocchi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Castiglion</a:t>
            </a:r>
            <a:r>
              <a:rPr lang="it-IT" sz="1600" dirty="0" smtClean="0">
                <a:latin typeface="Book Antiqua" pitchFamily="18" charset="0"/>
              </a:rPr>
              <a:t> Fiorentino, </a:t>
            </a:r>
            <a:r>
              <a:rPr lang="it-IT" sz="1600" dirty="0" err="1" smtClean="0">
                <a:latin typeface="Book Antiqua" pitchFamily="18" charset="0"/>
              </a:rPr>
              <a:t>Chitignano</a:t>
            </a:r>
            <a:r>
              <a:rPr lang="it-IT" sz="1600" dirty="0" smtClean="0">
                <a:latin typeface="Book Antiqua" pitchFamily="18" charset="0"/>
              </a:rPr>
              <a:t>, Chiusi della </a:t>
            </a:r>
            <a:r>
              <a:rPr lang="it-IT" sz="1600" dirty="0" err="1" smtClean="0">
                <a:latin typeface="Book Antiqua" pitchFamily="18" charset="0"/>
              </a:rPr>
              <a:t>Verna</a:t>
            </a:r>
            <a:r>
              <a:rPr lang="it-IT" sz="1600" dirty="0" smtClean="0">
                <a:latin typeface="Book Antiqua" pitchFamily="18" charset="0"/>
              </a:rPr>
              <a:t>, Civitella in </a:t>
            </a:r>
            <a:r>
              <a:rPr lang="it-IT" sz="1600" dirty="0" err="1" smtClean="0">
                <a:latin typeface="Book Antiqua" pitchFamily="18" charset="0"/>
              </a:rPr>
              <a:t>Val</a:t>
            </a:r>
            <a:r>
              <a:rPr lang="it-IT" sz="1600" dirty="0" smtClean="0">
                <a:latin typeface="Book Antiqua" pitchFamily="18" charset="0"/>
              </a:rPr>
              <a:t> di Chiana, Cortona, Loro </a:t>
            </a:r>
            <a:r>
              <a:rPr lang="it-IT" sz="1600" dirty="0" err="1" smtClean="0">
                <a:latin typeface="Book Antiqua" pitchFamily="18" charset="0"/>
              </a:rPr>
              <a:t>Ciuffenna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Lucignano</a:t>
            </a:r>
            <a:r>
              <a:rPr lang="it-IT" sz="1600" dirty="0" smtClean="0">
                <a:latin typeface="Book Antiqua" pitchFamily="18" charset="0"/>
              </a:rPr>
              <a:t>, Marciano della Chiana, </a:t>
            </a:r>
            <a:r>
              <a:rPr lang="it-IT" sz="1600" dirty="0" err="1" smtClean="0">
                <a:latin typeface="Book Antiqua" pitchFamily="18" charset="0"/>
              </a:rPr>
              <a:t>Montemignaio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Monterchi</a:t>
            </a:r>
            <a:r>
              <a:rPr lang="it-IT" sz="1600" dirty="0" smtClean="0">
                <a:latin typeface="Book Antiqua" pitchFamily="18" charset="0"/>
              </a:rPr>
              <a:t>, Monte San Savino, </a:t>
            </a:r>
            <a:r>
              <a:rPr lang="it-IT" sz="1600" dirty="0" err="1" smtClean="0">
                <a:latin typeface="Book Antiqua" pitchFamily="18" charset="0"/>
              </a:rPr>
              <a:t>Ortignano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Raggiolo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Pergine</a:t>
            </a:r>
            <a:r>
              <a:rPr lang="it-IT" sz="1600" dirty="0" smtClean="0">
                <a:latin typeface="Book Antiqua" pitchFamily="18" charset="0"/>
              </a:rPr>
              <a:t> Valdarno, Pian di </a:t>
            </a:r>
            <a:r>
              <a:rPr lang="it-IT" sz="1600" dirty="0" err="1" smtClean="0">
                <a:latin typeface="Book Antiqua" pitchFamily="18" charset="0"/>
              </a:rPr>
              <a:t>Sco</a:t>
            </a:r>
            <a:r>
              <a:rPr lang="it-IT" sz="1600" dirty="0" smtClean="0">
                <a:latin typeface="Book Antiqua" pitchFamily="18" charset="0"/>
              </a:rPr>
              <a:t>' *, Pieve Santo Stefano,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Poppi, </a:t>
            </a:r>
            <a:r>
              <a:rPr lang="it-IT" sz="1600" dirty="0" err="1" smtClean="0">
                <a:latin typeface="Book Antiqua" pitchFamily="18" charset="0"/>
              </a:rPr>
              <a:t>Pratovecchio</a:t>
            </a:r>
            <a:r>
              <a:rPr lang="it-IT" sz="1600" dirty="0" smtClean="0">
                <a:latin typeface="Book Antiqua" pitchFamily="18" charset="0"/>
              </a:rPr>
              <a:t>, Sansepolcro, </a:t>
            </a:r>
            <a:r>
              <a:rPr lang="it-IT" sz="1600" dirty="0" err="1" smtClean="0">
                <a:latin typeface="Book Antiqua" pitchFamily="18" charset="0"/>
              </a:rPr>
              <a:t>Sestino</a:t>
            </a:r>
            <a:r>
              <a:rPr lang="it-IT" sz="1600" dirty="0" smtClean="0">
                <a:latin typeface="Book Antiqua" pitchFamily="18" charset="0"/>
              </a:rPr>
              <a:t>, Stia, Sabbiano, </a:t>
            </a:r>
            <a:r>
              <a:rPr lang="it-IT" sz="1600" dirty="0" err="1" smtClean="0">
                <a:latin typeface="Book Antiqua" pitchFamily="18" charset="0"/>
              </a:rPr>
              <a:t>Talla</a:t>
            </a:r>
            <a:endParaRPr lang="it-IT" sz="1600" dirty="0" smtClean="0">
              <a:latin typeface="Book Antiqua" pitchFamily="18" charset="0"/>
            </a:endParaRPr>
          </a:p>
          <a:p>
            <a:pPr algn="just"/>
            <a:endParaRPr lang="it-IT" sz="12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b="1" dirty="0" smtClean="0">
                <a:latin typeface="Book Antiqua" pitchFamily="18" charset="0"/>
              </a:rPr>
              <a:t> GAL START </a:t>
            </a:r>
            <a:r>
              <a:rPr lang="it-IT" sz="2000" dirty="0" smtClean="0">
                <a:latin typeface="Book Antiqua" pitchFamily="18" charset="0"/>
              </a:rPr>
              <a:t>(sede a Borgo San Lorenzo – Firenze) 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a copertura dei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delle Province di Firenze e Prato, ovvero: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Provincia di Firenze: </a:t>
            </a:r>
            <a:r>
              <a:rPr lang="it-IT" sz="1600" dirty="0" err="1" smtClean="0">
                <a:latin typeface="Book Antiqua" pitchFamily="18" charset="0"/>
              </a:rPr>
              <a:t>Barberino</a:t>
            </a:r>
            <a:r>
              <a:rPr lang="it-IT" sz="1600" dirty="0" smtClean="0">
                <a:latin typeface="Book Antiqua" pitchFamily="18" charset="0"/>
              </a:rPr>
              <a:t> di Mugello, </a:t>
            </a:r>
            <a:r>
              <a:rPr lang="it-IT" sz="1600" dirty="0" err="1" smtClean="0">
                <a:latin typeface="Book Antiqua" pitchFamily="18" charset="0"/>
              </a:rPr>
              <a:t>Barberino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Val</a:t>
            </a:r>
            <a:r>
              <a:rPr lang="it-IT" sz="1600" dirty="0" smtClean="0">
                <a:latin typeface="Book Antiqua" pitchFamily="18" charset="0"/>
              </a:rPr>
              <a:t> d'Elsa, Borgo San Lorenzo, </a:t>
            </a:r>
            <a:r>
              <a:rPr lang="it-IT" sz="1600" dirty="0" err="1" smtClean="0">
                <a:latin typeface="Book Antiqua" pitchFamily="18" charset="0"/>
              </a:rPr>
              <a:t>Dicomano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Firenzuola</a:t>
            </a:r>
            <a:r>
              <a:rPr lang="it-IT" sz="1600" dirty="0" smtClean="0">
                <a:latin typeface="Book Antiqua" pitchFamily="18" charset="0"/>
              </a:rPr>
              <a:t>, Greve in Chianti, </a:t>
            </a:r>
            <a:r>
              <a:rPr lang="it-IT" sz="1600" dirty="0" err="1" smtClean="0">
                <a:latin typeface="Book Antiqua" pitchFamily="18" charset="0"/>
              </a:rPr>
              <a:t>Londa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Marradi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Montespertoli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Palazzuolo</a:t>
            </a:r>
            <a:r>
              <a:rPr lang="it-IT" sz="1600" dirty="0" smtClean="0">
                <a:latin typeface="Book Antiqua" pitchFamily="18" charset="0"/>
              </a:rPr>
              <a:t> sul </a:t>
            </a:r>
            <a:r>
              <a:rPr lang="it-IT" sz="1600" dirty="0" err="1" smtClean="0">
                <a:latin typeface="Book Antiqua" pitchFamily="18" charset="0"/>
              </a:rPr>
              <a:t>Senio</a:t>
            </a:r>
            <a:r>
              <a:rPr lang="it-IT" sz="1600" dirty="0" smtClean="0">
                <a:latin typeface="Book Antiqua" pitchFamily="18" charset="0"/>
              </a:rPr>
              <a:t>, Pelago, </a:t>
            </a:r>
            <a:r>
              <a:rPr lang="it-IT" sz="1600" dirty="0" err="1" smtClean="0">
                <a:latin typeface="Book Antiqua" pitchFamily="18" charset="0"/>
              </a:rPr>
              <a:t>Pontassieve*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Reggello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Rufina</a:t>
            </a:r>
            <a:r>
              <a:rPr lang="it-IT" sz="1600" dirty="0" smtClean="0">
                <a:latin typeface="Book Antiqua" pitchFamily="18" charset="0"/>
              </a:rPr>
              <a:t>, San </a:t>
            </a:r>
            <a:r>
              <a:rPr lang="it-IT" sz="1600" dirty="0" err="1" smtClean="0">
                <a:latin typeface="Book Antiqua" pitchFamily="18" charset="0"/>
              </a:rPr>
              <a:t>Godenzo</a:t>
            </a:r>
            <a:r>
              <a:rPr lang="it-IT" sz="1600" dirty="0" smtClean="0">
                <a:latin typeface="Book Antiqua" pitchFamily="18" charset="0"/>
              </a:rPr>
              <a:t>, San </a:t>
            </a:r>
            <a:r>
              <a:rPr lang="it-IT" sz="1600" dirty="0" err="1" smtClean="0">
                <a:latin typeface="Book Antiqua" pitchFamily="18" charset="0"/>
              </a:rPr>
              <a:t>Casciano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Val</a:t>
            </a:r>
            <a:r>
              <a:rPr lang="it-IT" sz="1600" dirty="0" smtClean="0">
                <a:latin typeface="Book Antiqua" pitchFamily="18" charset="0"/>
              </a:rPr>
              <a:t> di Pesa**, San Piero a </a:t>
            </a:r>
            <a:r>
              <a:rPr lang="it-IT" sz="1600" dirty="0" err="1" smtClean="0">
                <a:latin typeface="Book Antiqua" pitchFamily="18" charset="0"/>
              </a:rPr>
              <a:t>Sieve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Scarperia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Tavarnelle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Val</a:t>
            </a:r>
            <a:r>
              <a:rPr lang="it-IT" sz="1600" dirty="0" smtClean="0">
                <a:latin typeface="Book Antiqua" pitchFamily="18" charset="0"/>
              </a:rPr>
              <a:t> di Pesa**, Vaglia, </a:t>
            </a:r>
            <a:r>
              <a:rPr lang="it-IT" sz="1600" dirty="0" err="1" smtClean="0">
                <a:latin typeface="Book Antiqua" pitchFamily="18" charset="0"/>
              </a:rPr>
              <a:t>Vicchio</a:t>
            </a:r>
            <a:r>
              <a:rPr lang="it-IT" sz="1600" dirty="0" smtClean="0">
                <a:latin typeface="Book Antiqua" pitchFamily="18" charset="0"/>
              </a:rPr>
              <a:t> Provincia di Prato: </a:t>
            </a:r>
            <a:r>
              <a:rPr lang="it-IT" sz="1600" dirty="0" err="1" smtClean="0">
                <a:latin typeface="Book Antiqua" pitchFamily="18" charset="0"/>
              </a:rPr>
              <a:t>Cantagallo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Vaiano*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Vernio</a:t>
            </a:r>
            <a:endParaRPr lang="it-IT" sz="1600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11560" y="980728"/>
            <a:ext cx="8352928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200" b="1" dirty="0" smtClean="0">
              <a:latin typeface="Book Antiqua" pitchFamily="18" charset="0"/>
            </a:endParaRPr>
          </a:p>
          <a:p>
            <a:pPr algn="ctr"/>
            <a:endParaRPr lang="it-IT" sz="1600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GAL operanti in Toscana:</a:t>
            </a:r>
          </a:p>
          <a:p>
            <a:pPr algn="just"/>
            <a:endParaRPr lang="it-IT" sz="4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dirty="0" smtClean="0">
                <a:latin typeface="Book Antiqua" pitchFamily="18" charset="0"/>
              </a:rPr>
              <a:t> </a:t>
            </a:r>
            <a:r>
              <a:rPr lang="it-IT" sz="2000" b="1" dirty="0" smtClean="0">
                <a:latin typeface="Book Antiqua" pitchFamily="18" charset="0"/>
              </a:rPr>
              <a:t>GAL Etruria </a:t>
            </a:r>
            <a:r>
              <a:rPr lang="it-IT" sz="2000" dirty="0" smtClean="0">
                <a:latin typeface="Book Antiqua" pitchFamily="18" charset="0"/>
              </a:rPr>
              <a:t>(sede a Campo nell’Elba – Livorno)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a copertura dei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delle Province di Livorno e Pisa, ovvero: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Provincia di Livorno: </a:t>
            </a:r>
            <a:r>
              <a:rPr lang="it-IT" sz="1600" dirty="0" err="1" smtClean="0">
                <a:latin typeface="Book Antiqua" pitchFamily="18" charset="0"/>
              </a:rPr>
              <a:t>Bibbona</a:t>
            </a:r>
            <a:r>
              <a:rPr lang="it-IT" sz="1600" dirty="0" smtClean="0">
                <a:latin typeface="Book Antiqua" pitchFamily="18" charset="0"/>
              </a:rPr>
              <a:t>, Campo nell'Elba, </a:t>
            </a:r>
            <a:r>
              <a:rPr lang="it-IT" sz="1600" dirty="0" err="1" smtClean="0">
                <a:latin typeface="Book Antiqua" pitchFamily="18" charset="0"/>
              </a:rPr>
              <a:t>Capoliveri</a:t>
            </a:r>
            <a:r>
              <a:rPr lang="it-IT" sz="1600" dirty="0" smtClean="0">
                <a:latin typeface="Book Antiqua" pitchFamily="18" charset="0"/>
              </a:rPr>
              <a:t>, Capraia Isola, Castagneto Carducci, Marciana, </a:t>
            </a:r>
            <a:r>
              <a:rPr lang="it-IT" sz="1600" dirty="0" err="1" smtClean="0">
                <a:latin typeface="Book Antiqua" pitchFamily="18" charset="0"/>
              </a:rPr>
              <a:t>Marciana</a:t>
            </a:r>
            <a:r>
              <a:rPr lang="it-IT" sz="1600" dirty="0" smtClean="0">
                <a:latin typeface="Book Antiqua" pitchFamily="18" charset="0"/>
              </a:rPr>
              <a:t> Marina, Porto Azzurro, Portoferraio, Rio Marina, Rio nell'Elba, </a:t>
            </a:r>
            <a:r>
              <a:rPr lang="it-IT" sz="1600" dirty="0" err="1" smtClean="0">
                <a:latin typeface="Book Antiqua" pitchFamily="18" charset="0"/>
              </a:rPr>
              <a:t>Sassetta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Suvereto</a:t>
            </a:r>
            <a:r>
              <a:rPr lang="it-IT" sz="1600" dirty="0" smtClean="0">
                <a:latin typeface="Book Antiqua" pitchFamily="18" charset="0"/>
              </a:rPr>
              <a:t>. Provincia di Pisa: Casale Marittimo, </a:t>
            </a:r>
            <a:r>
              <a:rPr lang="it-IT" sz="1600" dirty="0" err="1" smtClean="0">
                <a:latin typeface="Book Antiqua" pitchFamily="18" charset="0"/>
              </a:rPr>
              <a:t>Casciana</a:t>
            </a:r>
            <a:r>
              <a:rPr lang="it-IT" sz="1600" dirty="0" smtClean="0">
                <a:latin typeface="Book Antiqua" pitchFamily="18" charset="0"/>
              </a:rPr>
              <a:t> Terme, </a:t>
            </a:r>
            <a:r>
              <a:rPr lang="it-IT" sz="1600" dirty="0" err="1" smtClean="0">
                <a:latin typeface="Book Antiqua" pitchFamily="18" charset="0"/>
              </a:rPr>
              <a:t>Castellina</a:t>
            </a:r>
            <a:r>
              <a:rPr lang="it-IT" sz="1600" dirty="0" smtClean="0">
                <a:latin typeface="Book Antiqua" pitchFamily="18" charset="0"/>
              </a:rPr>
              <a:t> Marittima, </a:t>
            </a:r>
            <a:r>
              <a:rPr lang="it-IT" sz="1600" dirty="0" err="1" smtClean="0">
                <a:latin typeface="Book Antiqua" pitchFamily="18" charset="0"/>
              </a:rPr>
              <a:t>Castelnuovo</a:t>
            </a:r>
            <a:r>
              <a:rPr lang="it-IT" sz="1600" dirty="0" smtClean="0">
                <a:latin typeface="Book Antiqua" pitchFamily="18" charset="0"/>
              </a:rPr>
              <a:t> di </a:t>
            </a:r>
            <a:r>
              <a:rPr lang="it-IT" sz="1600" dirty="0" err="1" smtClean="0">
                <a:latin typeface="Book Antiqua" pitchFamily="18" charset="0"/>
              </a:rPr>
              <a:t>Val</a:t>
            </a:r>
            <a:r>
              <a:rPr lang="it-IT" sz="1600" dirty="0" smtClean="0">
                <a:latin typeface="Book Antiqua" pitchFamily="18" charset="0"/>
              </a:rPr>
              <a:t> di Cecina, </a:t>
            </a:r>
            <a:r>
              <a:rPr lang="it-IT" sz="1600" dirty="0" err="1" smtClean="0">
                <a:latin typeface="Book Antiqua" pitchFamily="18" charset="0"/>
              </a:rPr>
              <a:t>Chianni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Fauglia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Guardistallo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Lajatico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Lorenzana</a:t>
            </a:r>
            <a:r>
              <a:rPr lang="it-IT" sz="1600" dirty="0" smtClean="0">
                <a:latin typeface="Book Antiqua" pitchFamily="18" charset="0"/>
              </a:rPr>
              <a:t>, Montecatini </a:t>
            </a:r>
            <a:r>
              <a:rPr lang="it-IT" sz="1600" dirty="0" err="1" smtClean="0">
                <a:latin typeface="Book Antiqua" pitchFamily="18" charset="0"/>
              </a:rPr>
              <a:t>Val</a:t>
            </a:r>
            <a:r>
              <a:rPr lang="it-IT" sz="1600" dirty="0" smtClean="0">
                <a:latin typeface="Book Antiqua" pitchFamily="18" charset="0"/>
              </a:rPr>
              <a:t> di Cecina, </a:t>
            </a:r>
            <a:r>
              <a:rPr lang="it-IT" sz="1600" dirty="0" err="1" smtClean="0">
                <a:latin typeface="Book Antiqua" pitchFamily="18" charset="0"/>
              </a:rPr>
              <a:t>Montescudaio</a:t>
            </a:r>
            <a:r>
              <a:rPr lang="it-IT" sz="1600" dirty="0" smtClean="0">
                <a:latin typeface="Book Antiqua" pitchFamily="18" charset="0"/>
              </a:rPr>
              <a:t>, Monteverdi Marittimo, </a:t>
            </a:r>
            <a:r>
              <a:rPr lang="it-IT" sz="1600" dirty="0" err="1" smtClean="0">
                <a:latin typeface="Book Antiqua" pitchFamily="18" charset="0"/>
              </a:rPr>
              <a:t>Orciano</a:t>
            </a:r>
            <a:r>
              <a:rPr lang="it-IT" sz="1600" dirty="0" smtClean="0">
                <a:latin typeface="Book Antiqua" pitchFamily="18" charset="0"/>
              </a:rPr>
              <a:t> Pisano, </a:t>
            </a:r>
            <a:r>
              <a:rPr lang="it-IT" sz="1600" dirty="0" err="1" smtClean="0">
                <a:latin typeface="Book Antiqua" pitchFamily="18" charset="0"/>
              </a:rPr>
              <a:t>Palaia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Peccioli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Pomarance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Riparbella</a:t>
            </a:r>
            <a:r>
              <a:rPr lang="it-IT" sz="1600" dirty="0" smtClean="0">
                <a:latin typeface="Book Antiqua" pitchFamily="18" charset="0"/>
              </a:rPr>
              <a:t>, Santa Luce, </a:t>
            </a:r>
            <a:r>
              <a:rPr lang="it-IT" sz="1600" dirty="0" err="1" smtClean="0">
                <a:latin typeface="Book Antiqua" pitchFamily="18" charset="0"/>
              </a:rPr>
              <a:t>Terricciola</a:t>
            </a:r>
            <a:r>
              <a:rPr lang="it-IT" sz="1600" dirty="0" smtClean="0">
                <a:latin typeface="Book Antiqua" pitchFamily="18" charset="0"/>
              </a:rPr>
              <a:t>, Volterra</a:t>
            </a:r>
          </a:p>
          <a:p>
            <a:pPr algn="just"/>
            <a:endParaRPr lang="it-IT" sz="11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b="1" dirty="0" smtClean="0">
                <a:latin typeface="Book Antiqua" pitchFamily="18" charset="0"/>
              </a:rPr>
              <a:t> GAL </a:t>
            </a:r>
            <a:r>
              <a:rPr lang="it-IT" sz="2000" b="1" dirty="0" err="1" smtClean="0">
                <a:latin typeface="Book Antiqua" pitchFamily="18" charset="0"/>
              </a:rPr>
              <a:t>F.A.R.</a:t>
            </a:r>
            <a:r>
              <a:rPr lang="it-IT" sz="2000" b="1" dirty="0" smtClean="0">
                <a:latin typeface="Book Antiqua" pitchFamily="18" charset="0"/>
              </a:rPr>
              <a:t> (Fabbrica Ambiente e Rurale) Maremma </a:t>
            </a:r>
            <a:r>
              <a:rPr lang="it-IT" sz="2000" dirty="0" smtClean="0">
                <a:latin typeface="Book Antiqua" pitchFamily="18" charset="0"/>
              </a:rPr>
              <a:t>(sede a Arcidosso – Grosseto)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a copertura dei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della Provincia di Grosseto, ovvero: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Arcidosso, </a:t>
            </a:r>
            <a:r>
              <a:rPr lang="it-IT" sz="1600" dirty="0" err="1" smtClean="0">
                <a:latin typeface="Book Antiqua" pitchFamily="18" charset="0"/>
              </a:rPr>
              <a:t>Campagnatico</a:t>
            </a:r>
            <a:r>
              <a:rPr lang="it-IT" sz="1600" dirty="0" smtClean="0">
                <a:latin typeface="Book Antiqua" pitchFamily="18" charset="0"/>
              </a:rPr>
              <a:t>, Capalbio, </a:t>
            </a:r>
            <a:r>
              <a:rPr lang="it-IT" sz="1600" dirty="0" err="1" smtClean="0">
                <a:latin typeface="Book Antiqua" pitchFamily="18" charset="0"/>
              </a:rPr>
              <a:t>Castel</a:t>
            </a:r>
            <a:r>
              <a:rPr lang="it-IT" sz="1600" dirty="0" smtClean="0">
                <a:latin typeface="Book Antiqua" pitchFamily="18" charset="0"/>
              </a:rPr>
              <a:t> del Piano, </a:t>
            </a:r>
            <a:r>
              <a:rPr lang="it-IT" sz="1600" dirty="0" err="1" smtClean="0">
                <a:latin typeface="Book Antiqua" pitchFamily="18" charset="0"/>
              </a:rPr>
              <a:t>Castell</a:t>
            </a:r>
            <a:r>
              <a:rPr lang="it-IT" sz="1600" dirty="0" smtClean="0">
                <a:latin typeface="Book Antiqua" pitchFamily="18" charset="0"/>
              </a:rPr>
              <a:t>'</a:t>
            </a:r>
            <a:r>
              <a:rPr lang="it-IT" sz="1600" dirty="0" err="1" smtClean="0">
                <a:latin typeface="Book Antiqua" pitchFamily="18" charset="0"/>
              </a:rPr>
              <a:t>Azzara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Castiglione</a:t>
            </a:r>
            <a:r>
              <a:rPr lang="it-IT" sz="1600" dirty="0" smtClean="0">
                <a:latin typeface="Book Antiqua" pitchFamily="18" charset="0"/>
              </a:rPr>
              <a:t> della Pescaia, </a:t>
            </a:r>
            <a:r>
              <a:rPr lang="it-IT" sz="1600" dirty="0" err="1" smtClean="0">
                <a:latin typeface="Book Antiqua" pitchFamily="18" charset="0"/>
              </a:rPr>
              <a:t>Cinigiano</a:t>
            </a:r>
            <a:r>
              <a:rPr lang="it-IT" sz="1600" dirty="0" smtClean="0">
                <a:latin typeface="Book Antiqua" pitchFamily="18" charset="0"/>
              </a:rPr>
              <a:t>, Civitella </a:t>
            </a:r>
            <a:r>
              <a:rPr lang="it-IT" sz="1600" dirty="0" err="1" smtClean="0">
                <a:latin typeface="Book Antiqua" pitchFamily="18" charset="0"/>
              </a:rPr>
              <a:t>Paganico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Gavorrano</a:t>
            </a:r>
            <a:r>
              <a:rPr lang="it-IT" sz="1600" dirty="0" smtClean="0">
                <a:latin typeface="Book Antiqua" pitchFamily="18" charset="0"/>
              </a:rPr>
              <a:t>, Isola del Giglio, </a:t>
            </a:r>
            <a:r>
              <a:rPr lang="it-IT" sz="1600" dirty="0" err="1" smtClean="0">
                <a:latin typeface="Book Antiqua" pitchFamily="18" charset="0"/>
              </a:rPr>
              <a:t>Magliano</a:t>
            </a:r>
            <a:r>
              <a:rPr lang="it-IT" sz="1600" dirty="0" smtClean="0">
                <a:latin typeface="Book Antiqua" pitchFamily="18" charset="0"/>
              </a:rPr>
              <a:t> in Toscana, </a:t>
            </a:r>
            <a:r>
              <a:rPr lang="it-IT" sz="1600" dirty="0" err="1" smtClean="0">
                <a:latin typeface="Book Antiqua" pitchFamily="18" charset="0"/>
              </a:rPr>
              <a:t>Manciano</a:t>
            </a:r>
            <a:r>
              <a:rPr lang="it-IT" sz="1600" dirty="0" smtClean="0">
                <a:latin typeface="Book Antiqua" pitchFamily="18" charset="0"/>
              </a:rPr>
              <a:t>, Massa Marittima, Monte Argentario**, </a:t>
            </a:r>
            <a:r>
              <a:rPr lang="it-IT" sz="1600" dirty="0" err="1" smtClean="0">
                <a:latin typeface="Book Antiqua" pitchFamily="18" charset="0"/>
              </a:rPr>
              <a:t>Monterotondo</a:t>
            </a:r>
            <a:r>
              <a:rPr lang="it-IT" sz="1600" dirty="0" smtClean="0">
                <a:latin typeface="Book Antiqua" pitchFamily="18" charset="0"/>
              </a:rPr>
              <a:t> Marittimo, </a:t>
            </a:r>
            <a:r>
              <a:rPr lang="it-IT" sz="1600" dirty="0" err="1" smtClean="0">
                <a:latin typeface="Book Antiqua" pitchFamily="18" charset="0"/>
              </a:rPr>
              <a:t>Montieri</a:t>
            </a:r>
            <a:r>
              <a:rPr lang="it-IT" sz="1600" dirty="0" smtClean="0">
                <a:latin typeface="Book Antiqua" pitchFamily="18" charset="0"/>
              </a:rPr>
              <a:t>, Orbetello, </a:t>
            </a:r>
            <a:r>
              <a:rPr lang="it-IT" sz="1600" dirty="0" err="1" smtClean="0">
                <a:latin typeface="Book Antiqua" pitchFamily="18" charset="0"/>
              </a:rPr>
              <a:t>Pitigliano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Roccalbegna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Roccastrada</a:t>
            </a:r>
            <a:r>
              <a:rPr lang="it-IT" sz="1600" dirty="0" smtClean="0">
                <a:latin typeface="Book Antiqua" pitchFamily="18" charset="0"/>
              </a:rPr>
              <a:t>, Santa </a:t>
            </a:r>
            <a:r>
              <a:rPr lang="it-IT" sz="1600" dirty="0" err="1" smtClean="0">
                <a:latin typeface="Book Antiqua" pitchFamily="18" charset="0"/>
              </a:rPr>
              <a:t>Fiora</a:t>
            </a:r>
            <a:r>
              <a:rPr lang="it-IT" sz="1600" dirty="0" smtClean="0">
                <a:latin typeface="Book Antiqua" pitchFamily="18" charset="0"/>
              </a:rPr>
              <a:t>, Scansano, </a:t>
            </a:r>
            <a:r>
              <a:rPr lang="it-IT" sz="1600" dirty="0" err="1" smtClean="0">
                <a:latin typeface="Book Antiqua" pitchFamily="18" charset="0"/>
              </a:rPr>
              <a:t>Scarlino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Seggiano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Semproniano</a:t>
            </a:r>
            <a:r>
              <a:rPr lang="it-IT" sz="1600" dirty="0" smtClean="0">
                <a:latin typeface="Book Antiqua" pitchFamily="18" charset="0"/>
              </a:rPr>
              <a:t>, Sorano</a:t>
            </a:r>
          </a:p>
          <a:p>
            <a:pPr algn="ctr">
              <a:buFontTx/>
              <a:buChar char="-"/>
            </a:pPr>
            <a:endParaRPr lang="it-IT" b="1" dirty="0" smtClean="0">
              <a:latin typeface="Book Antiqua" pitchFamily="18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11560" y="980728"/>
            <a:ext cx="835292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200" b="1" dirty="0" smtClean="0">
              <a:latin typeface="Book Antiqua" pitchFamily="18" charset="0"/>
            </a:endParaRPr>
          </a:p>
          <a:p>
            <a:pPr algn="ctr"/>
            <a:endParaRPr lang="it-IT" sz="1600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GAL operanti in Toscana:</a:t>
            </a:r>
          </a:p>
          <a:p>
            <a:pPr algn="just"/>
            <a:endParaRPr lang="it-IT" sz="20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b="1" dirty="0" smtClean="0">
                <a:latin typeface="Book Antiqua" pitchFamily="18" charset="0"/>
              </a:rPr>
              <a:t> GAL Consorzio Lunigiana </a:t>
            </a:r>
            <a:r>
              <a:rPr lang="it-IT" sz="2000" dirty="0" smtClean="0">
                <a:latin typeface="Book Antiqua" pitchFamily="18" charset="0"/>
              </a:rPr>
              <a:t>(sede a Villafranca in Lunigiana – Massa)</a:t>
            </a:r>
          </a:p>
          <a:p>
            <a:r>
              <a:rPr lang="it-IT" sz="1600" dirty="0" smtClean="0">
                <a:latin typeface="Book Antiqua" pitchFamily="18" charset="0"/>
              </a:rPr>
              <a:t>a copertura dei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della Provincia di Massa Carrara, ovvero:</a:t>
            </a:r>
          </a:p>
          <a:p>
            <a:r>
              <a:rPr lang="it-IT" sz="1600" dirty="0" smtClean="0">
                <a:latin typeface="Book Antiqua" pitchFamily="18" charset="0"/>
              </a:rPr>
              <a:t>Aulla, </a:t>
            </a:r>
            <a:r>
              <a:rPr lang="it-IT" sz="1600" dirty="0" err="1" smtClean="0">
                <a:latin typeface="Book Antiqua" pitchFamily="18" charset="0"/>
              </a:rPr>
              <a:t>Bagnone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Casola</a:t>
            </a:r>
            <a:r>
              <a:rPr lang="it-IT" sz="1600" dirty="0" smtClean="0">
                <a:latin typeface="Book Antiqua" pitchFamily="18" charset="0"/>
              </a:rPr>
              <a:t> in Lunigiana, </a:t>
            </a:r>
            <a:r>
              <a:rPr lang="it-IT" sz="1600" dirty="0" err="1" smtClean="0">
                <a:latin typeface="Book Antiqua" pitchFamily="18" charset="0"/>
              </a:rPr>
              <a:t>Comano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Filattiera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Fivizzano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Fosdinovo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Licciana</a:t>
            </a:r>
            <a:r>
              <a:rPr lang="it-IT" sz="1600" dirty="0" smtClean="0">
                <a:latin typeface="Book Antiqua" pitchFamily="18" charset="0"/>
              </a:rPr>
              <a:t> Nardi, </a:t>
            </a:r>
            <a:r>
              <a:rPr lang="it-IT" sz="1600" dirty="0" err="1" smtClean="0">
                <a:latin typeface="Book Antiqua" pitchFamily="18" charset="0"/>
              </a:rPr>
              <a:t>Mulazzo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Podenzana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Pontremoli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Tresana</a:t>
            </a:r>
            <a:r>
              <a:rPr lang="it-IT" sz="1600" dirty="0" smtClean="0">
                <a:latin typeface="Book Antiqua" pitchFamily="18" charset="0"/>
              </a:rPr>
              <a:t>, Villafranca in Lunigiana, Zeri</a:t>
            </a:r>
          </a:p>
          <a:p>
            <a:pPr algn="just"/>
            <a:endParaRPr lang="it-IT" sz="16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b="1" dirty="0" smtClean="0">
                <a:latin typeface="Book Antiqua" pitchFamily="18" charset="0"/>
              </a:rPr>
              <a:t> GAL </a:t>
            </a:r>
            <a:r>
              <a:rPr lang="it-IT" sz="2000" b="1" dirty="0" err="1" smtClean="0">
                <a:latin typeface="Book Antiqua" pitchFamily="18" charset="0"/>
              </a:rPr>
              <a:t>Garfagnana</a:t>
            </a:r>
            <a:r>
              <a:rPr lang="it-IT" sz="2000" b="1" dirty="0" smtClean="0">
                <a:latin typeface="Book Antiqua" pitchFamily="18" charset="0"/>
              </a:rPr>
              <a:t> Ambiente e Sviluppo </a:t>
            </a:r>
            <a:r>
              <a:rPr lang="it-IT" sz="2000" dirty="0" smtClean="0">
                <a:latin typeface="Book Antiqua" pitchFamily="18" charset="0"/>
              </a:rPr>
              <a:t>(sede a </a:t>
            </a:r>
            <a:r>
              <a:rPr lang="it-IT" sz="2000" dirty="0" err="1" smtClean="0">
                <a:latin typeface="Book Antiqua" pitchFamily="18" charset="0"/>
              </a:rPr>
              <a:t>Castelnuovo</a:t>
            </a:r>
            <a:r>
              <a:rPr lang="it-IT" sz="2000" dirty="0" smtClean="0">
                <a:latin typeface="Book Antiqua" pitchFamily="18" charset="0"/>
              </a:rPr>
              <a:t> di </a:t>
            </a:r>
            <a:r>
              <a:rPr lang="it-IT" sz="2000" dirty="0" err="1" smtClean="0">
                <a:latin typeface="Book Antiqua" pitchFamily="18" charset="0"/>
              </a:rPr>
              <a:t>Garfagnana</a:t>
            </a:r>
            <a:r>
              <a:rPr lang="it-IT" sz="2000" dirty="0" smtClean="0">
                <a:latin typeface="Book Antiqua" pitchFamily="18" charset="0"/>
              </a:rPr>
              <a:t> – Lucca)</a:t>
            </a:r>
          </a:p>
          <a:p>
            <a:r>
              <a:rPr lang="it-IT" sz="1600" dirty="0" smtClean="0">
                <a:latin typeface="Book Antiqua" pitchFamily="18" charset="0"/>
              </a:rPr>
              <a:t>a copertura dei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delle Province di Lucca e Pistoia, ovvero:</a:t>
            </a:r>
          </a:p>
          <a:p>
            <a:pPr algn="just"/>
            <a:r>
              <a:rPr lang="it-IT" sz="1600" dirty="0" smtClean="0">
                <a:latin typeface="Book Antiqua" pitchFamily="18" charset="0"/>
              </a:rPr>
              <a:t>Provincia di Lucca: Bagni di Lucca, </a:t>
            </a:r>
            <a:r>
              <a:rPr lang="it-IT" sz="1600" dirty="0" err="1" smtClean="0">
                <a:latin typeface="Book Antiqua" pitchFamily="18" charset="0"/>
              </a:rPr>
              <a:t>Barga</a:t>
            </a:r>
            <a:r>
              <a:rPr lang="it-IT" sz="1600" dirty="0" smtClean="0">
                <a:latin typeface="Book Antiqua" pitchFamily="18" charset="0"/>
              </a:rPr>
              <a:t>, Borgo a Mozzano, </a:t>
            </a:r>
            <a:r>
              <a:rPr lang="it-IT" sz="1600" dirty="0" err="1" smtClean="0">
                <a:latin typeface="Book Antiqua" pitchFamily="18" charset="0"/>
              </a:rPr>
              <a:t>Camporgiano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Careggine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Castelnuovo</a:t>
            </a:r>
            <a:r>
              <a:rPr lang="it-IT" sz="1600" dirty="0" smtClean="0">
                <a:latin typeface="Book Antiqua" pitchFamily="18" charset="0"/>
              </a:rPr>
              <a:t> di </a:t>
            </a:r>
            <a:r>
              <a:rPr lang="it-IT" sz="1600" dirty="0" err="1" smtClean="0">
                <a:latin typeface="Book Antiqua" pitchFamily="18" charset="0"/>
              </a:rPr>
              <a:t>Garfagnana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Castiglione</a:t>
            </a:r>
            <a:r>
              <a:rPr lang="it-IT" sz="1600" dirty="0" smtClean="0">
                <a:latin typeface="Book Antiqua" pitchFamily="18" charset="0"/>
              </a:rPr>
              <a:t> di </a:t>
            </a:r>
            <a:r>
              <a:rPr lang="it-IT" sz="1600" dirty="0" err="1" smtClean="0">
                <a:latin typeface="Book Antiqua" pitchFamily="18" charset="0"/>
              </a:rPr>
              <a:t>Garfagnana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Coreglia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Antelminelli</a:t>
            </a:r>
            <a:r>
              <a:rPr lang="it-IT" sz="1600" dirty="0" smtClean="0">
                <a:latin typeface="Book Antiqua" pitchFamily="18" charset="0"/>
              </a:rPr>
              <a:t>, Fabbriche di </a:t>
            </a:r>
            <a:r>
              <a:rPr lang="it-IT" sz="1600" dirty="0" err="1" smtClean="0">
                <a:latin typeface="Book Antiqua" pitchFamily="18" charset="0"/>
              </a:rPr>
              <a:t>Vallico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Fosciandora</a:t>
            </a:r>
            <a:r>
              <a:rPr lang="it-IT" sz="1600" dirty="0" smtClean="0">
                <a:latin typeface="Book Antiqua" pitchFamily="18" charset="0"/>
              </a:rPr>
              <a:t>, Gallicano, </a:t>
            </a:r>
            <a:r>
              <a:rPr lang="it-IT" sz="1600" dirty="0" err="1" smtClean="0">
                <a:latin typeface="Book Antiqua" pitchFamily="18" charset="0"/>
              </a:rPr>
              <a:t>Giuncugnano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Minucciano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Molazzana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Pescaglia</a:t>
            </a:r>
            <a:r>
              <a:rPr lang="it-IT" sz="1600" dirty="0" smtClean="0">
                <a:latin typeface="Book Antiqua" pitchFamily="18" charset="0"/>
              </a:rPr>
              <a:t>, Piazza al </a:t>
            </a:r>
            <a:r>
              <a:rPr lang="it-IT" sz="1600" dirty="0" err="1" smtClean="0">
                <a:latin typeface="Book Antiqua" pitchFamily="18" charset="0"/>
              </a:rPr>
              <a:t>Serchio</a:t>
            </a:r>
            <a:r>
              <a:rPr lang="it-IT" sz="1600" dirty="0" smtClean="0">
                <a:latin typeface="Book Antiqua" pitchFamily="18" charset="0"/>
              </a:rPr>
              <a:t>, Pieve </a:t>
            </a:r>
            <a:r>
              <a:rPr lang="it-IT" sz="1600" dirty="0" err="1" smtClean="0">
                <a:latin typeface="Book Antiqua" pitchFamily="18" charset="0"/>
              </a:rPr>
              <a:t>Fosciana</a:t>
            </a:r>
            <a:r>
              <a:rPr lang="it-IT" sz="1600" dirty="0" smtClean="0">
                <a:latin typeface="Book Antiqua" pitchFamily="18" charset="0"/>
              </a:rPr>
              <a:t>, San Romano in </a:t>
            </a:r>
            <a:r>
              <a:rPr lang="it-IT" sz="1600" dirty="0" err="1" smtClean="0">
                <a:latin typeface="Book Antiqua" pitchFamily="18" charset="0"/>
              </a:rPr>
              <a:t>Garfagnana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Seravezza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Sillano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Stazzema</a:t>
            </a:r>
            <a:r>
              <a:rPr lang="it-IT" sz="1600" dirty="0" smtClean="0">
                <a:latin typeface="Book Antiqua" pitchFamily="18" charset="0"/>
              </a:rPr>
              <a:t>, Vagli Sotto, </a:t>
            </a:r>
            <a:r>
              <a:rPr lang="it-IT" sz="1600" dirty="0" err="1" smtClean="0">
                <a:latin typeface="Book Antiqua" pitchFamily="18" charset="0"/>
              </a:rPr>
              <a:t>Vergemoli</a:t>
            </a:r>
            <a:r>
              <a:rPr lang="it-IT" sz="1600" dirty="0" smtClean="0">
                <a:latin typeface="Book Antiqua" pitchFamily="18" charset="0"/>
              </a:rPr>
              <a:t>, Villa Basilica, Villa </a:t>
            </a:r>
            <a:r>
              <a:rPr lang="it-IT" sz="1600" dirty="0" err="1" smtClean="0">
                <a:latin typeface="Book Antiqua" pitchFamily="18" charset="0"/>
              </a:rPr>
              <a:t>Collemandina</a:t>
            </a:r>
            <a:r>
              <a:rPr lang="it-IT" sz="1600" dirty="0" smtClean="0">
                <a:latin typeface="Book Antiqua" pitchFamily="18" charset="0"/>
              </a:rPr>
              <a:t> Provincia di Pistoia: Abetone, </a:t>
            </a:r>
            <a:r>
              <a:rPr lang="it-IT" sz="1600" dirty="0" err="1" smtClean="0">
                <a:latin typeface="Book Antiqua" pitchFamily="18" charset="0"/>
              </a:rPr>
              <a:t>Cutigliano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Marliana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Piteglio</a:t>
            </a:r>
            <a:r>
              <a:rPr lang="it-IT" sz="1600" dirty="0" smtClean="0">
                <a:latin typeface="Book Antiqua" pitchFamily="18" charset="0"/>
              </a:rPr>
              <a:t>, Sambuca Pistoiese, San Marcello Pistoiese</a:t>
            </a:r>
          </a:p>
          <a:p>
            <a:pPr algn="ctr"/>
            <a:endParaRPr lang="it-IT" b="1" dirty="0" smtClean="0">
              <a:latin typeface="Book Antiqua" pitchFamily="18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11560" y="980728"/>
            <a:ext cx="8352928" cy="45858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it-IT" sz="1200" b="1" dirty="0" smtClean="0">
              <a:latin typeface="Book Antiqua" pitchFamily="18" charset="0"/>
            </a:endParaRPr>
          </a:p>
          <a:p>
            <a:pPr algn="ctr"/>
            <a:endParaRPr lang="it-IT" sz="1600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GAL operanti in Toscana:</a:t>
            </a:r>
          </a:p>
          <a:p>
            <a:pPr algn="just"/>
            <a:endParaRPr lang="it-IT" sz="20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b="1" dirty="0" smtClean="0">
                <a:latin typeface="Book Antiqua" pitchFamily="18" charset="0"/>
              </a:rPr>
              <a:t> GAL Leader Siena </a:t>
            </a:r>
            <a:r>
              <a:rPr lang="it-IT" sz="2000" dirty="0" smtClean="0">
                <a:latin typeface="Book Antiqua" pitchFamily="18" charset="0"/>
              </a:rPr>
              <a:t>(sede a </a:t>
            </a:r>
            <a:r>
              <a:rPr lang="it-IT" sz="2000" dirty="0" err="1" smtClean="0">
                <a:latin typeface="Book Antiqua" pitchFamily="18" charset="0"/>
              </a:rPr>
              <a:t>Abbadia</a:t>
            </a:r>
            <a:r>
              <a:rPr lang="it-IT" sz="2000" dirty="0" smtClean="0">
                <a:latin typeface="Book Antiqua" pitchFamily="18" charset="0"/>
              </a:rPr>
              <a:t> San Salvatore - Siena)</a:t>
            </a:r>
          </a:p>
          <a:p>
            <a:r>
              <a:rPr lang="it-IT" sz="1600" dirty="0" smtClean="0">
                <a:latin typeface="Book Antiqua" pitchFamily="18" charset="0"/>
              </a:rPr>
              <a:t>a copertura dei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della Provincia di Siena, ovvero:</a:t>
            </a:r>
          </a:p>
          <a:p>
            <a:r>
              <a:rPr lang="it-IT" sz="1600" dirty="0" err="1" smtClean="0">
                <a:latin typeface="Book Antiqua" pitchFamily="18" charset="0"/>
              </a:rPr>
              <a:t>Abbadia</a:t>
            </a:r>
            <a:r>
              <a:rPr lang="it-IT" sz="1600" dirty="0" smtClean="0">
                <a:latin typeface="Book Antiqua" pitchFamily="18" charset="0"/>
              </a:rPr>
              <a:t> San Salvatore, Asciano, </a:t>
            </a:r>
            <a:r>
              <a:rPr lang="it-IT" sz="1600" dirty="0" err="1" smtClean="0">
                <a:latin typeface="Book Antiqua" pitchFamily="18" charset="0"/>
              </a:rPr>
              <a:t>Buonconvento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Casole</a:t>
            </a:r>
            <a:r>
              <a:rPr lang="it-IT" sz="1600" dirty="0" smtClean="0">
                <a:latin typeface="Book Antiqua" pitchFamily="18" charset="0"/>
              </a:rPr>
              <a:t> d'Elsa, </a:t>
            </a:r>
            <a:r>
              <a:rPr lang="it-IT" sz="1600" dirty="0" err="1" smtClean="0">
                <a:latin typeface="Book Antiqua" pitchFamily="18" charset="0"/>
              </a:rPr>
              <a:t>Castellina</a:t>
            </a:r>
            <a:r>
              <a:rPr lang="it-IT" sz="1600" dirty="0" smtClean="0">
                <a:latin typeface="Book Antiqua" pitchFamily="18" charset="0"/>
              </a:rPr>
              <a:t> in Chianti, </a:t>
            </a:r>
            <a:r>
              <a:rPr lang="it-IT" sz="1600" dirty="0" err="1" smtClean="0">
                <a:latin typeface="Book Antiqua" pitchFamily="18" charset="0"/>
              </a:rPr>
              <a:t>Castelnuovo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Berardenga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Castiglione</a:t>
            </a:r>
            <a:r>
              <a:rPr lang="it-IT" sz="1600" dirty="0" smtClean="0">
                <a:latin typeface="Book Antiqua" pitchFamily="18" charset="0"/>
              </a:rPr>
              <a:t> d'</a:t>
            </a:r>
            <a:r>
              <a:rPr lang="it-IT" sz="1600" dirty="0" err="1" smtClean="0">
                <a:latin typeface="Book Antiqua" pitchFamily="18" charset="0"/>
              </a:rPr>
              <a:t>Orcia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Cetona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Chianciano</a:t>
            </a:r>
            <a:r>
              <a:rPr lang="it-IT" sz="1600" dirty="0" smtClean="0">
                <a:latin typeface="Book Antiqua" pitchFamily="18" charset="0"/>
              </a:rPr>
              <a:t> </a:t>
            </a:r>
            <a:r>
              <a:rPr lang="it-IT" sz="1600" dirty="0" err="1" smtClean="0">
                <a:latin typeface="Book Antiqua" pitchFamily="18" charset="0"/>
              </a:rPr>
              <a:t>Terme*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Chiusdino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Gaiole</a:t>
            </a:r>
            <a:r>
              <a:rPr lang="it-IT" sz="1600" dirty="0" smtClean="0">
                <a:latin typeface="Book Antiqua" pitchFamily="18" charset="0"/>
              </a:rPr>
              <a:t> in Chianti, </a:t>
            </a:r>
            <a:r>
              <a:rPr lang="it-IT" sz="1600" dirty="0" err="1" smtClean="0">
                <a:latin typeface="Book Antiqua" pitchFamily="18" charset="0"/>
              </a:rPr>
              <a:t>Montalcino</a:t>
            </a:r>
            <a:r>
              <a:rPr lang="it-IT" sz="1600" dirty="0" smtClean="0">
                <a:latin typeface="Book Antiqua" pitchFamily="18" charset="0"/>
              </a:rPr>
              <a:t>, Montepulciano, </a:t>
            </a:r>
            <a:r>
              <a:rPr lang="it-IT" sz="1600" dirty="0" err="1" smtClean="0">
                <a:latin typeface="Book Antiqua" pitchFamily="18" charset="0"/>
              </a:rPr>
              <a:t>Monteroni</a:t>
            </a:r>
            <a:r>
              <a:rPr lang="it-IT" sz="1600" dirty="0" smtClean="0">
                <a:latin typeface="Book Antiqua" pitchFamily="18" charset="0"/>
              </a:rPr>
              <a:t> d'Arbia**, </a:t>
            </a:r>
            <a:r>
              <a:rPr lang="it-IT" sz="1600" dirty="0" err="1" smtClean="0">
                <a:latin typeface="Book Antiqua" pitchFamily="18" charset="0"/>
              </a:rPr>
              <a:t>Monticiano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Murlo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Piancastagnaio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Pienza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Radda</a:t>
            </a:r>
            <a:r>
              <a:rPr lang="it-IT" sz="1600" dirty="0" smtClean="0">
                <a:latin typeface="Book Antiqua" pitchFamily="18" charset="0"/>
              </a:rPr>
              <a:t> in Chianti, </a:t>
            </a:r>
            <a:r>
              <a:rPr lang="it-IT" sz="1600" dirty="0" err="1" smtClean="0">
                <a:latin typeface="Book Antiqua" pitchFamily="18" charset="0"/>
              </a:rPr>
              <a:t>Radicofani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Radicondoli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Rapolano</a:t>
            </a:r>
            <a:r>
              <a:rPr lang="it-IT" sz="1600" dirty="0" smtClean="0">
                <a:latin typeface="Book Antiqua" pitchFamily="18" charset="0"/>
              </a:rPr>
              <a:t> Terme**, San </a:t>
            </a:r>
            <a:r>
              <a:rPr lang="it-IT" sz="1600" dirty="0" err="1" smtClean="0">
                <a:latin typeface="Book Antiqua" pitchFamily="18" charset="0"/>
              </a:rPr>
              <a:t>Casciano</a:t>
            </a:r>
            <a:r>
              <a:rPr lang="it-IT" sz="1600" dirty="0" smtClean="0">
                <a:latin typeface="Book Antiqua" pitchFamily="18" charset="0"/>
              </a:rPr>
              <a:t> dei Bagni, San Gimignano, San Giovanni d'Asso, San </a:t>
            </a:r>
            <a:r>
              <a:rPr lang="it-IT" sz="1600" dirty="0" err="1" smtClean="0">
                <a:latin typeface="Book Antiqua" pitchFamily="18" charset="0"/>
              </a:rPr>
              <a:t>Quirico</a:t>
            </a:r>
            <a:r>
              <a:rPr lang="it-IT" sz="1600" dirty="0" smtClean="0">
                <a:latin typeface="Book Antiqua" pitchFamily="18" charset="0"/>
              </a:rPr>
              <a:t> d'</a:t>
            </a:r>
            <a:r>
              <a:rPr lang="it-IT" sz="1600" dirty="0" err="1" smtClean="0">
                <a:latin typeface="Book Antiqua" pitchFamily="18" charset="0"/>
              </a:rPr>
              <a:t>Orcia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Sarteano*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Sovicille</a:t>
            </a:r>
            <a:r>
              <a:rPr lang="it-IT" sz="1600" dirty="0" smtClean="0">
                <a:latin typeface="Book Antiqua" pitchFamily="18" charset="0"/>
              </a:rPr>
              <a:t>, </a:t>
            </a:r>
            <a:r>
              <a:rPr lang="it-IT" sz="1600" dirty="0" err="1" smtClean="0">
                <a:latin typeface="Book Antiqua" pitchFamily="18" charset="0"/>
              </a:rPr>
              <a:t>Torrita</a:t>
            </a:r>
            <a:r>
              <a:rPr lang="it-IT" sz="1600" dirty="0" smtClean="0">
                <a:latin typeface="Book Antiqua" pitchFamily="18" charset="0"/>
              </a:rPr>
              <a:t> di Siena**, </a:t>
            </a:r>
            <a:r>
              <a:rPr lang="it-IT" sz="1600" dirty="0" err="1" smtClean="0">
                <a:latin typeface="Book Antiqua" pitchFamily="18" charset="0"/>
              </a:rPr>
              <a:t>Trequanda</a:t>
            </a:r>
            <a:endParaRPr lang="it-IT" sz="1600" dirty="0" smtClean="0">
              <a:latin typeface="Book Antiqua" pitchFamily="18" charset="0"/>
            </a:endParaRPr>
          </a:p>
          <a:p>
            <a:endParaRPr lang="it-IT" sz="1600" dirty="0" smtClean="0">
              <a:latin typeface="Book Antiqua" pitchFamily="18" charset="0"/>
            </a:endParaRPr>
          </a:p>
          <a:p>
            <a:endParaRPr lang="it-IT" sz="1600" dirty="0" smtClean="0">
              <a:latin typeface="Book Antiqua" pitchFamily="18" charset="0"/>
            </a:endParaRPr>
          </a:p>
          <a:p>
            <a:r>
              <a:rPr lang="it-IT" sz="1600" dirty="0" smtClean="0">
                <a:latin typeface="Book Antiqua" pitchFamily="18" charset="0"/>
              </a:rPr>
              <a:t>N.B. *   territori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solo per la parte montana già inseriti nell’I.C. Leader Plus</a:t>
            </a:r>
          </a:p>
          <a:p>
            <a:r>
              <a:rPr lang="it-IT" sz="1600" dirty="0" smtClean="0">
                <a:latin typeface="Book Antiqua" pitchFamily="18" charset="0"/>
              </a:rPr>
              <a:t>         ** territori parzialmente </a:t>
            </a:r>
            <a:r>
              <a:rPr lang="it-IT" sz="1600" dirty="0" err="1" smtClean="0">
                <a:latin typeface="Book Antiqua" pitchFamily="18" charset="0"/>
              </a:rPr>
              <a:t>eligibili</a:t>
            </a:r>
            <a:r>
              <a:rPr lang="it-IT" sz="1600" dirty="0" smtClean="0">
                <a:latin typeface="Book Antiqua" pitchFamily="18" charset="0"/>
              </a:rPr>
              <a:t> già inseriti nell’I.C. Leader Plus</a:t>
            </a:r>
          </a:p>
          <a:p>
            <a:pPr algn="ctr"/>
            <a:endParaRPr lang="it-IT" b="1" dirty="0" smtClean="0">
              <a:latin typeface="Book Antiqua" pitchFamily="18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755576" y="54868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Book Antiqua" pitchFamily="18" charset="0"/>
              </a:rPr>
              <a:t>Zone Programma Sviluppo Rurale 2007/2013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484784"/>
            <a:ext cx="4104456" cy="469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251520" y="1988841"/>
            <a:ext cx="34563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1600" b="1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r>
              <a:rPr lang="it-IT" sz="1600" dirty="0" smtClean="0"/>
              <a:t>A - Poli urbani </a:t>
            </a:r>
          </a:p>
          <a:p>
            <a:r>
              <a:rPr lang="it-IT" sz="1600" dirty="0" smtClean="0"/>
              <a:t>B - Aree rurali ad agricoltura intensiva </a:t>
            </a:r>
          </a:p>
          <a:p>
            <a:r>
              <a:rPr lang="it-IT" sz="1600" dirty="0" smtClean="0"/>
              <a:t>C1 - Aree rurali intermedie in transizione</a:t>
            </a:r>
          </a:p>
          <a:p>
            <a:r>
              <a:rPr lang="it-IT" sz="1600" dirty="0" smtClean="0"/>
              <a:t>C2 - Aree rurali intermedie in declino</a:t>
            </a:r>
          </a:p>
          <a:p>
            <a:r>
              <a:rPr lang="it-IT" sz="1600" dirty="0" smtClean="0"/>
              <a:t>D - Aree rurali con problemi complessivi di</a:t>
            </a:r>
            <a:endParaRPr lang="it-IT" sz="1600" dirty="0"/>
          </a:p>
        </p:txBody>
      </p:sp>
      <p:sp>
        <p:nvSpPr>
          <p:cNvPr id="10" name="Rettangolo 9"/>
          <p:cNvSpPr/>
          <p:nvPr/>
        </p:nvSpPr>
        <p:spPr>
          <a:xfrm>
            <a:off x="1907704" y="2852936"/>
            <a:ext cx="288032" cy="14401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1475656" y="3356992"/>
            <a:ext cx="288032" cy="1440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1691680" y="3789040"/>
            <a:ext cx="288032" cy="14401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1403648" y="4293096"/>
            <a:ext cx="288032" cy="14401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1979712" y="4797152"/>
            <a:ext cx="288032" cy="14401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7" descr="Home">
            <a:hlinkClick r:id="rId4" tooltip="&quot;Home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laceholder" descr="Logo ASSEF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ttangolo 16"/>
          <p:cNvSpPr/>
          <p:nvPr/>
        </p:nvSpPr>
        <p:spPr>
          <a:xfrm>
            <a:off x="683568" y="1720840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La zonizzazione indicata non si applica per tutti gli Assi, ma serve per individuare le zone dove operano le Misure dell’Asse 3 e, negli altri Assi, per la definizione delle priorità nella selezione delle domande e nell’impiego delle disponibilità finanziarie.</a:t>
            </a:r>
          </a:p>
          <a:p>
            <a:pPr algn="just"/>
            <a:endParaRPr lang="it-IT" dirty="0" smtClean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971600" y="1268760"/>
            <a:ext cx="7200800" cy="4901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dirty="0" smtClean="0">
                <a:latin typeface="Book Antiqua" pitchFamily="18" charset="0"/>
              </a:rPr>
              <a:t>Alcuni cenni …</a:t>
            </a:r>
            <a:r>
              <a:rPr lang="it-IT" sz="2800" b="1" dirty="0" smtClean="0">
                <a:latin typeface="Book Antiqua" pitchFamily="18" charset="0"/>
              </a:rPr>
              <a:t>	</a:t>
            </a:r>
          </a:p>
          <a:p>
            <a:pPr algn="just"/>
            <a:endParaRPr lang="it-IT" sz="1000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Il Programma di Sviluppo Rurale, che opera sul territorio regionale, è il principale strumento di programmazione e finanziamento per gli interventi nel settore agricolo, forestale e dello sviluppo rurale. </a:t>
            </a:r>
          </a:p>
          <a:p>
            <a:pPr algn="just"/>
            <a:endParaRPr lang="it-IT" sz="1050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E’ una risorsa importante per rendere l’agricoltura regionale più competitiva, attraverso azioni volte alla qualità dei prodotti, alla diversificazione, alla qualità, alla sicurezza del lavoro e all’incentivazione della presenza di giovani e donne nel mondo agricolo rurale.</a:t>
            </a: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ttangolo 16"/>
          <p:cNvSpPr/>
          <p:nvPr/>
        </p:nvSpPr>
        <p:spPr>
          <a:xfrm>
            <a:off x="683568" y="1720840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dirty="0" smtClean="0">
              <a:latin typeface="Book Antiqua" pitchFamily="18" charset="0"/>
            </a:endParaRPr>
          </a:p>
          <a:p>
            <a:pPr algn="ctr"/>
            <a:endParaRPr lang="it-IT" sz="2800" b="1" dirty="0" smtClean="0">
              <a:latin typeface="Book Antiqua" pitchFamily="18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</a:rPr>
              <a:t>Per ulteriori informazioni:</a:t>
            </a:r>
          </a:p>
          <a:p>
            <a:pPr algn="just"/>
            <a:endParaRPr lang="it-IT" dirty="0" smtClean="0">
              <a:latin typeface="Book Antiqua" pitchFamily="18" charset="0"/>
              <a:hlinkClick r:id="rId6"/>
            </a:endParaRPr>
          </a:p>
          <a:p>
            <a:pPr algn="just"/>
            <a:endParaRPr lang="it-IT" dirty="0" smtClean="0">
              <a:latin typeface="Book Antiqua" pitchFamily="18" charset="0"/>
              <a:hlinkClick r:id="rId6"/>
            </a:endParaRPr>
          </a:p>
          <a:p>
            <a:pPr algn="ctr"/>
            <a:r>
              <a:rPr lang="it-IT" dirty="0" smtClean="0">
                <a:latin typeface="Book Antiqua" pitchFamily="18" charset="0"/>
                <a:hlinkClick r:id="rId7"/>
              </a:rPr>
              <a:t>http://www.regione.toscana.it/</a:t>
            </a:r>
            <a:r>
              <a:rPr lang="it-IT" dirty="0" err="1" smtClean="0">
                <a:latin typeface="Book Antiqua" pitchFamily="18" charset="0"/>
                <a:hlinkClick r:id="rId7"/>
              </a:rPr>
              <a:t>svilupporurale</a:t>
            </a:r>
            <a:endParaRPr lang="it-IT" dirty="0" smtClean="0">
              <a:latin typeface="Book Antiqua" pitchFamily="18" charset="0"/>
            </a:endParaRPr>
          </a:p>
          <a:p>
            <a:pPr algn="ctr"/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83568" y="2204864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Grazie per l’attenzione!</a:t>
            </a:r>
          </a:p>
          <a:p>
            <a:pPr algn="ctr"/>
            <a:endParaRPr lang="it-IT" sz="2800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Renata Mastracca</a:t>
            </a:r>
          </a:p>
          <a:p>
            <a:pPr algn="ctr"/>
            <a:r>
              <a:rPr lang="it-IT" sz="2800" dirty="0" smtClean="0">
                <a:latin typeface="Calibri" charset="0"/>
                <a:cs typeface="Calibri" charset="0"/>
                <a:hlinkClick r:id="rId3"/>
              </a:rPr>
              <a:t>renata.mastracca@metropoliaziendaspeciale.it</a:t>
            </a:r>
            <a:endParaRPr lang="it-IT" sz="2800" dirty="0" smtClean="0">
              <a:latin typeface="Calibri" charset="0"/>
              <a:cs typeface="Calibri" charset="0"/>
            </a:endParaRPr>
          </a:p>
          <a:p>
            <a:pPr algn="ctr"/>
            <a:endParaRPr lang="it-IT" sz="2800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055/2671.609</a:t>
            </a:r>
          </a:p>
          <a:p>
            <a:endParaRPr lang="it-IT" dirty="0">
              <a:latin typeface="Calibri" charset="0"/>
              <a:cs typeface="Calibri" charset="0"/>
            </a:endParaRPr>
          </a:p>
        </p:txBody>
      </p:sp>
      <p:pic>
        <p:nvPicPr>
          <p:cNvPr id="3" name="Immagine 7" descr="Home">
            <a:hlinkClick r:id="rId4" tooltip="&quot;Home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971600" y="1268760"/>
            <a:ext cx="727280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it-IT" dirty="0" smtClean="0">
                <a:latin typeface="Book Antiqua" pitchFamily="18" charset="0"/>
              </a:rPr>
              <a:t>Il principale quadro normativo di riferimento del PSR è il </a:t>
            </a:r>
            <a:r>
              <a:rPr lang="it-IT" b="1" dirty="0" smtClean="0">
                <a:latin typeface="Book Antiqua" pitchFamily="18" charset="0"/>
              </a:rPr>
              <a:t>Regolamento (CE) 1698/2005</a:t>
            </a:r>
            <a:r>
              <a:rPr lang="it-IT" dirty="0" smtClean="0">
                <a:latin typeface="Book Antiqua" pitchFamily="18" charset="0"/>
              </a:rPr>
              <a:t> che disciplina il sostegno allo sviluppo rurale da parte del </a:t>
            </a:r>
            <a:r>
              <a:rPr lang="it-IT" b="1" dirty="0" smtClean="0">
                <a:latin typeface="Book Antiqua" pitchFamily="18" charset="0"/>
              </a:rPr>
              <a:t>FEASR </a:t>
            </a:r>
            <a:r>
              <a:rPr lang="it-IT" dirty="0" smtClean="0">
                <a:latin typeface="Book Antiqua" pitchFamily="18" charset="0"/>
              </a:rPr>
              <a:t>(Fondo Europeo Agricolo per lo Sviluppo Rurale)</a:t>
            </a:r>
          </a:p>
          <a:p>
            <a:pPr algn="just"/>
            <a:endParaRPr lang="it-IT" sz="2800" dirty="0" smtClean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971600" y="1268761"/>
            <a:ext cx="727280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100" b="1" dirty="0" smtClean="0">
              <a:latin typeface="Book Antiqua" pitchFamily="18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</a:rPr>
              <a:t>La struttura del PSR	</a:t>
            </a:r>
          </a:p>
          <a:p>
            <a:pPr algn="just"/>
            <a:endParaRPr lang="it-IT" sz="1100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Il PSR è articolato in </a:t>
            </a:r>
            <a:r>
              <a:rPr lang="it-IT" b="1" dirty="0" smtClean="0">
                <a:latin typeface="Book Antiqua" pitchFamily="18" charset="0"/>
              </a:rPr>
              <a:t>4 assi d'intervento </a:t>
            </a:r>
            <a:r>
              <a:rPr lang="it-IT" dirty="0" smtClean="0">
                <a:latin typeface="Book Antiqua" pitchFamily="18" charset="0"/>
              </a:rPr>
              <a:t>per ognuno dei quali sono indicati gli </a:t>
            </a:r>
            <a:r>
              <a:rPr lang="it-IT" b="1" dirty="0" smtClean="0">
                <a:latin typeface="Book Antiqua" pitchFamily="18" charset="0"/>
              </a:rPr>
              <a:t>obiettivi</a:t>
            </a:r>
            <a:r>
              <a:rPr lang="it-IT" dirty="0" smtClean="0">
                <a:latin typeface="Book Antiqua" pitchFamily="18" charset="0"/>
              </a:rPr>
              <a:t> </a:t>
            </a:r>
            <a:r>
              <a:rPr lang="it-IT" b="1" dirty="0" smtClean="0">
                <a:latin typeface="Book Antiqua" pitchFamily="18" charset="0"/>
              </a:rPr>
              <a:t>prioritari</a:t>
            </a:r>
            <a:r>
              <a:rPr lang="it-IT" dirty="0" smtClean="0">
                <a:latin typeface="Book Antiqua" pitchFamily="18" charset="0"/>
              </a:rPr>
              <a:t> cui fanno riferimento le varie </a:t>
            </a:r>
            <a:r>
              <a:rPr lang="it-IT" b="1" dirty="0" smtClean="0">
                <a:latin typeface="Book Antiqua" pitchFamily="18" charset="0"/>
              </a:rPr>
              <a:t>misure</a:t>
            </a:r>
            <a:r>
              <a:rPr lang="it-IT" dirty="0" smtClean="0">
                <a:latin typeface="Book Antiqua" pitchFamily="18" charset="0"/>
              </a:rPr>
              <a:t> mediante le quali si attivano i fondi disponibili. </a:t>
            </a:r>
            <a:r>
              <a:rPr lang="it-IT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r>
              <a:rPr lang="it-IT" dirty="0" smtClean="0">
                <a:latin typeface="Book Antiqua" pitchFamily="18" charset="0"/>
              </a:rPr>
              <a:t/>
            </a:r>
            <a:br>
              <a:rPr lang="it-IT" dirty="0" smtClean="0">
                <a:latin typeface="Book Antiqua" pitchFamily="18" charset="0"/>
              </a:rPr>
            </a:br>
            <a:endParaRPr lang="it-IT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In questo modo viene definita una politica di programmazione integrata per garantire un equilibrio nella distribuzione delle risorse e l'integrazione tra obiettivi e misure.</a:t>
            </a: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835696" y="1196752"/>
            <a:ext cx="54006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100" b="1" dirty="0" smtClean="0">
              <a:latin typeface="Book Antiqua" pitchFamily="18" charset="0"/>
            </a:endParaRPr>
          </a:p>
          <a:p>
            <a:pPr algn="ctr"/>
            <a:endParaRPr lang="it-IT" sz="1050" b="1" dirty="0" smtClean="0">
              <a:latin typeface="Book Antiqua" pitchFamily="18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</a:rPr>
              <a:t>Gli obiettivi del PSR</a:t>
            </a:r>
            <a:endParaRPr lang="it-IT" sz="2800" b="1" dirty="0">
              <a:latin typeface="Book Antiqua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23528" y="1844824"/>
            <a:ext cx="8568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Il PSR 2007-2013 dispone di un finanziamento comunitario (proveniente dal FEASR) di </a:t>
            </a:r>
            <a:r>
              <a:rPr lang="it-IT" b="1" dirty="0" smtClean="0">
                <a:latin typeface="Book Antiqua" pitchFamily="18" charset="0"/>
              </a:rPr>
              <a:t>391,5 milioni di euro</a:t>
            </a:r>
            <a:r>
              <a:rPr lang="it-IT" dirty="0" smtClean="0">
                <a:latin typeface="Book Antiqua" pitchFamily="18" charset="0"/>
              </a:rPr>
              <a:t>, cui si devono aggiungere le risorse nazionali e regionali a titolo di cofinanziamento, per un totale di circa </a:t>
            </a:r>
            <a:r>
              <a:rPr lang="it-IT" b="1" dirty="0" smtClean="0">
                <a:latin typeface="Book Antiqua" pitchFamily="18" charset="0"/>
              </a:rPr>
              <a:t>876 milioni di euro </a:t>
            </a:r>
            <a:r>
              <a:rPr lang="it-IT" dirty="0" smtClean="0">
                <a:latin typeface="Book Antiqua" pitchFamily="18" charset="0"/>
              </a:rPr>
              <a:t>di spesa pubblica, capaci di attivare in sette anni oltre un miliardo e mezzo di investimenti.</a:t>
            </a:r>
          </a:p>
          <a:p>
            <a:pPr algn="just"/>
            <a:endParaRPr lang="it-IT" dirty="0" smtClean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11560" y="1196752"/>
            <a:ext cx="835292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100" b="1" dirty="0" smtClean="0">
              <a:latin typeface="Book Antiqua" pitchFamily="18" charset="0"/>
            </a:endParaRPr>
          </a:p>
          <a:p>
            <a:pPr algn="ctr"/>
            <a:r>
              <a:rPr lang="it-IT" sz="2300" b="1" dirty="0" smtClean="0">
                <a:latin typeface="Book Antiqua" pitchFamily="18" charset="0"/>
              </a:rPr>
              <a:t>Asse 1. Miglioramento della competitività del settore agricolo e forestale</a:t>
            </a:r>
            <a:endParaRPr lang="it-IT" b="1" dirty="0">
              <a:latin typeface="Book Antiqua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67544" y="2060848"/>
            <a:ext cx="8352928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sz="1050" dirty="0" smtClean="0">
              <a:latin typeface="Book Antiqua" pitchFamily="18" charset="0"/>
            </a:endParaRPr>
          </a:p>
          <a:p>
            <a:pPr algn="just"/>
            <a:r>
              <a:rPr lang="it-IT" sz="1950" dirty="0" smtClean="0">
                <a:latin typeface="Book Antiqua" pitchFamily="18" charset="0"/>
              </a:rPr>
              <a:t>Obiettivo generale dell’</a:t>
            </a:r>
            <a:r>
              <a:rPr lang="it-IT" sz="1950" b="1" dirty="0" smtClean="0">
                <a:latin typeface="Book Antiqua" pitchFamily="18" charset="0"/>
              </a:rPr>
              <a:t>Asse I</a:t>
            </a:r>
            <a:r>
              <a:rPr lang="it-IT" sz="1950" dirty="0" smtClean="0">
                <a:latin typeface="Book Antiqua" pitchFamily="18" charset="0"/>
              </a:rPr>
              <a:t>, il </a:t>
            </a:r>
            <a:r>
              <a:rPr lang="it-IT" sz="1950" b="1" dirty="0" smtClean="0">
                <a:latin typeface="Book Antiqua" pitchFamily="18" charset="0"/>
              </a:rPr>
              <a:t>miglioramento della competitività del settore agricolo e forestale, </a:t>
            </a:r>
            <a:r>
              <a:rPr lang="it-IT" sz="1950" dirty="0" smtClean="0">
                <a:latin typeface="Book Antiqua" pitchFamily="18" charset="0"/>
              </a:rPr>
              <a:t>è quello di accrescere la dinamicità e la competitività del settore agro-forestale con misure destinate a favorire lo sviluppo, la ristrutturazione e l’innovazione di tale settore, sia in termini di risorse umane che di risorse fisiche-strutturali, oltre che di sostegno alle politiche di qualità.</a:t>
            </a:r>
          </a:p>
          <a:p>
            <a:pPr algn="just"/>
            <a:r>
              <a:rPr lang="it-IT" sz="1950" dirty="0" smtClean="0">
                <a:latin typeface="Book Antiqua" pitchFamily="18" charset="0"/>
              </a:rPr>
              <a:t>La competitività del settore agro-forestale, infatti, non può essere accresciuta se non attraverso l’attivazione di misure specificamente finalizzate a: favorire il ricambio generazionale e l’occupazione, consolidare e sviluppare le aziende sul territorio, promuovere un’agricoltura toscana di qualità, rafforzare le filiere produttive agricole e forestali, favorire l’aggregazione dei sistemi agro-forestali.</a:t>
            </a: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611560" y="1268760"/>
            <a:ext cx="79208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1050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ASSE I: Obiettivi prioritari</a:t>
            </a:r>
          </a:p>
          <a:p>
            <a:pPr algn="ctr"/>
            <a:endParaRPr lang="it-IT" sz="900" b="1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950" dirty="0" smtClean="0">
                <a:latin typeface="Book Antiqua" pitchFamily="18" charset="0"/>
              </a:rPr>
              <a:t>Promozione dell'ammodernamento e dell'innovazione nelle imprese e dell'integrazione delle filiere</a:t>
            </a:r>
          </a:p>
          <a:p>
            <a:pPr algn="just"/>
            <a:endParaRPr lang="it-IT" sz="105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950" dirty="0" smtClean="0">
                <a:latin typeface="Book Antiqua" pitchFamily="18" charset="0"/>
              </a:rPr>
              <a:t> Consolidamento e sviluppo della qualità della produzione agricola e forestale</a:t>
            </a:r>
          </a:p>
          <a:p>
            <a:pPr algn="just"/>
            <a:endParaRPr lang="it-IT" sz="105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950" dirty="0" smtClean="0">
                <a:latin typeface="Book Antiqua" pitchFamily="18" charset="0"/>
              </a:rPr>
              <a:t> Miglioramento della capacità imprenditoriale e professionale degli</a:t>
            </a:r>
          </a:p>
          <a:p>
            <a:pPr algn="just"/>
            <a:r>
              <a:rPr lang="it-IT" sz="1950" dirty="0" smtClean="0">
                <a:latin typeface="Book Antiqua" pitchFamily="18" charset="0"/>
              </a:rPr>
              <a:t>addetti al settore agricolo e forestale e sostegno del ricambio generazionale</a:t>
            </a: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L’Asse 1 è finanziato con € 346.920.804,00</a:t>
            </a:r>
          </a:p>
          <a:p>
            <a:endParaRPr lang="it-IT" dirty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755576" y="1340769"/>
            <a:ext cx="79928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r>
              <a:rPr lang="it-IT" sz="2300" b="1" dirty="0" smtClean="0">
                <a:latin typeface="Book Antiqua" pitchFamily="18" charset="0"/>
              </a:rPr>
              <a:t>Asse 2. Miglioramento dell’ambiente e </a:t>
            </a:r>
          </a:p>
          <a:p>
            <a:pPr algn="ctr"/>
            <a:r>
              <a:rPr lang="it-IT" sz="2300" b="1" dirty="0" smtClean="0">
                <a:latin typeface="Book Antiqua" pitchFamily="18" charset="0"/>
              </a:rPr>
              <a:t>dello spazio rurale </a:t>
            </a:r>
            <a:endParaRPr lang="it-IT" sz="2300" b="1" dirty="0">
              <a:latin typeface="Book Antiqua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39552" y="2492896"/>
            <a:ext cx="81369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sz="1600" dirty="0" smtClean="0"/>
          </a:p>
          <a:p>
            <a:pPr algn="just"/>
            <a:r>
              <a:rPr lang="it-IT" sz="2000" dirty="0" smtClean="0">
                <a:latin typeface="Book Antiqua" pitchFamily="18" charset="0"/>
              </a:rPr>
              <a:t>L’</a:t>
            </a:r>
            <a:r>
              <a:rPr lang="it-IT" sz="2000" b="1" dirty="0" smtClean="0">
                <a:latin typeface="Book Antiqua" pitchFamily="18" charset="0"/>
              </a:rPr>
              <a:t>Asse II</a:t>
            </a:r>
            <a:r>
              <a:rPr lang="it-IT" sz="2000" dirty="0" smtClean="0">
                <a:latin typeface="Book Antiqua" pitchFamily="18" charset="0"/>
              </a:rPr>
              <a:t> è dedicato al </a:t>
            </a:r>
            <a:r>
              <a:rPr lang="it-IT" sz="2000" b="1" dirty="0" smtClean="0">
                <a:latin typeface="Book Antiqua" pitchFamily="18" charset="0"/>
              </a:rPr>
              <a:t>miglioramento dell'ambiente e dello spazio rurale</a:t>
            </a:r>
            <a:r>
              <a:rPr lang="it-IT" sz="2000" dirty="0" smtClean="0">
                <a:latin typeface="Book Antiqua" pitchFamily="18" charset="0"/>
              </a:rPr>
              <a:t> attraverso l'uso sostenibile dei terreni agricoli (favorito da indennità compensative per zone montane e svantaggiate, pagamenti </a:t>
            </a:r>
            <a:r>
              <a:rPr lang="it-IT" sz="2000" dirty="0" err="1" smtClean="0">
                <a:latin typeface="Book Antiqua" pitchFamily="18" charset="0"/>
              </a:rPr>
              <a:t>agroambientali</a:t>
            </a:r>
            <a:r>
              <a:rPr lang="it-IT" sz="2000" dirty="0" smtClean="0">
                <a:latin typeface="Book Antiqua" pitchFamily="18" charset="0"/>
              </a:rPr>
              <a:t> e investimenti non produttivi) e l'uso sostenibile delle superfici forestali (imboschimento di terreni agricoli e non, pagamenti </a:t>
            </a:r>
            <a:r>
              <a:rPr lang="it-IT" sz="2000" dirty="0" err="1" smtClean="0">
                <a:latin typeface="Book Antiqua" pitchFamily="18" charset="0"/>
              </a:rPr>
              <a:t>silvo-ambientali</a:t>
            </a:r>
            <a:r>
              <a:rPr lang="it-IT" sz="2000" dirty="0" smtClean="0">
                <a:latin typeface="Book Antiqua" pitchFamily="18" charset="0"/>
              </a:rPr>
              <a:t>, interventi preventivi e ricostituzione del potenziale forestale).</a:t>
            </a:r>
          </a:p>
          <a:p>
            <a:pPr algn="just"/>
            <a:endParaRPr lang="it-IT" sz="2000" dirty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611560" y="1484784"/>
            <a:ext cx="7992888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Book Antiqua" pitchFamily="18" charset="0"/>
              </a:rPr>
              <a:t>ASSE II: Obiettivi prioritari</a:t>
            </a: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just"/>
            <a:endParaRPr lang="it-IT" sz="1100" b="1" dirty="0" smtClean="0">
              <a:latin typeface="Book Antiqua" pitchFamily="18" charset="0"/>
            </a:endParaRPr>
          </a:p>
          <a:p>
            <a:pPr>
              <a:buFontTx/>
              <a:buChar char="-"/>
            </a:pPr>
            <a:r>
              <a:rPr lang="it-IT" sz="1950" dirty="0" smtClean="0">
                <a:latin typeface="Book Antiqua" pitchFamily="18" charset="0"/>
              </a:rPr>
              <a:t> Conservazione della biodiversità e tutela e diffusione di sistemi agroforestali ad alto valore naturale</a:t>
            </a:r>
          </a:p>
          <a:p>
            <a:endParaRPr lang="it-IT" sz="105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950" dirty="0" smtClean="0">
                <a:latin typeface="Book Antiqua" pitchFamily="18" charset="0"/>
              </a:rPr>
              <a:t> Tutela qualitativa e quantitativa delle risorse idriche superficiali e profonde</a:t>
            </a:r>
          </a:p>
          <a:p>
            <a:pPr algn="just"/>
            <a:endParaRPr lang="it-IT" sz="105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950" dirty="0" smtClean="0">
                <a:latin typeface="Book Antiqua" pitchFamily="18" charset="0"/>
              </a:rPr>
              <a:t> Riduzione dei gas serra</a:t>
            </a:r>
          </a:p>
          <a:p>
            <a:pPr algn="just"/>
            <a:endParaRPr lang="it-IT" sz="105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950" dirty="0" smtClean="0">
                <a:latin typeface="Book Antiqua" pitchFamily="18" charset="0"/>
              </a:rPr>
              <a:t> Tutela del territorio</a:t>
            </a:r>
          </a:p>
          <a:p>
            <a:pPr algn="ctr"/>
            <a:endParaRPr lang="it-IT" sz="2000" b="1" i="1" dirty="0" smtClean="0">
              <a:latin typeface="Book Antiqua" pitchFamily="18" charset="0"/>
            </a:endParaRPr>
          </a:p>
          <a:p>
            <a:pPr algn="ctr"/>
            <a:endParaRPr lang="it-IT" sz="2000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L’Asse 2 è finanziato con € 346.806.939,00</a:t>
            </a:r>
          </a:p>
          <a:p>
            <a:pPr algn="ctr"/>
            <a:endParaRPr lang="it-IT" sz="1050" dirty="0" smtClean="0">
              <a:latin typeface="Book Antiqua" pitchFamily="18" charset="0"/>
            </a:endParaRPr>
          </a:p>
          <a:p>
            <a:pPr algn="ctr"/>
            <a:endParaRPr lang="it-IT" sz="1000" dirty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lide Istituzionale Metro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Istituzionale Metro v1</Template>
  <TotalTime>760</TotalTime>
  <Words>1464</Words>
  <Application>Microsoft Office PowerPoint</Application>
  <PresentationFormat>Presentazione su schermo (4:3)</PresentationFormat>
  <Paragraphs>181</Paragraphs>
  <Slides>21</Slides>
  <Notes>21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21</vt:i4>
      </vt:variant>
    </vt:vector>
  </HeadingPairs>
  <TitlesOfParts>
    <vt:vector size="23" baseType="lpstr">
      <vt:lpstr>Slide Istituzionale Metro v1</vt:lpstr>
      <vt:lpstr>1_Personalizza struttura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renata.mastracca</dc:creator>
  <cp:lastModifiedBy>renata.mastracca</cp:lastModifiedBy>
  <cp:revision>89</cp:revision>
  <dcterms:created xsi:type="dcterms:W3CDTF">2012-03-07T11:50:02Z</dcterms:created>
  <dcterms:modified xsi:type="dcterms:W3CDTF">2012-05-02T07:22:36Z</dcterms:modified>
</cp:coreProperties>
</file>