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  <p:sldMasterId id="2147483672" r:id="rId2"/>
  </p:sldMasterIdLst>
  <p:notesMasterIdLst>
    <p:notesMasterId r:id="rId33"/>
  </p:notesMasterIdLst>
  <p:handoutMasterIdLst>
    <p:handoutMasterId r:id="rId34"/>
  </p:handoutMasterIdLst>
  <p:sldIdLst>
    <p:sldId id="285" r:id="rId3"/>
    <p:sldId id="259" r:id="rId4"/>
    <p:sldId id="258" r:id="rId5"/>
    <p:sldId id="298" r:id="rId6"/>
    <p:sldId id="288" r:id="rId7"/>
    <p:sldId id="289" r:id="rId8"/>
    <p:sldId id="290" r:id="rId9"/>
    <p:sldId id="291" r:id="rId10"/>
    <p:sldId id="292" r:id="rId11"/>
    <p:sldId id="293" r:id="rId12"/>
    <p:sldId id="300" r:id="rId13"/>
    <p:sldId id="294" r:id="rId14"/>
    <p:sldId id="295" r:id="rId15"/>
    <p:sldId id="296" r:id="rId16"/>
    <p:sldId id="297" r:id="rId17"/>
    <p:sldId id="287" r:id="rId18"/>
    <p:sldId id="260" r:id="rId19"/>
    <p:sldId id="299" r:id="rId20"/>
    <p:sldId id="261" r:id="rId21"/>
    <p:sldId id="262" r:id="rId22"/>
    <p:sldId id="263" r:id="rId23"/>
    <p:sldId id="264" r:id="rId24"/>
    <p:sldId id="265" r:id="rId25"/>
    <p:sldId id="266" r:id="rId26"/>
    <p:sldId id="301" r:id="rId27"/>
    <p:sldId id="267" r:id="rId28"/>
    <p:sldId id="268" r:id="rId29"/>
    <p:sldId id="269" r:id="rId30"/>
    <p:sldId id="302" r:id="rId31"/>
    <p:sldId id="286" r:id="rId32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0973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B5BD-6A82-48B1-8FA0-50CF6A5CB8FF}" type="datetimeFigureOut">
              <a:rPr lang="it-IT" smtClean="0"/>
              <a:pPr/>
              <a:t>02/05/2012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2B33D-97AA-4A4C-8032-AA1BA8126FD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3DC1F5-3D97-4C61-A12E-96657AF58F8D}" type="datetimeFigureOut">
              <a:rPr lang="it-IT"/>
              <a:pPr>
                <a:defRPr/>
              </a:pPr>
              <a:t>02/05/2012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612A2AE-9A02-4F39-BEBB-2AAD33CEB0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1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8BF05F-F335-4BA2-B330-69BB0D60A209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t="89346" r="27950" b="-558"/>
          <a:stretch>
            <a:fillRect/>
          </a:stretch>
        </p:blipFill>
        <p:spPr bwMode="auto">
          <a:xfrm>
            <a:off x="0" y="6092825"/>
            <a:ext cx="6588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b="46677"/>
          <a:stretch>
            <a:fillRect/>
          </a:stretch>
        </p:blipFill>
        <p:spPr bwMode="auto">
          <a:xfrm>
            <a:off x="0" y="0"/>
            <a:ext cx="9144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opertina2"/>
          <p:cNvPicPr>
            <a:picLocks noChangeAspect="1" noChangeArrowheads="1"/>
          </p:cNvPicPr>
          <p:nvPr/>
        </p:nvPicPr>
        <p:blipFill>
          <a:blip r:embed="rId3" cstate="print"/>
          <a:srcRect l="71172" t="80775"/>
          <a:stretch>
            <a:fillRect/>
          </a:stretch>
        </p:blipFill>
        <p:spPr bwMode="auto">
          <a:xfrm>
            <a:off x="6507163" y="5546725"/>
            <a:ext cx="263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3513" y="4005263"/>
            <a:ext cx="3736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Federico.Antonielli.PROMOFI\Desktop\Metropoli_logo_2_r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16906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5986463"/>
            <a:ext cx="939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ne.toscana.it/regione/export/RT/sito-RT/Contenuti/sezioni/agricoltura/sviluppo_rurale/rubriche/opportunita_scadenze/visualizza_asset.html_523431016.html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://www.tos.camcom.i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renata.mastracca@metropoliaziendaspeciale.it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://www.tos.camcom.i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s.camcom.it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51520" y="1268761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200" b="1" dirty="0" smtClean="0">
              <a:latin typeface="Book Antiqua" pitchFamily="18" charset="0"/>
            </a:endParaRPr>
          </a:p>
          <a:p>
            <a:pPr algn="just"/>
            <a:endParaRPr lang="it-IT" sz="1200" b="1" dirty="0" smtClean="0">
              <a:latin typeface="Book Antiqua" pitchFamily="18" charset="0"/>
            </a:endParaRPr>
          </a:p>
          <a:p>
            <a:pPr algn="just"/>
            <a:endParaRPr lang="it-IT" sz="3200" b="1" dirty="0" smtClean="0">
              <a:latin typeface="Book Antiqua" pitchFamily="18" charset="0"/>
            </a:endParaRPr>
          </a:p>
          <a:p>
            <a:pPr algn="just"/>
            <a:endParaRPr lang="it-IT" sz="3200" b="1" dirty="0" smtClean="0">
              <a:latin typeface="Book Antiqua" pitchFamily="18" charset="0"/>
            </a:endParaRPr>
          </a:p>
          <a:p>
            <a:pPr algn="ctr"/>
            <a:r>
              <a:rPr lang="it-IT" sz="3600" b="1" dirty="0" smtClean="0">
                <a:latin typeface="Book Antiqua" pitchFamily="18" charset="0"/>
              </a:rPr>
              <a:t>PSR 2007/2013 : Misura 121</a:t>
            </a:r>
            <a:r>
              <a:rPr lang="it-IT" b="1" dirty="0" smtClean="0">
                <a:latin typeface="Book Antiqua" pitchFamily="18" charset="0"/>
              </a:rPr>
              <a:t> </a:t>
            </a:r>
            <a:r>
              <a:rPr lang="it-IT" sz="3600" b="1" dirty="0" smtClean="0">
                <a:latin typeface="Book Antiqua" pitchFamily="18" charset="0"/>
              </a:rPr>
              <a:t>e</a:t>
            </a:r>
            <a:r>
              <a:rPr lang="it-IT" b="1" dirty="0" smtClean="0">
                <a:latin typeface="Book Antiqua" pitchFamily="18" charset="0"/>
              </a:rPr>
              <a:t> </a:t>
            </a:r>
            <a:r>
              <a:rPr lang="it-IT" sz="3600" b="1" dirty="0" smtClean="0">
                <a:latin typeface="Book Antiqua" pitchFamily="18" charset="0"/>
              </a:rPr>
              <a:t>Misura 311</a:t>
            </a:r>
          </a:p>
          <a:p>
            <a:pPr algn="ctr"/>
            <a:endParaRPr lang="it-IT" sz="3200" b="1" dirty="0" smtClean="0">
              <a:latin typeface="Book Antiqua" pitchFamily="18" charset="0"/>
            </a:endParaRPr>
          </a:p>
          <a:p>
            <a:pPr algn="ctr"/>
            <a:r>
              <a:rPr lang="it-IT" sz="3200" b="1" dirty="0" smtClean="0">
                <a:latin typeface="Book Antiqua" pitchFamily="18" charset="0"/>
                <a:cs typeface="Calibri" charset="0"/>
              </a:rPr>
              <a:t>(Fase 6 Annualità 2013)</a:t>
            </a:r>
          </a:p>
          <a:p>
            <a:pPr algn="ctr"/>
            <a:endParaRPr lang="it-IT" sz="2000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endParaRPr lang="it-IT" b="1" dirty="0" smtClean="0">
              <a:latin typeface="Book Antiqua" pitchFamily="18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</a:rPr>
              <a:t>Firenze, 3 maggio 2012</a:t>
            </a:r>
          </a:p>
          <a:p>
            <a:pPr algn="ctr"/>
            <a:endParaRPr lang="it-IT" sz="4000" b="1" dirty="0" smtClean="0">
              <a:latin typeface="+mn-lt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052737"/>
            <a:ext cx="792088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Spese </a:t>
            </a:r>
            <a:r>
              <a:rPr lang="it-IT" sz="2800" b="1" u="sng" dirty="0" smtClean="0">
                <a:latin typeface="Book Antiqua" pitchFamily="18" charset="0"/>
                <a:cs typeface="Calibri" pitchFamily="34" charset="0"/>
              </a:rPr>
              <a:t>non</a:t>
            </a:r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 ammissibili 2/</a:t>
            </a:r>
            <a:r>
              <a:rPr lang="it-IT" sz="2800" b="1" dirty="0" err="1" smtClean="0">
                <a:latin typeface="Book Antiqua" pitchFamily="18" charset="0"/>
                <a:cs typeface="Calibri" pitchFamily="34" charset="0"/>
              </a:rPr>
              <a:t>2</a:t>
            </a:r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endParaRPr lang="it-IT" sz="1600" dirty="0" smtClean="0"/>
          </a:p>
          <a:p>
            <a:pPr algn="just"/>
            <a:r>
              <a:rPr lang="it-IT" sz="2000" dirty="0" smtClean="0">
                <a:latin typeface="Book Antiqua" pitchFamily="18" charset="0"/>
              </a:rPr>
              <a:t>7) acquisto di mobili, attrezzature e arredamenti degli uffici, ad eccezione fatta di quanto specificatamente indicato tra le spese ammissibili</a:t>
            </a:r>
          </a:p>
          <a:p>
            <a:pPr algn="just"/>
            <a:r>
              <a:rPr lang="it-IT" sz="2000" dirty="0" smtClean="0">
                <a:latin typeface="Book Antiqua" pitchFamily="18" charset="0"/>
              </a:rPr>
              <a:t>8) spese e oneri amministrativi per canoni di allacciamento e fornitura di energia elettrica, gas, acqua, telefono</a:t>
            </a:r>
          </a:p>
          <a:p>
            <a:pPr algn="just"/>
            <a:r>
              <a:rPr lang="it-IT" sz="2000" dirty="0" smtClean="0">
                <a:latin typeface="Book Antiqua" pitchFamily="18" charset="0"/>
              </a:rPr>
              <a:t>9) spese e opere relative alla realizzazione di abitazioni e alloggi</a:t>
            </a:r>
          </a:p>
          <a:p>
            <a:pPr algn="just"/>
            <a:r>
              <a:rPr lang="it-IT" sz="2000" dirty="0" smtClean="0">
                <a:latin typeface="Book Antiqua" pitchFamily="18" charset="0"/>
              </a:rPr>
              <a:t>10) spese generali relative agli investimenti immateriali</a:t>
            </a:r>
          </a:p>
          <a:p>
            <a:pPr algn="just"/>
            <a:r>
              <a:rPr lang="it-IT" sz="2000" dirty="0" smtClean="0">
                <a:latin typeface="Book Antiqua" pitchFamily="18" charset="0"/>
              </a:rPr>
              <a:t>11) onorari professionali per i quali non sia documentato, se dovuto, il versamento della ritenuta d’acconto</a:t>
            </a:r>
          </a:p>
          <a:p>
            <a:pPr algn="just"/>
            <a:r>
              <a:rPr lang="it-IT" sz="2000" dirty="0" smtClean="0">
                <a:latin typeface="Book Antiqua" pitchFamily="18" charset="0"/>
              </a:rPr>
              <a:t>12) acquisto di autovetture</a:t>
            </a:r>
            <a:endParaRPr lang="it-IT" sz="2000" b="1" dirty="0" smtClean="0">
              <a:latin typeface="Book Antiqua" pitchFamily="18" charset="0"/>
              <a:cs typeface="Calibri" charset="0"/>
            </a:endParaRPr>
          </a:p>
          <a:p>
            <a:pPr algn="just">
              <a:defRPr/>
            </a:pPr>
            <a:endParaRPr lang="it-IT" sz="1400" b="1" dirty="0" smtClean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556792"/>
            <a:ext cx="792088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Localizzazione degli interventi</a:t>
            </a:r>
          </a:p>
          <a:p>
            <a:pPr algn="just"/>
            <a:endParaRPr lang="it-IT" sz="2000" dirty="0" smtClean="0">
              <a:solidFill>
                <a:srgbClr val="FF0000"/>
              </a:solidFill>
            </a:endParaRPr>
          </a:p>
          <a:p>
            <a:pPr algn="ctr"/>
            <a:endParaRPr lang="it-IT" sz="2800" dirty="0" smtClean="0">
              <a:latin typeface="Book Antiqua" pitchFamily="18" charset="0"/>
            </a:endParaRPr>
          </a:p>
          <a:p>
            <a:pPr algn="ctr"/>
            <a:r>
              <a:rPr lang="it-IT" sz="2800" dirty="0" smtClean="0">
                <a:latin typeface="Book Antiqua" pitchFamily="18" charset="0"/>
              </a:rPr>
              <a:t>Tutto il territorio regionale</a:t>
            </a:r>
          </a:p>
          <a:p>
            <a:pPr algn="just"/>
            <a:endParaRPr lang="it-IT" sz="2000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052737"/>
            <a:ext cx="792088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4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err="1" smtClean="0">
                <a:latin typeface="Book Antiqua" pitchFamily="18" charset="0"/>
                <a:cs typeface="Calibri" pitchFamily="34" charset="0"/>
              </a:rPr>
              <a:t>Cantierabilità</a:t>
            </a:r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 investimenti</a:t>
            </a:r>
          </a:p>
          <a:p>
            <a:pPr algn="ctr"/>
            <a:endParaRPr lang="it-IT" sz="110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Gli investimenti devono essere </a:t>
            </a:r>
            <a:r>
              <a:rPr lang="it-IT" sz="2000" dirty="0" err="1" smtClean="0">
                <a:latin typeface="Book Antiqua" pitchFamily="18" charset="0"/>
                <a:cs typeface="Calibri" charset="0"/>
              </a:rPr>
              <a:t>cantierabili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 alla data di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presentazione della domanda di aiuto, cioè devono essere 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stati acquisiti tutti gli eventuali titoli abilitativi, autorizzazioni, 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nulla osta, preventivi e/o quant’altro previsto da specifiche norme vigenti validi per l’effettivo inizio dei lavori (per es. permesso a costruire, segnalazione certificata di inizio attività – SCIA ecc.)</a:t>
            </a:r>
          </a:p>
          <a:p>
            <a:pPr algn="ctr"/>
            <a:endParaRPr lang="it-IT" sz="20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(N.B. “l’effettivo inizio lavori” deve risultare successivo alla presentazione della domanda)</a:t>
            </a:r>
            <a:endParaRPr lang="it-IT" sz="20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052737"/>
            <a:ext cx="792088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Agevolazione</a:t>
            </a:r>
          </a:p>
          <a:p>
            <a:pPr algn="just"/>
            <a:endParaRPr lang="it-IT" sz="2000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Il sostegno è concesso in forma di </a:t>
            </a:r>
            <a:r>
              <a:rPr lang="it-IT" b="1" dirty="0" smtClean="0">
                <a:latin typeface="Book Antiqua" pitchFamily="18" charset="0"/>
              </a:rPr>
              <a:t>contributo a fondo perduto</a:t>
            </a:r>
            <a:r>
              <a:rPr lang="it-IT" dirty="0" smtClean="0">
                <a:latin typeface="Book Antiqua" pitchFamily="18" charset="0"/>
              </a:rPr>
              <a:t> sul costo totale ammissibile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Le </a:t>
            </a:r>
            <a:r>
              <a:rPr lang="it-IT" b="1" dirty="0" smtClean="0">
                <a:latin typeface="Book Antiqua" pitchFamily="18" charset="0"/>
              </a:rPr>
              <a:t>percentuali di contribuzione </a:t>
            </a:r>
            <a:r>
              <a:rPr lang="it-IT" dirty="0" smtClean="0">
                <a:latin typeface="Book Antiqua" pitchFamily="18" charset="0"/>
              </a:rPr>
              <a:t>sono riportate nella tabella seguente: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  <p:sp>
        <p:nvSpPr>
          <p:cNvPr id="4" name="Freccia a destra con strisce 3"/>
          <p:cNvSpPr/>
          <p:nvPr/>
        </p:nvSpPr>
        <p:spPr>
          <a:xfrm>
            <a:off x="4572000" y="4293096"/>
            <a:ext cx="2880320" cy="12961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467544" y="620689"/>
          <a:ext cx="8352927" cy="6103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4037"/>
                <a:gridCol w="1092347"/>
                <a:gridCol w="1035284"/>
                <a:gridCol w="1654825"/>
                <a:gridCol w="2206434"/>
              </a:tblGrid>
              <a:tr h="355746">
                <a:tc>
                  <a:txBody>
                    <a:bodyPr/>
                    <a:lstStyle/>
                    <a:p>
                      <a:r>
                        <a:rPr lang="it-IT" dirty="0" smtClean="0"/>
                        <a:t>Ambiti di intervento</a:t>
                      </a:r>
                      <a:endParaRPr lang="it-IT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t-IT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TASSI </a:t>
                      </a:r>
                      <a:r>
                        <a:rPr lang="it-IT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</a:t>
                      </a:r>
                      <a:r>
                        <a:rPr lang="it-IT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CONTRIBUZIONE</a:t>
                      </a:r>
                      <a:endParaRPr lang="it-IT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741138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baseline="0" dirty="0" smtClean="0">
                          <a:latin typeface="Tahoma"/>
                        </a:rPr>
                        <a:t>% base di</a:t>
                      </a:r>
                    </a:p>
                    <a:p>
                      <a:pPr algn="ctr"/>
                      <a:r>
                        <a:rPr lang="it-IT" sz="1100" baseline="0" dirty="0" smtClean="0">
                          <a:latin typeface="Tahoma"/>
                        </a:rPr>
                        <a:t>contribuzione</a:t>
                      </a:r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  di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maggiorazione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 giovani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agricoltori</a:t>
                      </a:r>
                      <a:endParaRPr lang="it-IT" sz="1100" baseline="0" dirty="0" smtClean="0">
                        <a:latin typeface="Tahom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  di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maggiorazione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 zone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montane</a:t>
                      </a:r>
                      <a:endParaRPr lang="it-IT" sz="1100" baseline="0" dirty="0" smtClean="0">
                        <a:latin typeface="Tahom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  di maggiorazione</a:t>
                      </a:r>
                    </a:p>
                    <a:p>
                      <a:pPr algn="ctr"/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 tabacchicoltori</a:t>
                      </a:r>
                      <a:endParaRPr lang="it-IT" sz="1100" baseline="0" dirty="0" smtClean="0">
                        <a:latin typeface="Tahoma"/>
                      </a:endParaRPr>
                    </a:p>
                  </a:txBody>
                  <a:tcPr/>
                </a:tc>
              </a:tr>
              <a:tr h="503974">
                <a:tc>
                  <a:txBody>
                    <a:bodyPr/>
                    <a:lstStyle/>
                    <a:p>
                      <a:r>
                        <a:rPr lang="it-IT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Miglioramento economico aziendale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</a:tr>
              <a:tr h="503974">
                <a:tc>
                  <a:txBody>
                    <a:bodyPr/>
                    <a:lstStyle/>
                    <a:p>
                      <a:r>
                        <a:rPr lang="it-IT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Miglioramento della qualità delle produzioni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</a:tr>
              <a:tr h="503974">
                <a:tc>
                  <a:txBody>
                    <a:bodyPr/>
                    <a:lstStyle/>
                    <a:p>
                      <a:r>
                        <a:rPr lang="it-IT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Igiene e benessere degli animali</a:t>
                      </a:r>
                      <a:endParaRPr lang="it-IT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</a:tr>
              <a:tr h="741138">
                <a:tc>
                  <a:txBody>
                    <a:bodyPr/>
                    <a:lstStyle/>
                    <a:p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Miglioramento ambientale nei settori della </a:t>
                      </a:r>
                      <a:r>
                        <a:rPr lang="it-IT" sz="11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produz</a:t>
                      </a:r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ione primaria, della trasformazione e</a:t>
                      </a:r>
                    </a:p>
                    <a:p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commercializzazione</a:t>
                      </a:r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</a:tr>
              <a:tr h="800429">
                <a:tc>
                  <a:txBody>
                    <a:bodyPr/>
                    <a:lstStyle/>
                    <a:p>
                      <a:r>
                        <a:rPr lang="it-IT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Sicurezza sul lavoro nei settori della produzione primaria, della trasformazione e commercializzazione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</a:tr>
              <a:tr h="355746">
                <a:tc>
                  <a:txBody>
                    <a:bodyPr/>
                    <a:lstStyle/>
                    <a:p>
                      <a:r>
                        <a:rPr lang="it-IT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Acquisto di trattrici</a:t>
                      </a:r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/>
                </a:tc>
              </a:tr>
              <a:tr h="1470544">
                <a:tc>
                  <a:txBody>
                    <a:bodyPr/>
                    <a:lstStyle/>
                    <a:p>
                      <a:r>
                        <a:rPr lang="it-IT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Investimento per la produzione di energie da impianti fotovoltaici che beneficiano per quota parte di sostegni previsti dalla normativa nazionale vigente (esclusivamente nelle zone classificate “A” dal PSR)</a:t>
                      </a:r>
                      <a:endParaRPr lang="it-I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755576" y="1556792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Le domande di agevolazione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dovranno essere inoltrate attraverso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la piattaforma on </a:t>
            </a:r>
            <a:r>
              <a:rPr lang="it-IT" sz="2800" dirty="0" err="1" smtClean="0">
                <a:latin typeface="Book Antiqua" pitchFamily="18" charset="0"/>
                <a:cs typeface="Calibri" charset="0"/>
              </a:rPr>
              <a:t>line</a:t>
            </a:r>
            <a:r>
              <a:rPr lang="it-IT" sz="2800" dirty="0" smtClean="0">
                <a:latin typeface="Book Antiqua" pitchFamily="18" charset="0"/>
                <a:cs typeface="Calibri" charset="0"/>
              </a:rPr>
              <a:t> di </a:t>
            </a:r>
            <a:r>
              <a:rPr lang="it-IT" sz="2800" b="1" dirty="0" smtClean="0">
                <a:latin typeface="Book Antiqua" pitchFamily="18" charset="0"/>
                <a:cs typeface="Calibri" charset="0"/>
              </a:rPr>
              <a:t>ARTEA</a:t>
            </a:r>
            <a:r>
              <a:rPr lang="it-IT" sz="2800" dirty="0" smtClean="0">
                <a:latin typeface="Book Antiqua" pitchFamily="18" charset="0"/>
                <a:cs typeface="Calibri" charset="0"/>
              </a:rPr>
              <a:t>:</a:t>
            </a:r>
          </a:p>
          <a:p>
            <a:pPr algn="ctr"/>
            <a:endParaRPr lang="it-IT" sz="20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per la </a:t>
            </a:r>
            <a:r>
              <a:rPr lang="it-IT" sz="2800" u="sng" dirty="0" smtClean="0">
                <a:latin typeface="Book Antiqua" pitchFamily="18" charset="0"/>
                <a:cs typeface="Calibri" charset="0"/>
              </a:rPr>
              <a:t>Fase 6 Annualità 2013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dal 16 marzo 2012 e fino alle ore 13 del  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31 ottobre 2012</a:t>
            </a:r>
          </a:p>
          <a:p>
            <a:endParaRPr lang="it-IT" sz="1600" b="1" dirty="0" smtClean="0">
              <a:latin typeface="Book Antiqua" pitchFamily="18" charset="0"/>
              <a:cs typeface="Calibri" charset="0"/>
            </a:endParaRPr>
          </a:p>
          <a:p>
            <a:pPr algn="ctr"/>
            <a:endParaRPr lang="it-IT" sz="28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N.B. La domanda è firmata tramite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SMART CARD</a:t>
            </a:r>
            <a:endParaRPr lang="it-IT" sz="2800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988840"/>
            <a:ext cx="79208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dirty="0" smtClean="0">
              <a:latin typeface="Book Antiqua" pitchFamily="18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PSR 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(Piano di Sviluppo Rurale)</a:t>
            </a:r>
          </a:p>
          <a:p>
            <a:pPr algn="ctr"/>
            <a:endParaRPr lang="it-IT" sz="28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Misura 311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Diversificazione in attività non agricole</a:t>
            </a:r>
          </a:p>
          <a:p>
            <a:pPr algn="ctr"/>
            <a:endParaRPr lang="it-IT" sz="28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(Fase 6 Annualità 2013)</a:t>
            </a:r>
            <a:endParaRPr lang="it-IT" dirty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23528" y="1124744"/>
            <a:ext cx="86409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it-IT" sz="2800" dirty="0" smtClean="0">
              <a:latin typeface="Book Antiqua" pitchFamily="18" charset="0"/>
            </a:endParaRPr>
          </a:p>
          <a:p>
            <a:pPr algn="ctr">
              <a:defRPr/>
            </a:pPr>
            <a:endParaRPr lang="it-IT" sz="2800" dirty="0" smtClean="0">
              <a:latin typeface="Book Antiqua" pitchFamily="18" charset="0"/>
            </a:endParaRPr>
          </a:p>
          <a:p>
            <a:pPr algn="ctr">
              <a:defRPr/>
            </a:pPr>
            <a:r>
              <a:rPr lang="it-IT" sz="2800" dirty="0" smtClean="0">
                <a:latin typeface="Book Antiqua" pitchFamily="18" charset="0"/>
              </a:rPr>
              <a:t>La misura prevede il sostegno ad investimenti finalizzati alla diversificazione delle attività aziendali verso attività non agricole, fermo restando la prevalenza dell’attività agricola.</a:t>
            </a:r>
            <a:br>
              <a:rPr lang="it-IT" sz="2800" dirty="0" smtClean="0">
                <a:latin typeface="Book Antiqua" pitchFamily="18" charset="0"/>
              </a:rPr>
            </a:br>
            <a:r>
              <a:rPr lang="it-IT" sz="2800" dirty="0" smtClean="0">
                <a:latin typeface="Book Antiqua" pitchFamily="18" charset="0"/>
              </a:rPr>
              <a:t/>
            </a:r>
            <a:br>
              <a:rPr lang="it-IT" sz="2800" dirty="0" smtClean="0">
                <a:latin typeface="Book Antiqua" pitchFamily="18" charset="0"/>
              </a:rPr>
            </a:br>
            <a:r>
              <a:rPr lang="it-IT" sz="2800" dirty="0" smtClean="0">
                <a:latin typeface="Book Antiqua" pitchFamily="18" charset="0"/>
              </a:rPr>
              <a:t>La misura è composta di </a:t>
            </a:r>
            <a:r>
              <a:rPr lang="it-IT" sz="2800" b="1" dirty="0" smtClean="0">
                <a:latin typeface="Book Antiqua" pitchFamily="18" charset="0"/>
              </a:rPr>
              <a:t>2 azioni</a:t>
            </a:r>
            <a:r>
              <a:rPr lang="it-IT" sz="2800" dirty="0" smtClean="0">
                <a:latin typeface="Book Antiqua" pitchFamily="18" charset="0"/>
              </a:rPr>
              <a:t>: la </a:t>
            </a:r>
            <a:r>
              <a:rPr lang="it-IT" sz="2800" b="1" dirty="0" smtClean="0">
                <a:latin typeface="Book Antiqua" pitchFamily="18" charset="0"/>
              </a:rPr>
              <a:t>prima</a:t>
            </a:r>
            <a:r>
              <a:rPr lang="it-IT" sz="2800" dirty="0" smtClean="0">
                <a:latin typeface="Book Antiqua" pitchFamily="18" charset="0"/>
              </a:rPr>
              <a:t> ha al centro la diversificazione, la </a:t>
            </a:r>
            <a:r>
              <a:rPr lang="it-IT" sz="2800" b="1" dirty="0" smtClean="0">
                <a:latin typeface="Book Antiqua" pitchFamily="18" charset="0"/>
              </a:rPr>
              <a:t>seconda</a:t>
            </a:r>
            <a:r>
              <a:rPr lang="it-IT" sz="2800" dirty="0" smtClean="0">
                <a:latin typeface="Book Antiqua" pitchFamily="18" charset="0"/>
              </a:rPr>
              <a:t> l’agriturismo</a:t>
            </a:r>
          </a:p>
          <a:p>
            <a:pPr algn="ctr">
              <a:defRPr/>
            </a:pPr>
            <a:r>
              <a:rPr lang="it-IT" sz="2800" dirty="0" smtClean="0">
                <a:latin typeface="Book Antiqua" pitchFamily="18" charset="0"/>
              </a:rPr>
              <a:t/>
            </a:r>
            <a:br>
              <a:rPr lang="it-IT" sz="2800" dirty="0" smtClean="0">
                <a:latin typeface="Book Antiqua" pitchFamily="18" charset="0"/>
              </a:rPr>
            </a:br>
            <a:endParaRPr lang="it-IT" sz="1600" dirty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23528" y="1124744"/>
            <a:ext cx="8640960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200" b="1" dirty="0" smtClean="0">
                <a:latin typeface="Book Antiqua" pitchFamily="18" charset="0"/>
                <a:cs typeface="Calibri" pitchFamily="34" charset="0"/>
              </a:rPr>
              <a:t>Soggetti beneficiari 1/2</a:t>
            </a:r>
          </a:p>
          <a:p>
            <a:pPr algn="ctr">
              <a:defRPr/>
            </a:pPr>
            <a:endParaRPr lang="it-IT" sz="11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Tx/>
              <a:buChar char="-"/>
              <a:defRPr/>
            </a:pP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imprenditori agricoli professionali (IAP) iscritti, anche a titolo provvisorio, nell’anagrafe regionale ai sensi della legge regionale 27 luglio 2007, n. 45</a:t>
            </a:r>
          </a:p>
          <a:p>
            <a:pPr algn="just">
              <a:buFontTx/>
              <a:buChar char="-"/>
              <a:defRPr/>
            </a:pP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imprenditori agricoli professionali (IAP) riconosciuti ai sensi della vigente normativa statale (</a:t>
            </a:r>
            <a:r>
              <a:rPr lang="it-IT" sz="1800" dirty="0" err="1" smtClean="0">
                <a:latin typeface="Book Antiqua" pitchFamily="18" charset="0"/>
                <a:cs typeface="Calibri" pitchFamily="34" charset="0"/>
              </a:rPr>
              <a:t>D.Lgs</a:t>
            </a: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99/2004) da altre Regioni o Province autonome</a:t>
            </a:r>
          </a:p>
          <a:p>
            <a:pPr algn="just">
              <a:buFontTx/>
              <a:buChar char="-"/>
              <a:defRPr/>
            </a:pP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gli imprenditori agricoli ai sensi dell’art. 2135 del Codice Civile limitatamente all’</a:t>
            </a:r>
            <a:r>
              <a:rPr lang="it-IT" sz="1800" u="sng" dirty="0" smtClean="0">
                <a:latin typeface="Book Antiqua" pitchFamily="18" charset="0"/>
                <a:cs typeface="Calibri" pitchFamily="34" charset="0"/>
              </a:rPr>
              <a:t>azione A – diversificazione</a:t>
            </a: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- interventi a.1 “interventi all’interno delle aziende agricole finalizzati allo sviluppo di attività e prestazioni socio-assistenziali che vanno ad arricchire la rete locale dei servizi e delle opportunità sociali”</a:t>
            </a:r>
          </a:p>
          <a:p>
            <a:pPr algn="just">
              <a:defRPr/>
            </a:pP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- per l’</a:t>
            </a:r>
            <a:r>
              <a:rPr lang="it-IT" sz="1800" u="sng" dirty="0" smtClean="0">
                <a:latin typeface="Book Antiqua" pitchFamily="18" charset="0"/>
                <a:cs typeface="Calibri" pitchFamily="34" charset="0"/>
              </a:rPr>
              <a:t>azione  B – agriturismo</a:t>
            </a: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gli imprenditori agricoli devono: essere autorizzati per attività agrituristica; aver già presentato al SUAP del Comune di riferimento la DIA per svolgere attività agrituristiche; impegnarsi a presentare la DIA per svolgere attività agrituristiche entro il termine ultimo previsto per la presentazione della domanda di pagamento e in quest’ultimo caso la domanda è ammissibile se accompagnata dalla relazione agrituristica di cui all’articolo 7 della L.r. 30/2003 redatta sul sistema informativo di ARTEA con esito positivo</a:t>
            </a:r>
            <a:endParaRPr lang="it-IT" sz="1800" dirty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67544" y="1700808"/>
            <a:ext cx="8352928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200" b="1" dirty="0" smtClean="0">
                <a:latin typeface="Book Antiqua" pitchFamily="18" charset="0"/>
                <a:cs typeface="Calibri" pitchFamily="34" charset="0"/>
              </a:rPr>
              <a:t>Soggetti beneficiari 2/</a:t>
            </a:r>
            <a:r>
              <a:rPr lang="it-IT" sz="3200" b="1" dirty="0" err="1" smtClean="0">
                <a:latin typeface="Book Antiqua" pitchFamily="18" charset="0"/>
                <a:cs typeface="Calibri" pitchFamily="34" charset="0"/>
              </a:rPr>
              <a:t>2</a:t>
            </a:r>
            <a:endParaRPr lang="it-IT" sz="3200" b="1" dirty="0" smtClean="0">
              <a:latin typeface="Book Antiqua" pitchFamily="18" charset="0"/>
              <a:cs typeface="Calibri" pitchFamily="34" charset="0"/>
            </a:endParaRPr>
          </a:p>
          <a:p>
            <a:pPr algn="ctr">
              <a:defRPr/>
            </a:pPr>
            <a:endParaRPr lang="it-IT" sz="105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it-IT" sz="2000" dirty="0" smtClean="0">
                <a:latin typeface="Book Antiqua" pitchFamily="18" charset="0"/>
                <a:cs typeface="Calibri" pitchFamily="34" charset="0"/>
              </a:rPr>
              <a:t>I suddetti soggetti devono:</a:t>
            </a:r>
          </a:p>
          <a:p>
            <a:pPr algn="just">
              <a:defRPr/>
            </a:pPr>
            <a:endParaRPr lang="it-IT" sz="2000" dirty="0" smtClean="0">
              <a:latin typeface="Book Antiqua" pitchFamily="18" charset="0"/>
              <a:cs typeface="Calibri" pitchFamily="34" charset="0"/>
            </a:endParaRPr>
          </a:p>
          <a:p>
            <a:pPr marL="457200" indent="-457200" algn="just">
              <a:buFont typeface="Times New Roman" pitchFamily="16" charset="0"/>
              <a:buAutoNum type="alphaLcParenR"/>
              <a:defRPr/>
            </a:pPr>
            <a:r>
              <a:rPr lang="it-IT" sz="2000" dirty="0" smtClean="0">
                <a:latin typeface="Book Antiqua" pitchFamily="18" charset="0"/>
                <a:cs typeface="Calibri" pitchFamily="34" charset="0"/>
              </a:rPr>
              <a:t>possedere il fascicolo aziendale costituito ai sensi del DPR 503/99 ed essere iscritti all’anagrafe regionale sul sistema informativo di ARTEA;</a:t>
            </a:r>
          </a:p>
          <a:p>
            <a:pPr marL="457200" indent="-457200" algn="just">
              <a:buFont typeface="Times New Roman" pitchFamily="16" charset="0"/>
              <a:buAutoNum type="alphaLcParenR"/>
              <a:defRPr/>
            </a:pPr>
            <a:endParaRPr lang="it-IT" sz="2000" dirty="0" smtClean="0">
              <a:latin typeface="Book Antiqua" pitchFamily="18" charset="0"/>
              <a:cs typeface="Calibri" pitchFamily="34" charset="0"/>
            </a:endParaRPr>
          </a:p>
          <a:p>
            <a:pPr marL="457200" indent="-457200" algn="just">
              <a:buFont typeface="Times New Roman" pitchFamily="16" charset="0"/>
              <a:buAutoNum type="alphaLcParenR" startAt="2"/>
              <a:defRPr/>
            </a:pPr>
            <a:r>
              <a:rPr lang="it-IT" sz="2000" dirty="0" smtClean="0">
                <a:latin typeface="Book Antiqua" pitchFamily="18" charset="0"/>
                <a:cs typeface="Calibri" pitchFamily="34" charset="0"/>
              </a:rPr>
              <a:t>essere in possesso dell’UTE nella quale intendono effettuare gli investimenti sulla base di uno dei seguenti titoli: proprietà, locazione/affitto ecc.</a:t>
            </a:r>
          </a:p>
          <a:p>
            <a:pPr marL="457200" indent="-457200" algn="just">
              <a:defRPr/>
            </a:pPr>
            <a:endParaRPr lang="it-IT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71600" y="1772816"/>
            <a:ext cx="7272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PSR 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(Piano di Sviluppo Rurale)</a:t>
            </a:r>
          </a:p>
          <a:p>
            <a:pPr algn="ctr"/>
            <a:endParaRPr lang="it-IT" sz="28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Misura 121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Ammodernamento aziende agricole</a:t>
            </a:r>
          </a:p>
          <a:p>
            <a:pPr algn="ctr"/>
            <a:endParaRPr lang="it-IT" sz="28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(Fase 6 Annualità 2013)</a:t>
            </a:r>
            <a:endParaRPr lang="it-IT" dirty="0" smtClean="0">
              <a:latin typeface="Book Antiqua" pitchFamily="18" charset="0"/>
            </a:endParaRPr>
          </a:p>
          <a:p>
            <a:pPr algn="just"/>
            <a:endParaRPr lang="it-IT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611560" y="1484784"/>
            <a:ext cx="79208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latin typeface="Book Antiqua" pitchFamily="18" charset="0"/>
                <a:cs typeface="Calibri" charset="0"/>
              </a:rPr>
              <a:t>Attività ammissibili</a:t>
            </a:r>
          </a:p>
          <a:p>
            <a:r>
              <a:rPr lang="it-IT" sz="2000" b="1" dirty="0" smtClean="0">
                <a:latin typeface="Book Antiqua" pitchFamily="18" charset="0"/>
                <a:cs typeface="Calibri" charset="0"/>
              </a:rPr>
              <a:t>Azione A: Diversificazione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a.1 - attività socio-assistenziali - attività educative e didattiche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a.2 - salvaguardia dei mestieri tradizionali del mondo rurale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a.3 - produzione e vendita di energia da fonti rinnovabili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a.4 - attività ricreative tramite animali connesse al mondo rurale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a.5 - attività ricreative e sportive connesse alle risorse naturali e paesaggistiche e alle tradizioni rurali</a:t>
            </a:r>
          </a:p>
          <a:p>
            <a:pPr algn="just"/>
            <a:endParaRPr lang="it-IT" sz="2000" b="1" dirty="0" smtClean="0">
              <a:latin typeface="Book Antiqua" pitchFamily="18" charset="0"/>
              <a:cs typeface="Calibri" charset="0"/>
            </a:endParaRPr>
          </a:p>
          <a:p>
            <a:pPr algn="just"/>
            <a:r>
              <a:rPr lang="it-IT" sz="2000" b="1" dirty="0" smtClean="0">
                <a:latin typeface="Book Antiqua" pitchFamily="18" charset="0"/>
                <a:cs typeface="Calibri" charset="0"/>
              </a:rPr>
              <a:t>Azione B: Agriturismo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1 - qualificazione dell’offerta agrituristica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2 - interventi negli spazi aperti</a:t>
            </a:r>
          </a:p>
          <a:p>
            <a:pPr algn="just"/>
            <a:r>
              <a:rPr lang="it-IT" sz="2000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3 - interventi sui fabbricati aziendali</a:t>
            </a:r>
            <a:endParaRPr lang="it-IT" sz="20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83568" y="764704"/>
            <a:ext cx="78488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latin typeface="Book Antiqua" pitchFamily="18" charset="0"/>
                <a:cs typeface="Calibri" charset="0"/>
              </a:rPr>
              <a:t>Investimenti ammissibili 1/4</a:t>
            </a:r>
          </a:p>
          <a:p>
            <a:pPr algn="ctr"/>
            <a:r>
              <a:rPr lang="it-IT" sz="2000" b="1" dirty="0" smtClean="0">
                <a:latin typeface="Book Antiqua" pitchFamily="18" charset="0"/>
                <a:cs typeface="Calibri" charset="0"/>
              </a:rPr>
              <a:t>AZIONE A – diversificazione</a:t>
            </a:r>
          </a:p>
          <a:p>
            <a:r>
              <a:rPr lang="it-IT" sz="1800" b="1" dirty="0" smtClean="0">
                <a:latin typeface="Book Antiqua" pitchFamily="18" charset="0"/>
                <a:cs typeface="Calibri" charset="0"/>
              </a:rPr>
              <a:t>INTERVENTI a1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a.1) 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ristrutturazioni di fabbricati aziendali e acquisto di attrezzature necessarie all’erogazione delle attività previste nei progetti socio-assistenziali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a.1) 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interventi finalizzati ad allestire e arredare, all’interno dei fabbricati aziendali, aule-laboratori per l’accoglienza degli ospiti e per l’allestimento di una zona di assaggio e sperimentazione. Sono compresi gli interventi relativi all’impiantistica e all’abbattimento delle barriere architettoniche allo scopo di uniformarsi ai requisiti previsti dalla normativa igienico-sanitaria, accesso ai portatori di handicap ai bambini o agli anziani, sicurezza nei luoghi di lavoro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a.1) III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realizzazione di percorsi sicuri, in conformità con le specifiche disposizioni vigenti, all’interno dei locali e degli spazi aziendali per la visita dell’azienda da parte degli ospiti.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a.1) IV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- spese per l’acquisto di strumenti didattici di tipo durevole da utilizzare in azienda, con esclusione di materiale di facile consumo.</a:t>
            </a:r>
            <a:endParaRPr lang="it-IT" sz="18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539552" y="764704"/>
            <a:ext cx="8136904" cy="5501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200" b="1" dirty="0" smtClean="0">
                <a:latin typeface="Book Antiqua" pitchFamily="18" charset="0"/>
                <a:cs typeface="Calibri" pitchFamily="34" charset="0"/>
              </a:rPr>
              <a:t>Investimenti ammissibili 2/4</a:t>
            </a:r>
          </a:p>
          <a:p>
            <a:pPr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INTERVENTI a2</a:t>
            </a:r>
          </a:p>
          <a:p>
            <a:pPr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a.2) I </a:t>
            </a:r>
            <a:r>
              <a:rPr lang="it-IT" sz="1600" dirty="0" smtClean="0">
                <a:latin typeface="Book Antiqua" pitchFamily="18" charset="0"/>
                <a:cs typeface="Calibri" pitchFamily="34" charset="0"/>
              </a:rPr>
              <a:t>− interventi per il ripristino e il mantenimento delle strutture esistenti e delle attrezzature utilizzate, nonché l’acquisto di quest’ultime (restauro e risanamento conservativo ecc.)</a:t>
            </a:r>
          </a:p>
          <a:p>
            <a:pPr>
              <a:defRPr/>
            </a:pPr>
            <a:endParaRPr lang="it-IT" sz="1050" b="1" dirty="0" smtClean="0">
              <a:latin typeface="Book Antiqua" pitchFamily="18" charset="0"/>
              <a:cs typeface="Calibri" pitchFamily="34" charset="0"/>
            </a:endParaRPr>
          </a:p>
          <a:p>
            <a:pPr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INTERVENTI a3</a:t>
            </a:r>
          </a:p>
          <a:p>
            <a:pPr algn="just"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a.3) I</a:t>
            </a:r>
            <a:r>
              <a:rPr lang="it-IT" sz="1600" dirty="0" smtClean="0">
                <a:latin typeface="Book Antiqua" pitchFamily="18" charset="0"/>
                <a:cs typeface="Calibri" pitchFamily="34" charset="0"/>
              </a:rPr>
              <a:t> − spese per l'installazione di sistemi per la produzione con possibilità di vendita di energia da fonti rinnovabili (impianti solari fotovoltaici; impianti solari termici; impianti per la produzione di energia termica, energia elettrica ecc.)</a:t>
            </a:r>
          </a:p>
          <a:p>
            <a:pPr algn="just">
              <a:defRPr/>
            </a:pPr>
            <a:endParaRPr lang="it-IT" sz="1050" dirty="0" smtClean="0">
              <a:latin typeface="Book Antiqua" pitchFamily="18" charset="0"/>
              <a:cs typeface="Calibri" pitchFamily="34" charset="0"/>
            </a:endParaRPr>
          </a:p>
          <a:p>
            <a:pPr algn="just"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INTERVENTI a4</a:t>
            </a:r>
          </a:p>
          <a:p>
            <a:pPr algn="just"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a.4) I </a:t>
            </a:r>
            <a:r>
              <a:rPr lang="it-IT" sz="1600" dirty="0" smtClean="0">
                <a:latin typeface="Book Antiqua" pitchFamily="18" charset="0"/>
                <a:cs typeface="Calibri" pitchFamily="34" charset="0"/>
              </a:rPr>
              <a:t>− allestimento di ricoveri e recinti per gli animali da impiegare per attività ricreative senza fini sportivi agonistici, attività di cura, ricovero, addestramento, nonché spese per l’acquisto di appositi strumenti e ausili specifici per consentire lo svolgimento dell’attività, con esclusione di materiale di facile consumo</a:t>
            </a:r>
          </a:p>
          <a:p>
            <a:pPr algn="just">
              <a:defRPr/>
            </a:pPr>
            <a:endParaRPr lang="it-IT" sz="1050" b="1" dirty="0" smtClean="0">
              <a:latin typeface="Book Antiqua" pitchFamily="18" charset="0"/>
              <a:cs typeface="Calibri" pitchFamily="34" charset="0"/>
            </a:endParaRPr>
          </a:p>
          <a:p>
            <a:pPr algn="just"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INTERVENTI a5</a:t>
            </a:r>
          </a:p>
          <a:p>
            <a:pPr algn="just">
              <a:defRPr/>
            </a:pPr>
            <a:r>
              <a:rPr lang="it-IT" sz="1600" b="1" dirty="0" smtClean="0">
                <a:latin typeface="Book Antiqua" pitchFamily="18" charset="0"/>
                <a:cs typeface="Calibri" pitchFamily="34" charset="0"/>
              </a:rPr>
              <a:t>a.5) I </a:t>
            </a:r>
            <a:r>
              <a:rPr lang="it-IT" sz="1600" dirty="0" smtClean="0">
                <a:latin typeface="Book Antiqua" pitchFamily="18" charset="0"/>
                <a:cs typeface="Calibri" pitchFamily="34" charset="0"/>
              </a:rPr>
              <a:t>− realizzazione o adeguamento di strutture e attrezzature strettamente finalizzate allo svolgimento delle suddette attività, con esclusione dell’acquisto di materiale di facile consumo (interventi relativi all’impiantistica e alla segnaletica; interventi per la realizzazione e/o sistemazione di percorsi escursionistici)</a:t>
            </a:r>
            <a:endParaRPr lang="it-IT" sz="1600" dirty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11560" y="980728"/>
            <a:ext cx="7992888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latin typeface="Book Antiqua" pitchFamily="18" charset="0"/>
                <a:cs typeface="Calibri" charset="0"/>
              </a:rPr>
              <a:t>Investimenti ammissibili 3/4</a:t>
            </a:r>
          </a:p>
          <a:p>
            <a:pPr algn="ctr"/>
            <a:r>
              <a:rPr lang="it-IT" sz="1800" b="1" dirty="0" smtClean="0">
                <a:latin typeface="Book Antiqua" pitchFamily="18" charset="0"/>
                <a:cs typeface="Calibri" charset="0"/>
              </a:rPr>
              <a:t>AZIONE B – agriturismo</a:t>
            </a:r>
          </a:p>
          <a:p>
            <a:r>
              <a:rPr lang="it-IT" sz="1800" b="1" dirty="0" smtClean="0">
                <a:latin typeface="Book Antiqua" pitchFamily="18" charset="0"/>
                <a:cs typeface="Calibri" charset="0"/>
              </a:rPr>
              <a:t>INTERVENTI b1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1) 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- interventi volti a favorire il risparmio energetico e idrico nell’ambito dell’attività agrituristica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1) 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- acquisizione di certificazioni di qualità per il servizio di ricettività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1) III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- acquisto di attrezzature per la preparazione dei prodotti da somministrare nell’ambito dell’attività agrituristica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1) IV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- acquisto di personal computer e dei relativi programmi software</a:t>
            </a:r>
          </a:p>
          <a:p>
            <a:pPr algn="just"/>
            <a:endParaRPr lang="it-IT" sz="1100" b="1" dirty="0" smtClean="0">
              <a:latin typeface="Book Antiqua" pitchFamily="18" charset="0"/>
              <a:cs typeface="Calibri" charset="0"/>
            </a:endParaRP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INTERVENTI b2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2) 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realizzazione di percorsi sicuri, in conformità con le specifiche disposizioni vigenti, negli spazi aperti aziendali per la visita dell’azienda da parte degli ospiti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2) 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sistemazione e realizzazione di aree per ospitalità in spazi aperti (compresi </a:t>
            </a:r>
            <a:r>
              <a:rPr lang="it-IT" sz="1800" dirty="0" err="1" smtClean="0">
                <a:latin typeface="Book Antiqua" pitchFamily="18" charset="0"/>
                <a:cs typeface="Calibri" charset="0"/>
              </a:rPr>
              <a:t>agricampeggi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e </a:t>
            </a:r>
            <a:r>
              <a:rPr lang="it-IT" sz="1800" dirty="0" err="1" smtClean="0">
                <a:latin typeface="Book Antiqua" pitchFamily="18" charset="0"/>
                <a:cs typeface="Calibri" charset="0"/>
              </a:rPr>
              <a:t>agrisosta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camper)</a:t>
            </a:r>
          </a:p>
          <a:p>
            <a:pPr algn="just"/>
            <a:r>
              <a:rPr lang="it-IT" sz="18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2) III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− realizzazione di eventuali volumi tecnici strettamente necessari all’attività agrituristica</a:t>
            </a:r>
            <a:endParaRPr lang="it-IT" sz="18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83568" y="836712"/>
            <a:ext cx="79928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i="1" dirty="0" smtClean="0"/>
          </a:p>
          <a:p>
            <a:pPr algn="ctr"/>
            <a:endParaRPr lang="it-IT" sz="36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3600" b="1" dirty="0" smtClean="0">
                <a:latin typeface="Book Antiqua" pitchFamily="18" charset="0"/>
                <a:cs typeface="Calibri" charset="0"/>
              </a:rPr>
              <a:t>Investimenti ammissibili 4/</a:t>
            </a:r>
            <a:r>
              <a:rPr lang="it-IT" sz="3600" b="1" dirty="0" err="1" smtClean="0">
                <a:latin typeface="Book Antiqua" pitchFamily="18" charset="0"/>
                <a:cs typeface="Calibri" charset="0"/>
              </a:rPr>
              <a:t>4</a:t>
            </a:r>
            <a:endParaRPr lang="it-IT" sz="36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b="1" dirty="0" smtClean="0">
                <a:latin typeface="Book Antiqua" pitchFamily="18" charset="0"/>
                <a:cs typeface="Calibri" charset="0"/>
              </a:rPr>
              <a:t>AZIONE B – agriturismo</a:t>
            </a:r>
          </a:p>
          <a:p>
            <a:r>
              <a:rPr lang="it-IT" b="1" dirty="0" smtClean="0">
                <a:latin typeface="Book Antiqua" pitchFamily="18" charset="0"/>
                <a:cs typeface="Calibri" charset="0"/>
              </a:rPr>
              <a:t>INTERVENTI b1</a:t>
            </a:r>
          </a:p>
          <a:p>
            <a:pPr algn="just"/>
            <a:r>
              <a:rPr lang="it-IT" sz="20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3) I 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− ristrutturazione con le limitazioni previste nel paragrafo successivo “Ulteriori specifiche interventi b</a:t>
            </a:r>
            <a:r>
              <a:rPr lang="it-IT" sz="2000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3”</a:t>
            </a:r>
          </a:p>
          <a:p>
            <a:pPr algn="just"/>
            <a:r>
              <a:rPr lang="it-IT" sz="20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3) II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 − realizzazione di percorsi sicuri, in conformità con le specifiche disposizioni vigenti, all’interno dei locali aziendali per la visita dell’azienda da parte degli ospiti</a:t>
            </a:r>
          </a:p>
          <a:p>
            <a:pPr algn="just"/>
            <a:r>
              <a:rPr lang="it-IT" sz="2000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sz="2000" b="1" dirty="0" err="1" smtClean="0">
                <a:latin typeface="Book Antiqua" pitchFamily="18" charset="0"/>
                <a:cs typeface="Calibri" charset="0"/>
              </a:rPr>
              <a:t>.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3) III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 − eliminazione delle barriere architettoniche, allo scopo di uniformarsi ai requisiti in materia di normativa igienicosanitaria, accesso ai portatori di handicap, sicurezza nei luoghi di lavoro</a:t>
            </a:r>
            <a:endParaRPr lang="it-IT" sz="20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83568" y="1412776"/>
            <a:ext cx="7992888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6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3600" b="1" dirty="0" smtClean="0">
                <a:latin typeface="Book Antiqua" pitchFamily="18" charset="0"/>
                <a:cs typeface="Calibri" charset="0"/>
              </a:rPr>
              <a:t>Localizzazione degli interventi</a:t>
            </a:r>
          </a:p>
          <a:p>
            <a:pPr algn="just"/>
            <a:endParaRPr lang="it-IT" sz="1000" dirty="0" smtClean="0">
              <a:solidFill>
                <a:srgbClr val="FF0000"/>
              </a:solidFill>
            </a:endParaRPr>
          </a:p>
          <a:p>
            <a:pPr algn="just"/>
            <a:r>
              <a:rPr lang="it-IT" dirty="0" smtClean="0">
                <a:latin typeface="Book Antiqua" pitchFamily="18" charset="0"/>
                <a:cs typeface="Calibri" charset="0"/>
              </a:rPr>
              <a:t>L’investimento, per essere ammesso a beneficio, deve ricadere nel territorio regionale.</a:t>
            </a:r>
          </a:p>
          <a:p>
            <a:pPr algn="just"/>
            <a:endParaRPr lang="it-IT" dirty="0" smtClean="0">
              <a:latin typeface="Book Antiqua" pitchFamily="18" charset="0"/>
              <a:cs typeface="Calibri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  <a:cs typeface="Calibri" charset="0"/>
              </a:rPr>
              <a:t>Gli investimenti della Misura 311 devono essere realizzati nelle zone classificate come </a:t>
            </a:r>
            <a:r>
              <a:rPr lang="it-IT" b="1" dirty="0" smtClean="0">
                <a:latin typeface="Book Antiqua" pitchFamily="18" charset="0"/>
                <a:cs typeface="Calibri" charset="0"/>
              </a:rPr>
              <a:t>B</a:t>
            </a:r>
            <a:r>
              <a:rPr lang="it-IT" dirty="0" smtClean="0">
                <a:latin typeface="Book Antiqua" pitchFamily="18" charset="0"/>
                <a:cs typeface="Calibri" charset="0"/>
              </a:rPr>
              <a:t>, </a:t>
            </a:r>
            <a:r>
              <a:rPr lang="it-IT" b="1" dirty="0" smtClean="0">
                <a:latin typeface="Book Antiqua" pitchFamily="18" charset="0"/>
                <a:cs typeface="Calibri" charset="0"/>
              </a:rPr>
              <a:t>C1</a:t>
            </a:r>
            <a:r>
              <a:rPr lang="it-IT" dirty="0" smtClean="0">
                <a:latin typeface="Book Antiqua" pitchFamily="18" charset="0"/>
                <a:cs typeface="Calibri" charset="0"/>
              </a:rPr>
              <a:t>, </a:t>
            </a:r>
            <a:r>
              <a:rPr lang="it-IT" b="1" dirty="0" smtClean="0">
                <a:latin typeface="Book Antiqua" pitchFamily="18" charset="0"/>
                <a:cs typeface="Calibri" charset="0"/>
              </a:rPr>
              <a:t>C2</a:t>
            </a:r>
            <a:r>
              <a:rPr lang="it-IT" dirty="0" smtClean="0">
                <a:latin typeface="Book Antiqua" pitchFamily="18" charset="0"/>
                <a:cs typeface="Calibri" charset="0"/>
              </a:rPr>
              <a:t> e </a:t>
            </a:r>
            <a:r>
              <a:rPr lang="it-IT" b="1" dirty="0" smtClean="0">
                <a:latin typeface="Book Antiqua" pitchFamily="18" charset="0"/>
                <a:cs typeface="Calibri" charset="0"/>
              </a:rPr>
              <a:t>D</a:t>
            </a:r>
          </a:p>
          <a:p>
            <a:endParaRPr lang="it-IT" sz="2000" b="1" dirty="0" smtClean="0">
              <a:solidFill>
                <a:srgbClr val="FF0000"/>
              </a:solidFill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899592" y="1484784"/>
            <a:ext cx="7992888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err="1" smtClean="0">
                <a:latin typeface="Book Antiqua" pitchFamily="18" charset="0"/>
                <a:cs typeface="Calibri" charset="0"/>
              </a:rPr>
              <a:t>Cantierabilità</a:t>
            </a:r>
            <a:r>
              <a:rPr lang="it-IT" sz="2800" b="1" dirty="0" smtClean="0">
                <a:latin typeface="Book Antiqua" pitchFamily="18" charset="0"/>
                <a:cs typeface="Calibri" charset="0"/>
              </a:rPr>
              <a:t> investimenti</a:t>
            </a:r>
          </a:p>
          <a:p>
            <a:pPr algn="ctr"/>
            <a:endParaRPr lang="it-IT" sz="105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Gli investimenti devono essere </a:t>
            </a:r>
            <a:r>
              <a:rPr lang="it-IT" sz="2000" u="sng" dirty="0" err="1" smtClean="0">
                <a:latin typeface="Book Antiqua" pitchFamily="18" charset="0"/>
                <a:cs typeface="Calibri" charset="0"/>
              </a:rPr>
              <a:t>cantierabili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 alla data di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presentazione della domanda di aiuto, cioè devono essere 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stati acquisti tutti gli eventuali titoli abilitativi, autorizzazioni, </a:t>
            </a: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nulla osta, preventivi e/o quant’altro previsto da specifiche norme vigenti validi per l’effettivo inizio dei lavori (per es. permesso a costruire, segnalazione certificata di inizio attività – SCIA ecc.)</a:t>
            </a:r>
          </a:p>
          <a:p>
            <a:pPr algn="ctr"/>
            <a:endParaRPr lang="it-IT" sz="20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000" dirty="0" smtClean="0">
                <a:latin typeface="Book Antiqua" pitchFamily="18" charset="0"/>
                <a:cs typeface="Calibri" charset="0"/>
              </a:rPr>
              <a:t>(N.B. “l’effettivo inizio lavori” deve risultare </a:t>
            </a:r>
            <a:r>
              <a:rPr lang="it-IT" sz="2000" u="sng" dirty="0" smtClean="0">
                <a:latin typeface="Book Antiqua" pitchFamily="18" charset="0"/>
                <a:cs typeface="Calibri" charset="0"/>
              </a:rPr>
              <a:t>successivo</a:t>
            </a:r>
            <a:r>
              <a:rPr lang="it-IT" sz="2000" dirty="0" smtClean="0">
                <a:latin typeface="Book Antiqua" pitchFamily="18" charset="0"/>
                <a:cs typeface="Calibri" charset="0"/>
              </a:rPr>
              <a:t> alla presentazione della domanda)</a:t>
            </a:r>
          </a:p>
          <a:p>
            <a:pPr algn="ctr"/>
            <a:endParaRPr lang="it-IT" sz="20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827584" y="836712"/>
            <a:ext cx="7704856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Agevolazione</a:t>
            </a:r>
          </a:p>
          <a:p>
            <a:pPr algn="ctr"/>
            <a:endParaRPr lang="it-IT" sz="100" dirty="0" smtClean="0">
              <a:latin typeface="Calibri" charset="0"/>
              <a:cs typeface="Calibri" charset="0"/>
            </a:endParaRPr>
          </a:p>
          <a:p>
            <a:pPr algn="ctr"/>
            <a:endParaRPr lang="it-IT" sz="900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Il contributo a fondo perduto è pari al 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40%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del costo ammissibile, </a:t>
            </a: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elevato al 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50%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qualora l’investimento sia realizzato in zone montane ai sensi della </a:t>
            </a: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Direttiva 75/268/CEE (Art. 3 comma 3)</a:t>
            </a:r>
          </a:p>
          <a:p>
            <a:pPr algn="ctr"/>
            <a:endParaRPr lang="it-IT" sz="105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Per i soggetti che rispondono secondo le indicazioni presenti nel DAR alla definizione di “</a:t>
            </a:r>
            <a:r>
              <a:rPr lang="it-IT" sz="1800" b="1" i="1" u="sng" dirty="0" smtClean="0">
                <a:latin typeface="Book Antiqua" pitchFamily="18" charset="0"/>
                <a:cs typeface="Calibri" charset="0"/>
              </a:rPr>
              <a:t>tabacchicoltore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” ed equiparati, il contributo è pari al 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50%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del costo ammissibile, </a:t>
            </a: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elevato al 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60%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qualora l’investimento sia realizzato in zone montane </a:t>
            </a: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ai sensi della Direttiva 75/268/CEE (Art. 3 comma 3)</a:t>
            </a:r>
          </a:p>
          <a:p>
            <a:pPr algn="ctr"/>
            <a:endParaRPr lang="it-IT" sz="105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Le domande per la realizzazione di </a:t>
            </a:r>
            <a:r>
              <a:rPr lang="it-IT" sz="1800" b="1" u="sng" dirty="0" smtClean="0">
                <a:latin typeface="Book Antiqua" pitchFamily="18" charset="0"/>
                <a:cs typeface="Calibri" charset="0"/>
              </a:rPr>
              <a:t>impianti a biomassa agroalimentari 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per i quali è previsto che la tariffa onnicomprensiva è cumulabile con altri incentivi pubblici, il contributo non può superare il </a:t>
            </a:r>
            <a:r>
              <a:rPr lang="it-IT" sz="2000" b="1" dirty="0" smtClean="0">
                <a:latin typeface="Book Antiqua" pitchFamily="18" charset="0"/>
                <a:cs typeface="Calibri" charset="0"/>
              </a:rPr>
              <a:t>40%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 anche se l’investimento è realizzato in zone montane ai sensi della Direttiva 75/268/CEE </a:t>
            </a:r>
          </a:p>
          <a:p>
            <a:pPr algn="ctr"/>
            <a:endParaRPr lang="it-IT" sz="2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</a:rPr>
              <a:t>N.B. Le agevolazioni sono concesse secondo il “</a:t>
            </a:r>
            <a:r>
              <a:rPr lang="it-IT" sz="1800" b="1" dirty="0" smtClean="0">
                <a:latin typeface="Book Antiqua" pitchFamily="18" charset="0"/>
                <a:cs typeface="Calibri" charset="0"/>
              </a:rPr>
              <a:t>regime de </a:t>
            </a:r>
            <a:r>
              <a:rPr lang="it-IT" sz="1800" b="1" dirty="0" err="1" smtClean="0">
                <a:latin typeface="Book Antiqua" pitchFamily="18" charset="0"/>
                <a:cs typeface="Calibri" charset="0"/>
              </a:rPr>
              <a:t>minimis</a:t>
            </a:r>
            <a:r>
              <a:rPr lang="it-IT" sz="1800" dirty="0" smtClean="0">
                <a:latin typeface="Book Antiqua" pitchFamily="18" charset="0"/>
                <a:cs typeface="Calibri" charset="0"/>
              </a:rPr>
              <a:t>”</a:t>
            </a:r>
            <a:endParaRPr lang="it-IT" sz="1800" dirty="0">
              <a:latin typeface="Book Antiqua" pitchFamily="18" charset="0"/>
              <a:cs typeface="Calibri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323528" y="1340768"/>
            <a:ext cx="799288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b="1" i="1" dirty="0" smtClean="0">
              <a:latin typeface="Book Antiqua" pitchFamily="18" charset="0"/>
            </a:endParaRP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Le domande di agevolazione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dovranno essere inoltrate attraverso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la piattaforma on </a:t>
            </a:r>
            <a:r>
              <a:rPr lang="it-IT" sz="2800" dirty="0" err="1" smtClean="0">
                <a:latin typeface="Book Antiqua" pitchFamily="18" charset="0"/>
                <a:cs typeface="Calibri" charset="0"/>
              </a:rPr>
              <a:t>line</a:t>
            </a:r>
            <a:r>
              <a:rPr lang="it-IT" sz="2800" dirty="0" smtClean="0">
                <a:latin typeface="Book Antiqua" pitchFamily="18" charset="0"/>
                <a:cs typeface="Calibri" charset="0"/>
              </a:rPr>
              <a:t> di </a:t>
            </a:r>
            <a:r>
              <a:rPr lang="it-IT" sz="2800" b="1" dirty="0" smtClean="0">
                <a:latin typeface="Book Antiqua" pitchFamily="18" charset="0"/>
                <a:cs typeface="Calibri" charset="0"/>
              </a:rPr>
              <a:t>ARTEA</a:t>
            </a:r>
            <a:r>
              <a:rPr lang="it-IT" sz="2800" dirty="0" smtClean="0">
                <a:latin typeface="Book Antiqua" pitchFamily="18" charset="0"/>
                <a:cs typeface="Calibri" charset="0"/>
              </a:rPr>
              <a:t>:</a:t>
            </a:r>
          </a:p>
          <a:p>
            <a:pPr algn="ctr"/>
            <a:endParaRPr lang="it-IT" sz="2000" b="1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u="sng" dirty="0" smtClean="0">
                <a:latin typeface="Book Antiqua" pitchFamily="18" charset="0"/>
                <a:cs typeface="Calibri" charset="0"/>
              </a:rPr>
              <a:t>Fase 6 Annualità 2013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dal 16 marzo 2012 e fino alle ore 13 del  </a:t>
            </a: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31 ottobre 2012</a:t>
            </a:r>
          </a:p>
          <a:p>
            <a:endParaRPr lang="it-IT" sz="1600" b="1" dirty="0" smtClean="0">
              <a:latin typeface="Book Antiqua" pitchFamily="18" charset="0"/>
              <a:cs typeface="Calibri" charset="0"/>
            </a:endParaRPr>
          </a:p>
          <a:p>
            <a:pPr algn="ctr"/>
            <a:endParaRPr lang="it-IT" sz="18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N.B. La domanda è firmata tramite </a:t>
            </a:r>
          </a:p>
          <a:p>
            <a:pPr algn="ctr"/>
            <a:r>
              <a:rPr lang="it-IT" sz="2800" dirty="0" smtClean="0">
                <a:latin typeface="Book Antiqua" pitchFamily="18" charset="0"/>
                <a:cs typeface="Calibri" charset="0"/>
              </a:rPr>
              <a:t>SMART CARD</a:t>
            </a:r>
            <a:endParaRPr lang="it-IT" sz="2800" b="1" dirty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251520" y="1700808"/>
            <a:ext cx="8712968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b="1" i="1" dirty="0" smtClean="0">
              <a:latin typeface="Book Antiqua" pitchFamily="18" charset="0"/>
            </a:endParaRPr>
          </a:p>
          <a:p>
            <a:pPr algn="ctr"/>
            <a:endParaRPr lang="it-IT" sz="28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charset="0"/>
              </a:rPr>
              <a:t>Per ulteriori informazioni:</a:t>
            </a:r>
          </a:p>
          <a:p>
            <a:pPr algn="ctr"/>
            <a:endParaRPr lang="it-IT" sz="2800" dirty="0" smtClean="0">
              <a:latin typeface="Book Antiqua" pitchFamily="18" charset="0"/>
              <a:cs typeface="Calibri" charset="0"/>
            </a:endParaRPr>
          </a:p>
          <a:p>
            <a:pPr algn="ctr"/>
            <a:r>
              <a:rPr lang="it-IT" sz="1800" dirty="0" smtClean="0">
                <a:latin typeface="Book Antiqua" pitchFamily="18" charset="0"/>
                <a:cs typeface="Calibri" charset="0"/>
                <a:hlinkClick r:id="rId3"/>
              </a:rPr>
              <a:t>http://www.regione.toscana.it/regione/export/RT/</a:t>
            </a:r>
            <a:r>
              <a:rPr lang="it-IT" sz="1800" dirty="0" err="1" smtClean="0">
                <a:latin typeface="Book Antiqua" pitchFamily="18" charset="0"/>
                <a:cs typeface="Calibri" charset="0"/>
                <a:hlinkClick r:id="rId3"/>
              </a:rPr>
              <a:t>sito-RT</a:t>
            </a:r>
            <a:r>
              <a:rPr lang="it-IT" sz="1800" dirty="0" smtClean="0">
                <a:latin typeface="Book Antiqua" pitchFamily="18" charset="0"/>
                <a:cs typeface="Calibri" charset="0"/>
                <a:hlinkClick r:id="rId3"/>
              </a:rPr>
              <a:t>/Contenuti/sezioni/agricoltura/</a:t>
            </a:r>
            <a:r>
              <a:rPr lang="it-IT" sz="1800" dirty="0" err="1" smtClean="0">
                <a:latin typeface="Book Antiqua" pitchFamily="18" charset="0"/>
                <a:cs typeface="Calibri" charset="0"/>
                <a:hlinkClick r:id="rId3"/>
              </a:rPr>
              <a:t>sviluppo_rurale</a:t>
            </a:r>
            <a:r>
              <a:rPr lang="it-IT" sz="1800" dirty="0" smtClean="0">
                <a:latin typeface="Book Antiqua" pitchFamily="18" charset="0"/>
                <a:cs typeface="Calibri" charset="0"/>
                <a:hlinkClick r:id="rId3"/>
              </a:rPr>
              <a:t>/rubriche/</a:t>
            </a:r>
            <a:r>
              <a:rPr lang="it-IT" sz="1800" dirty="0" err="1" smtClean="0">
                <a:latin typeface="Book Antiqua" pitchFamily="18" charset="0"/>
                <a:cs typeface="Calibri" charset="0"/>
                <a:hlinkClick r:id="rId3"/>
              </a:rPr>
              <a:t>opportunita_scadenze</a:t>
            </a:r>
            <a:r>
              <a:rPr lang="it-IT" sz="1800" dirty="0" smtClean="0">
                <a:latin typeface="Book Antiqua" pitchFamily="18" charset="0"/>
                <a:cs typeface="Calibri" charset="0"/>
                <a:hlinkClick r:id="rId3"/>
              </a:rPr>
              <a:t>/visualizza_asset.html_523431016.html</a:t>
            </a:r>
            <a:endParaRPr lang="it-IT" sz="1800" dirty="0" smtClean="0">
              <a:latin typeface="Book Antiqua" pitchFamily="18" charset="0"/>
              <a:cs typeface="Calibri" charset="0"/>
            </a:endParaRPr>
          </a:p>
          <a:p>
            <a:pPr algn="ctr"/>
            <a:endParaRPr lang="it-IT" sz="2000" dirty="0" smtClean="0">
              <a:latin typeface="Book Antiqua" pitchFamily="18" charset="0"/>
              <a:cs typeface="Calibri" charset="0"/>
            </a:endParaRPr>
          </a:p>
          <a:p>
            <a:pPr algn="ctr"/>
            <a:endParaRPr lang="it-IT" sz="2000" b="1" dirty="0">
              <a:latin typeface="Book Antiqua" pitchFamily="18" charset="0"/>
            </a:endParaRPr>
          </a:p>
        </p:txBody>
      </p:sp>
      <p:pic>
        <p:nvPicPr>
          <p:cNvPr id="3" name="Immagine 7" descr="Home">
            <a:hlinkClick r:id="rId4" tooltip="&quot;Home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ceholder" descr="Logo ASSEF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484785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it-IT" sz="2800" dirty="0" smtClean="0"/>
          </a:p>
          <a:p>
            <a:pPr algn="ctr">
              <a:defRPr/>
            </a:pPr>
            <a:r>
              <a:rPr lang="it-IT" sz="2800" dirty="0" smtClean="0">
                <a:latin typeface="Book Antiqua" pitchFamily="18" charset="0"/>
              </a:rPr>
              <a:t>La misura è finalizzata all’ammodernamento delle aziende agricole e al miglioramento del loro rendimento globale nelle attività di produzione, trasformazione e conservazione dei prodotti agricoli</a:t>
            </a:r>
            <a:endParaRPr lang="it-IT" b="1" dirty="0" smtClean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3568" y="2204864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Grazie per l’attenzione!</a:t>
            </a:r>
          </a:p>
          <a:p>
            <a:pPr algn="ctr"/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Renata Mastracca</a:t>
            </a:r>
          </a:p>
          <a:p>
            <a:pPr algn="ctr"/>
            <a:r>
              <a:rPr lang="it-IT" sz="2800" dirty="0" smtClean="0">
                <a:latin typeface="Calibri" charset="0"/>
                <a:cs typeface="Calibri" charset="0"/>
                <a:hlinkClick r:id="rId3"/>
              </a:rPr>
              <a:t>renata.mastracca@metropoliaziendaspeciale.it</a:t>
            </a:r>
            <a:endParaRPr lang="it-IT" sz="2800" dirty="0" smtClean="0">
              <a:latin typeface="Calibri" charset="0"/>
              <a:cs typeface="Calibri" charset="0"/>
            </a:endParaRPr>
          </a:p>
          <a:p>
            <a:pPr algn="ctr"/>
            <a:endParaRPr lang="it-IT" sz="2800" b="1" dirty="0" smtClean="0">
              <a:latin typeface="Calibri" charset="0"/>
              <a:cs typeface="Calibri" charset="0"/>
            </a:endParaRPr>
          </a:p>
          <a:p>
            <a:pPr algn="ctr"/>
            <a:r>
              <a:rPr lang="it-IT" sz="2800" b="1" dirty="0" smtClean="0">
                <a:latin typeface="Calibri" charset="0"/>
                <a:cs typeface="Calibri" charset="0"/>
              </a:rPr>
              <a:t>055/2671.609</a:t>
            </a:r>
          </a:p>
          <a:p>
            <a:endParaRPr lang="it-IT" dirty="0">
              <a:latin typeface="Calibri" charset="0"/>
              <a:cs typeface="Calibri" charset="0"/>
            </a:endParaRPr>
          </a:p>
        </p:txBody>
      </p:sp>
      <p:pic>
        <p:nvPicPr>
          <p:cNvPr id="3" name="Immagine 7" descr="Home">
            <a:hlinkClick r:id="rId4" tooltip="&quot;Home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484785"/>
            <a:ext cx="792088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Soggetti beneficiari 1/2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dirty="0" smtClean="0">
                <a:latin typeface="Book Antiqua" pitchFamily="18" charset="0"/>
              </a:rPr>
              <a:t>1. gli imprenditori agricoli professionali (IAP) iscritti, anche a titolo provvisorio, nell’anagrafe regionale ai sensi della legge regionale 27 luglio 2007, n. 45;</a:t>
            </a:r>
          </a:p>
          <a:p>
            <a:pPr algn="just"/>
            <a:r>
              <a:rPr lang="it-IT" dirty="0" smtClean="0">
                <a:latin typeface="Book Antiqua" pitchFamily="18" charset="0"/>
              </a:rPr>
              <a:t>2. gli imprenditori agricoli professionali (IAP) riconosciuti ai sensi della vigente normativa statale (</a:t>
            </a:r>
            <a:r>
              <a:rPr lang="it-IT" dirty="0" err="1" smtClean="0">
                <a:latin typeface="Book Antiqua" pitchFamily="18" charset="0"/>
              </a:rPr>
              <a:t>D.Lgs</a:t>
            </a:r>
            <a:r>
              <a:rPr lang="it-IT" dirty="0" smtClean="0">
                <a:latin typeface="Book Antiqua" pitchFamily="18" charset="0"/>
              </a:rPr>
              <a:t> 99/2004) da altre Regioni o Province autonome</a:t>
            </a:r>
          </a:p>
          <a:p>
            <a:pPr algn="just"/>
            <a:endParaRPr lang="it-IT" dirty="0" smtClean="0">
              <a:latin typeface="Book Antiqua" pitchFamily="18" charset="0"/>
            </a:endParaRPr>
          </a:p>
          <a:p>
            <a:pPr algn="just"/>
            <a:r>
              <a:rPr lang="it-IT" b="1" dirty="0" smtClean="0">
                <a:latin typeface="Book Antiqua" pitchFamily="18" charset="0"/>
              </a:rPr>
              <a:t>N.B. quanto sopra riportato deve essere posseduto al momento della presentazione della domanda di aiuto</a:t>
            </a:r>
            <a:endParaRPr lang="it-IT" b="1" dirty="0" smtClean="0">
              <a:latin typeface="Book Antiqua" pitchFamily="18" charset="0"/>
              <a:cs typeface="Calibri" pitchFamily="34" charset="0"/>
            </a:endParaRPr>
          </a:p>
          <a:p>
            <a:pPr algn="ctr">
              <a:defRPr/>
            </a:pPr>
            <a:endParaRPr lang="it-IT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484785"/>
            <a:ext cx="792088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Soggetti beneficiari 2/</a:t>
            </a:r>
            <a:r>
              <a:rPr lang="it-IT" sz="2800" b="1" dirty="0" err="1" smtClean="0">
                <a:latin typeface="Book Antiqua" pitchFamily="18" charset="0"/>
                <a:cs typeface="Calibri" pitchFamily="34" charset="0"/>
              </a:rPr>
              <a:t>2</a:t>
            </a:r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>
              <a:defRPr/>
            </a:pPr>
            <a:endParaRPr lang="it-IT" sz="11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it-IT" dirty="0" smtClean="0">
                <a:latin typeface="Book Antiqua" pitchFamily="18" charset="0"/>
                <a:cs typeface="Calibri" pitchFamily="34" charset="0"/>
              </a:rPr>
              <a:t>I suddetti soggetti devono:</a:t>
            </a:r>
          </a:p>
          <a:p>
            <a:pPr algn="just">
              <a:defRPr/>
            </a:pPr>
            <a:endParaRPr lang="it-IT" dirty="0" smtClean="0">
              <a:latin typeface="Book Antiqua" pitchFamily="18" charset="0"/>
              <a:cs typeface="Calibri" pitchFamily="34" charset="0"/>
            </a:endParaRPr>
          </a:p>
          <a:p>
            <a:pPr marL="457200" indent="-457200" algn="just">
              <a:buFont typeface="Times New Roman" pitchFamily="16" charset="0"/>
              <a:buAutoNum type="alphaLcParenR"/>
              <a:defRPr/>
            </a:pPr>
            <a:r>
              <a:rPr lang="it-IT" dirty="0" smtClean="0">
                <a:latin typeface="Book Antiqua" pitchFamily="18" charset="0"/>
                <a:cs typeface="Calibri" pitchFamily="34" charset="0"/>
              </a:rPr>
              <a:t>possedere il fascicolo aziendale costituito ai sensi del DPR 503/99 ed essere iscritti all’anagrafe regionale sul sistema informativo di ARTEA</a:t>
            </a:r>
          </a:p>
          <a:p>
            <a:pPr marL="457200" indent="-457200" algn="just">
              <a:buFont typeface="Times New Roman" pitchFamily="16" charset="0"/>
              <a:buAutoNum type="alphaLcParenR"/>
              <a:defRPr/>
            </a:pPr>
            <a:r>
              <a:rPr lang="it-IT" dirty="0" smtClean="0">
                <a:latin typeface="Book Antiqua" pitchFamily="18" charset="0"/>
                <a:cs typeface="Calibri" pitchFamily="34" charset="0"/>
              </a:rPr>
              <a:t>essere in possesso dell’UTE nella quale intendono effettuare gli investimenti sulla base di uno dei seguenti titoli: proprietà, locazione/affitto ecc.</a:t>
            </a:r>
          </a:p>
          <a:p>
            <a:pPr algn="ctr">
              <a:defRPr/>
            </a:pPr>
            <a:endParaRPr lang="it-IT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908720"/>
            <a:ext cx="792088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Investimenti ammissibili 1/3</a:t>
            </a:r>
          </a:p>
          <a:p>
            <a:pPr algn="ctr">
              <a:defRPr/>
            </a:pPr>
            <a:endParaRPr lang="it-IT" sz="11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it-IT" sz="2000" b="1" dirty="0" smtClean="0">
                <a:latin typeface="Book Antiqua" pitchFamily="18" charset="0"/>
              </a:rPr>
              <a:t> </a:t>
            </a:r>
            <a:r>
              <a:rPr lang="it-IT" sz="1800" b="1" dirty="0" smtClean="0">
                <a:latin typeface="Book Antiqua" pitchFamily="18" charset="0"/>
              </a:rPr>
              <a:t>Investimenti per il miglioramento economico, il miglioramento della qualità delle produzioni ed il miglioramento della situazione aziendale in termini di igiene e benessere degli animali:</a:t>
            </a:r>
          </a:p>
          <a:p>
            <a:pPr algn="just"/>
            <a:endParaRPr lang="it-IT" sz="1800" b="1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2000" b="1" dirty="0" smtClean="0">
                <a:latin typeface="Book Antiqua" pitchFamily="18" charset="0"/>
              </a:rPr>
              <a:t> </a:t>
            </a:r>
            <a:r>
              <a:rPr lang="it-IT" sz="1800" b="1" dirty="0" smtClean="0">
                <a:latin typeface="Book Antiqua" pitchFamily="18" charset="0"/>
              </a:rPr>
              <a:t>Investimenti aventi ad oggetto fabbricati agricoli </a:t>
            </a:r>
            <a:r>
              <a:rPr lang="it-IT" sz="1800" dirty="0" smtClean="0">
                <a:latin typeface="Book Antiqua" pitchFamily="18" charset="0"/>
              </a:rPr>
              <a:t>(è previsto il sostegno per acquisto, costruzione, ristrutturazione o ampliamento di fabbricati compresa l’impiantistica elettrica, idraulica, termosanitaria e simili)</a:t>
            </a:r>
          </a:p>
          <a:p>
            <a:pPr algn="just">
              <a:buFontTx/>
              <a:buChar char="-"/>
            </a:pPr>
            <a:r>
              <a:rPr lang="it-IT" sz="1800" b="1" dirty="0" smtClean="0">
                <a:latin typeface="Book Antiqua" pitchFamily="18" charset="0"/>
              </a:rPr>
              <a:t> Interventi aventi ad oggetto macchinari, impianti e attrezzature </a:t>
            </a:r>
            <a:r>
              <a:rPr lang="it-IT" sz="1800" dirty="0" smtClean="0">
                <a:latin typeface="Book Antiqua" pitchFamily="18" charset="0"/>
              </a:rPr>
              <a:t>(è previsto il sostegno per l’acquisto e l’installazione di nuovi macchinari, impianti ed attrezzature, comprese quelle informatiche e di impiantistica elettrica, idraulica, termosanitaria e simili a corredo dei fabbricati in cui questi sono installati)</a:t>
            </a: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  <a:cs typeface="Calibri" pitchFamily="34" charset="0"/>
              </a:rPr>
              <a:t> </a:t>
            </a:r>
            <a:r>
              <a:rPr lang="it-IT" sz="1800" b="1" dirty="0" smtClean="0">
                <a:latin typeface="Book Antiqua" pitchFamily="18" charset="0"/>
              </a:rPr>
              <a:t>Interventi di miglioramento fondiario </a:t>
            </a:r>
            <a:r>
              <a:rPr lang="it-IT" sz="1800" dirty="0" smtClean="0">
                <a:latin typeface="Book Antiqua" pitchFamily="18" charset="0"/>
              </a:rPr>
              <a:t>(per es. impianti per produzioni vegetali, arboree o poliennali; interventi per il miglioramento dei pascoli ecc.)</a:t>
            </a:r>
            <a:endParaRPr lang="it-IT" sz="1800" dirty="0" smtClean="0">
              <a:latin typeface="Book Antiqua" pitchFamily="18" charset="0"/>
              <a:cs typeface="Calibri" pitchFamily="34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827584" y="1052736"/>
            <a:ext cx="79208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4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Investimenti ammissibili 2/3</a:t>
            </a:r>
          </a:p>
          <a:p>
            <a:pPr algn="ctr">
              <a:defRPr/>
            </a:pPr>
            <a:endParaRPr lang="it-IT" sz="11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it-IT" sz="1800" b="1" dirty="0" smtClean="0">
                <a:latin typeface="Book Antiqua" pitchFamily="18" charset="0"/>
              </a:rPr>
              <a:t> Interventi aventi ad oggetto investimenti immateriali:</a:t>
            </a:r>
          </a:p>
          <a:p>
            <a:pPr algn="just"/>
            <a:endParaRPr lang="it-IT" sz="18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</a:rPr>
              <a:t> ricerche e analisi di mercato</a:t>
            </a:r>
          </a:p>
          <a:p>
            <a:pPr algn="just"/>
            <a:endParaRPr lang="it-IT" sz="9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</a:rPr>
              <a:t> supporto tecnico per l’attivazione di sistemi di tracciabilità dei prodotti</a:t>
            </a:r>
          </a:p>
          <a:p>
            <a:pPr algn="just"/>
            <a:endParaRPr lang="it-IT" sz="9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</a:rPr>
              <a:t> progetti finalizzati all’integrazione di filiera e alleanza fra imprese</a:t>
            </a:r>
          </a:p>
          <a:p>
            <a:pPr algn="just"/>
            <a:endParaRPr lang="it-IT" sz="9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</a:rPr>
              <a:t> supporto tecnico per la valorizzazione commerciale dei prodotti agricoli</a:t>
            </a:r>
          </a:p>
          <a:p>
            <a:pPr algn="just"/>
            <a:endParaRPr lang="it-IT" sz="900" dirty="0" smtClean="0">
              <a:latin typeface="Book Antiqua" pitchFamily="18" charset="0"/>
            </a:endParaRPr>
          </a:p>
          <a:p>
            <a:pPr algn="just">
              <a:buFontTx/>
              <a:buChar char="-"/>
            </a:pPr>
            <a:r>
              <a:rPr lang="it-IT" sz="1800" dirty="0" smtClean="0">
                <a:latin typeface="Book Antiqua" pitchFamily="18" charset="0"/>
              </a:rPr>
              <a:t> spese propedeutiche all’acquisizione di certificazioni di processo e di  prodotto, sociali/etiche e ambientali</a:t>
            </a:r>
          </a:p>
          <a:p>
            <a:pPr algn="just"/>
            <a:endParaRPr lang="it-IT" sz="900" dirty="0" smtClean="0">
              <a:latin typeface="Book Antiqua" pitchFamily="18" charset="0"/>
            </a:endParaRPr>
          </a:p>
          <a:p>
            <a:pPr algn="just"/>
            <a:r>
              <a:rPr lang="it-IT" sz="1800" dirty="0" smtClean="0">
                <a:latin typeface="Book Antiqua" pitchFamily="18" charset="0"/>
              </a:rPr>
              <a:t>- relativamente agli investimenti immateriali per l’acquisizione di certificazioni di prodotto e di processo il sostegno non è concesso per i costi relativi ai sistemi di qualità già finanziabili con la Misura 132 “Partecipazione degli agricoltori ai sistemi di qualità alimentare” art. 32 Reg. (CE) 1698/05</a:t>
            </a:r>
            <a:endParaRPr lang="it-IT" sz="1800" b="1" dirty="0" smtClean="0">
              <a:latin typeface="Book Antiqua" pitchFamily="18" charset="0"/>
            </a:endParaRPr>
          </a:p>
          <a:p>
            <a:pPr algn="just"/>
            <a:endParaRPr lang="it-IT" sz="1800" b="1" dirty="0" smtClean="0"/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980729"/>
            <a:ext cx="792088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Investimenti ammissibili 3/</a:t>
            </a:r>
            <a:r>
              <a:rPr lang="it-IT" sz="2800" b="1" dirty="0" err="1" smtClean="0">
                <a:latin typeface="Book Antiqua" pitchFamily="18" charset="0"/>
                <a:cs typeface="Calibri" pitchFamily="34" charset="0"/>
              </a:rPr>
              <a:t>3</a:t>
            </a:r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>
              <a:defRPr/>
            </a:pPr>
            <a:endParaRPr lang="it-IT" sz="11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it-IT" sz="1800" b="1" dirty="0" smtClean="0">
                <a:latin typeface="Book Antiqua" pitchFamily="18" charset="0"/>
              </a:rPr>
              <a:t> Investimenti per la sicurezza sul lavoro e il miglioramento ambientale:</a:t>
            </a:r>
          </a:p>
          <a:p>
            <a:pPr algn="just"/>
            <a:endParaRPr lang="it-IT" sz="1800" b="1" dirty="0" smtClean="0">
              <a:latin typeface="Book Antiqua" pitchFamily="18" charset="0"/>
            </a:endParaRPr>
          </a:p>
          <a:p>
            <a:pPr algn="just"/>
            <a:r>
              <a:rPr lang="it-IT" sz="1800" b="1" dirty="0" smtClean="0">
                <a:latin typeface="Book Antiqua" pitchFamily="18" charset="0"/>
              </a:rPr>
              <a:t>- Investimenti per la sicurezza intesi a migliorare le condizioni relative alla sicurezza sul posto di lavoro al di là delle pertinenti norme in vigore </a:t>
            </a:r>
            <a:r>
              <a:rPr lang="it-IT" sz="1800" dirty="0" smtClean="0">
                <a:latin typeface="Book Antiqua" pitchFamily="18" charset="0"/>
              </a:rPr>
              <a:t>(sono considerati investimenti finalizzati a ottenere livelli di sicurezza superiori a quelli previsti dalla normativa di settore)</a:t>
            </a:r>
          </a:p>
          <a:p>
            <a:pPr algn="just"/>
            <a:r>
              <a:rPr lang="it-IT" sz="1800" b="1" dirty="0" smtClean="0">
                <a:latin typeface="Book Antiqua" pitchFamily="18" charset="0"/>
              </a:rPr>
              <a:t>- Investimenti di miglioramento ambientale </a:t>
            </a:r>
            <a:r>
              <a:rPr lang="it-IT" sz="1800" dirty="0" smtClean="0">
                <a:latin typeface="Book Antiqua" pitchFamily="18" charset="0"/>
              </a:rPr>
              <a:t>(come: Interventi aventi come finalità specifica il risparmio energetico per es. la realizzazione del cappotto termico (pareti laterali), l’adeguamento degli infissi; Interventi aventi come finalità specifica l’utilizzo di fonti energetiche rinnovabili per “</a:t>
            </a:r>
            <a:r>
              <a:rPr lang="it-IT" sz="1800" u="sng" dirty="0" smtClean="0">
                <a:latin typeface="Book Antiqua" pitchFamily="18" charset="0"/>
              </a:rPr>
              <a:t>uso prevalentemente aziendale</a:t>
            </a:r>
            <a:r>
              <a:rPr lang="it-IT" sz="1800" dirty="0" smtClean="0">
                <a:latin typeface="Book Antiqua" pitchFamily="18" charset="0"/>
              </a:rPr>
              <a:t>” per es. produzione di energia da biomassa, l’utilizzazione di energia solare ed eolica ecc)</a:t>
            </a:r>
          </a:p>
          <a:p>
            <a:pPr algn="just"/>
            <a:endParaRPr lang="it-IT" sz="1800" b="1" dirty="0" smtClean="0">
              <a:latin typeface="Book Antiqua" pitchFamily="18" charset="0"/>
            </a:endParaRP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052737"/>
            <a:ext cx="79208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ctr"/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Spese </a:t>
            </a:r>
            <a:r>
              <a:rPr lang="it-IT" sz="2800" b="1" u="sng" dirty="0" smtClean="0">
                <a:latin typeface="Book Antiqua" pitchFamily="18" charset="0"/>
                <a:cs typeface="Calibri" pitchFamily="34" charset="0"/>
              </a:rPr>
              <a:t>non</a:t>
            </a:r>
            <a:r>
              <a:rPr lang="it-IT" sz="2800" b="1" dirty="0" smtClean="0">
                <a:latin typeface="Book Antiqua" pitchFamily="18" charset="0"/>
                <a:cs typeface="Calibri" pitchFamily="34" charset="0"/>
              </a:rPr>
              <a:t> ammissibili 1/2</a:t>
            </a:r>
          </a:p>
          <a:p>
            <a:pPr algn="ctr"/>
            <a:endParaRPr lang="it-IT" sz="2800" b="1" dirty="0" smtClean="0">
              <a:latin typeface="Book Antiqua" pitchFamily="18" charset="0"/>
              <a:cs typeface="Calibri" pitchFamily="34" charset="0"/>
            </a:endParaRPr>
          </a:p>
          <a:p>
            <a:pPr algn="just"/>
            <a:r>
              <a:rPr lang="it-IT" sz="1800" dirty="0" smtClean="0">
                <a:latin typeface="Book Antiqua" pitchFamily="18" charset="0"/>
              </a:rPr>
              <a:t>1) lavori, opere od acquisti non direttamente connessi alla realizzazione del progetto</a:t>
            </a:r>
          </a:p>
          <a:p>
            <a:pPr algn="just"/>
            <a:r>
              <a:rPr lang="it-IT" sz="1800" dirty="0" smtClean="0">
                <a:latin typeface="Book Antiqua" pitchFamily="18" charset="0"/>
              </a:rPr>
              <a:t>2) nel caso di acquisto di terreni o di fabbricati, il valore di macchine, attrezzature e impianti tecnici eventualmente già presenti nelle opere strutturali annesse</a:t>
            </a:r>
          </a:p>
          <a:p>
            <a:pPr algn="just"/>
            <a:r>
              <a:rPr lang="it-IT" sz="1800" dirty="0" smtClean="0">
                <a:latin typeface="Book Antiqua" pitchFamily="18" charset="0"/>
              </a:rPr>
              <a:t>3) opere o investimenti in macchine, attrezzature, impianti riferiti ad UTE/UPS</a:t>
            </a:r>
            <a:r>
              <a:rPr lang="it-IT" sz="1800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it-IT" sz="1800" dirty="0" smtClean="0">
                <a:latin typeface="Book Antiqua" pitchFamily="18" charset="0"/>
              </a:rPr>
              <a:t>diversa da quella indicata in domanda, ancorché relativa alla stessa impresa</a:t>
            </a:r>
          </a:p>
          <a:p>
            <a:pPr algn="just"/>
            <a:r>
              <a:rPr lang="it-IT" sz="1800" dirty="0" smtClean="0">
                <a:latin typeface="Book Antiqua" pitchFamily="18" charset="0"/>
              </a:rPr>
              <a:t>4) qualsiasi intervento di manutenzione o riparazione, relativo a macchinari, attrezzature e impiantistica già esistenti;</a:t>
            </a:r>
          </a:p>
          <a:p>
            <a:pPr algn="just"/>
            <a:r>
              <a:rPr lang="it-IT" sz="1800" dirty="0" smtClean="0">
                <a:latin typeface="Book Antiqua" pitchFamily="18" charset="0"/>
              </a:rPr>
              <a:t>5) acquisto di mezzi di trasporto, anche se ad uso promiscuo</a:t>
            </a:r>
          </a:p>
          <a:p>
            <a:pPr algn="just"/>
            <a:r>
              <a:rPr lang="it-IT" sz="1800" dirty="0" smtClean="0">
                <a:latin typeface="Book Antiqua" pitchFamily="18" charset="0"/>
              </a:rPr>
              <a:t>6) acquisto di attrezzature e materiali di facile consumo</a:t>
            </a:r>
          </a:p>
        </p:txBody>
      </p:sp>
      <p:pic>
        <p:nvPicPr>
          <p:cNvPr id="4" name="Immagine 7" descr="Home">
            <a:hlinkClick r:id="rId3" tooltip="&quot;Home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6165304"/>
            <a:ext cx="18716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laceholder" descr="Logo ASSEF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093296"/>
            <a:ext cx="17986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de Istituzionale Metro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Istituzionale Metro v1</Template>
  <TotalTime>516</TotalTime>
  <Words>2337</Words>
  <Application>Microsoft Office PowerPoint</Application>
  <PresentationFormat>Presentazione su schermo (4:3)</PresentationFormat>
  <Paragraphs>320</Paragraphs>
  <Slides>30</Slides>
  <Notes>30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30</vt:i4>
      </vt:variant>
    </vt:vector>
  </HeadingPairs>
  <TitlesOfParts>
    <vt:vector size="32" baseType="lpstr">
      <vt:lpstr>Slide Istituzionale Metro v1</vt:lpstr>
      <vt:lpstr>1_Personalizza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renata.mastracca</dc:creator>
  <cp:lastModifiedBy>renata.mastracca</cp:lastModifiedBy>
  <cp:revision>75</cp:revision>
  <dcterms:created xsi:type="dcterms:W3CDTF">2012-03-07T11:50:02Z</dcterms:created>
  <dcterms:modified xsi:type="dcterms:W3CDTF">2012-05-02T07:22:47Z</dcterms:modified>
</cp:coreProperties>
</file>