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2"/>
  </p:notesMasterIdLst>
  <p:sldIdLst>
    <p:sldId id="256" r:id="rId3"/>
    <p:sldId id="559" r:id="rId4"/>
    <p:sldId id="558" r:id="rId5"/>
    <p:sldId id="553" r:id="rId6"/>
    <p:sldId id="554" r:id="rId7"/>
    <p:sldId id="555" r:id="rId8"/>
    <p:sldId id="556" r:id="rId9"/>
    <p:sldId id="557" r:id="rId10"/>
    <p:sldId id="538" r:id="rId11"/>
  </p:sldIdLst>
  <p:sldSz cx="8380413" cy="6094413"/>
  <p:notesSz cx="6805613" cy="99441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99"/>
    <a:srgbClr val="0099CC"/>
    <a:srgbClr val="FF6600"/>
    <a:srgbClr val="FF0000"/>
    <a:srgbClr val="CC3300"/>
    <a:srgbClr val="AC0000"/>
    <a:srgbClr val="920000"/>
    <a:srgbClr val="333399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2895" autoAdjust="0"/>
  </p:normalViewPr>
  <p:slideViewPr>
    <p:cSldViewPr>
      <p:cViewPr>
        <p:scale>
          <a:sx n="81" d="100"/>
          <a:sy n="81" d="100"/>
        </p:scale>
        <p:origin x="-330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82" y="0"/>
      </p:cViewPr>
      <p:guideLst>
        <p:guide orient="horz" pos="2885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6807200" cy="99441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0" y="0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3857625" y="0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5605" name="Rectangle 4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42963" y="746125"/>
            <a:ext cx="5126037" cy="3729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08050" y="4722813"/>
            <a:ext cx="4991100" cy="44767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162" tIns="46885" rIns="90162" bIns="46885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34823" name="Text Box 6"/>
          <p:cNvSpPr txBox="1">
            <a:spLocks noChangeArrowheads="1"/>
          </p:cNvSpPr>
          <p:nvPr/>
        </p:nvSpPr>
        <p:spPr bwMode="auto">
          <a:xfrm>
            <a:off x="0" y="9450388"/>
            <a:ext cx="2949575" cy="495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857625" y="9677400"/>
            <a:ext cx="2949575" cy="268288"/>
          </a:xfrm>
          <a:prstGeom prst="rect">
            <a:avLst/>
          </a:prstGeom>
          <a:noFill/>
          <a:ln>
            <a:noFill/>
          </a:ln>
          <a:extLst/>
        </p:spPr>
        <p:txBody>
          <a:bodyPr lIns="90162" tIns="46885" rIns="90162" bIns="46885" anchor="b">
            <a:spAutoFit/>
          </a:bodyPr>
          <a:lstStyle>
            <a:lvl1pPr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1975" defTabSz="915988"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91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63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35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60775" defTabSz="915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5988" algn="l"/>
                <a:tab pos="1831975" algn="l"/>
                <a:tab pos="2747963" algn="l"/>
                <a:tab pos="3663950" algn="l"/>
                <a:tab pos="4579938" algn="l"/>
                <a:tab pos="5495925" algn="l"/>
                <a:tab pos="6411913" algn="l"/>
                <a:tab pos="7327900" algn="l"/>
                <a:tab pos="8245475" algn="l"/>
                <a:tab pos="9161463" algn="l"/>
                <a:tab pos="100774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339933"/>
              </a:buClr>
              <a:buSzPct val="100000"/>
              <a:buFont typeface="Times" charset="0"/>
              <a:buNone/>
              <a:defRPr/>
            </a:pPr>
            <a:fld id="{A3B45621-DB3A-49D1-BCA9-77430107D03E}" type="slidenum">
              <a:rPr lang="en-GB" sz="1200" b="0" smtClean="0">
                <a:solidFill>
                  <a:srgbClr val="000000"/>
                </a:solidFill>
                <a:ea typeface="+mn-ea"/>
              </a:rPr>
              <a:pPr algn="r">
                <a:lnSpc>
                  <a:spcPct val="95000"/>
                </a:lnSpc>
                <a:buClr>
                  <a:srgbClr val="339933"/>
                </a:buClr>
                <a:buSzPct val="100000"/>
                <a:buFont typeface="Times" charset="0"/>
                <a:buNone/>
                <a:defRPr/>
              </a:pPr>
              <a:t>‹N›</a:t>
            </a:fld>
            <a:endParaRPr lang="en-GB" sz="1200" b="0" smtClean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278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908050" y="4722813"/>
            <a:ext cx="4991100" cy="482600"/>
          </a:xfrm>
        </p:spPr>
        <p:txBody>
          <a:bodyPr>
            <a:spAutoFit/>
          </a:bodyPr>
          <a:lstStyle/>
          <a:p>
            <a:pPr algn="just">
              <a:lnSpc>
                <a:spcPct val="95000"/>
              </a:lnSpc>
              <a:spcBef>
                <a:spcPts val="450"/>
              </a:spcBef>
              <a:buFont typeface="Time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sz="1100" dirty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2376592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Rallenta ulteriormente l’economia mondiale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L’area euro presenta le maggiori difficoltà, con un leggero calo del </a:t>
            </a:r>
            <a:r>
              <a:rPr lang="it-IT" sz="1100" dirty="0" err="1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pil</a:t>
            </a: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L’Italia è in recessione ormai da quattro trimestri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Evidenti difficoltà di domanda: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Fatturato interno su fatturato totale 75,3% (66,9% nel 2011)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Export Area Euro su Export totale 35,1% (36,4% nel 2011)</a:t>
            </a:r>
            <a:endParaRPr lang="it-IT" sz="1100" dirty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Sul mercato «domestico» (Area Euro, inclusa Italia) è dunque collocato 84,0% della produzione realizzata (84,3% nel 2011)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Solo la svalutazione del cambio ha dato una spinta positiva tramite miglioramento della competitività di prezzo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1862606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Industria toscana nuovamente in recessione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Diminuisce la produzione e si riduce il grado di utilizzo degli impianti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Continua a crescere l’occupazione per ritardi fisiologici nell’aggiustamento ai livelli produttivi, ampliati dall’intervento della </a:t>
            </a:r>
            <a:r>
              <a:rPr lang="it-IT" sz="1100" dirty="0" err="1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cig</a:t>
            </a:r>
            <a:endParaRPr lang="it-IT" sz="1100" dirty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CIG: ore 8.891.134 nel II trimestre 2012 (+4,0% sul II trimestre 2011, dopo cinque trimestri di diminuzione tendenziale)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CIG: ordinaria ore 1.826.317 (+29,5% e 20,5% sul totale), straordinaria ore 4.158.410 (-2,3% e 46,8% sul totale), in deroga ore 2.906.407 (+0,8% e 32,7% sul totale)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1798485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Diminuisce il volume d’affari e calano gli ordinativi, riducendo la consistenza del portafoglio ordini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Il fatturato realizzato all’estero continua a crescere (export +5,5% secondo Istat nel II trimestre 2012, al netto dei metalli preziosi), e tuttavia: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Gli ordinativi risultano stazionari, con possibili ripercussioni sfavorevoli su fatturato  e produzione futura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La crescita del fatturato estero non riesce più a compensare </a:t>
            </a:r>
            <a:r>
              <a:rPr lang="it-IT" sz="1100" dirty="0">
                <a:solidFill>
                  <a:schemeClr val="tx1"/>
                </a:solidFill>
                <a:latin typeface="+mn-lt"/>
                <a:ea typeface="MS Gothic" pitchFamily="49" charset="-128"/>
              </a:rPr>
              <a:t>la contrazione </a:t>
            </a: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sul mercato interno, accentuatasi nel corso degli ultimi mesi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1187805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Rallentano i corsi delle materie prime, le imprese aggiustano rapidamente verso il basso i propri listini: comportamento «asimmetrico» (altrettanto non era accaduto nella fase di ascesa dei corsi, durante la ripresa del 2010)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Si riducono i margini per l’autofinanziamento, anche a causa di una caduta nella produttività del lavoro e del corrispondente incremento del </a:t>
            </a:r>
            <a:r>
              <a:rPr lang="it-IT" sz="1100" dirty="0" err="1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clup</a:t>
            </a: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2988298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Livellamento in negativo delle </a:t>
            </a:r>
            <a:r>
              <a:rPr lang="it-IT" sz="1100" i="1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performance</a:t>
            </a: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, sia sotto il profilo del contenuto tecnologico delle produzioni che della tipologia di bene realizzato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Colpiti soprattutto i beni di consumo durevoli (comportamento d’acquisto delle famiglie attendista, rinvio di tipologie di spesa più impegnative) ed i prodotti intermedi (per riduzione domanda imprese a seguito contrazione della produzione)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Il calo è generalizzato qualora si considerino i singoli comparti, anche se la variabilità dei risultati è in questo caso accentuata: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Cresce solo la pelletteria, anche se in rallentamento, e cali relativamente contenuti </a:t>
            </a:r>
            <a:r>
              <a:rPr lang="it-IT" sz="1100" dirty="0">
                <a:solidFill>
                  <a:schemeClr val="tx1"/>
                </a:solidFill>
                <a:latin typeface="+mn-lt"/>
                <a:ea typeface="MS Gothic" pitchFamily="49" charset="-128"/>
              </a:rPr>
              <a:t>interessano </a:t>
            </a: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l’elettronica, </a:t>
            </a:r>
            <a:r>
              <a:rPr lang="it-IT" sz="1100" dirty="0">
                <a:solidFill>
                  <a:schemeClr val="tx1"/>
                </a:solidFill>
                <a:latin typeface="+mn-lt"/>
                <a:ea typeface="MS Gothic" pitchFamily="49" charset="-128"/>
              </a:rPr>
              <a:t>la </a:t>
            </a: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trasformazione alimentare e le calzature (negli ultimi due casi, si tratta di beni di consumo non durevoli)</a:t>
            </a:r>
          </a:p>
          <a:p>
            <a:pPr marL="171450" indent="-171450" algn="just">
              <a:lnSpc>
                <a:spcPct val="95000"/>
              </a:lnSpc>
              <a:spcBef>
                <a:spcPts val="450"/>
              </a:spcBef>
              <a:buFont typeface="Arial" pitchFamily="34" charset="0"/>
              <a:buChar char="•"/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Cali particolarmente marcati per tessile (prodotti intermedi), legno e mobilio (beni di consumo durevoli), farmaceutica (cresciuta notevolmente negli ultimi anni, e negli ultimi mesi condizionata in negativo dal crollo delle vendite a marchio conseguente all’entrata in vigore della legge che obbliga i medici a fare prescrizioni indicando il solo </a:t>
            </a:r>
            <a:r>
              <a:rPr lang="it-IT" sz="1100" dirty="0" err="1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princìpio</a:t>
            </a: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 attivo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3116539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Le piccole imprese  restano la tipologia dimensionale in maggiore sofferenza: le difficoltà sono in questo caso «strutturali», riguardando un processo di lungo periodo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Buona performance all’estero, ma quota limitata: necessità di accrescere il proprio posizionamento sui mercati internazionali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Accentuate difficoltà anche per le grandi imprese, soprattutto della farmaceutica, dei metalli (fra cui, produzione acciaio) e della meccanica (beni strumentali, flessione investimenti)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In questo caso, le difficoltà attraversate appaiono maggiormente legate al ciclo economico (la ripresa era stata intensa nel 2010-2011)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>
              <a:solidFill>
                <a:schemeClr val="tx1"/>
              </a:solidFill>
              <a:latin typeface="+mn-lt"/>
              <a:ea typeface="MS Gothic" pitchFamily="49" charset="-128"/>
            </a:endParaRP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Tenuta delle medie imprese, soprattutto nella moda e nei settori ad alta tecnologia: il trend, nel 2010-2011, era stato anche in questo caso positivo, sebbene inferiore a quello delle grandi imprese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1412739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Le aspettative restano sfavorevoli, maggior numero di «pessimisti» circa l’evoluzione a breve del ciclo economico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Clima di fiducia in peggioramento non soltanto rispetto alla produzione, ma all’intera batteria di indicatori (riguardanti l’occupazione, la domanda estera e – soprattutto – quella interna)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r>
              <a:rPr lang="it-IT" sz="1100" dirty="0" smtClean="0">
                <a:solidFill>
                  <a:schemeClr val="tx1"/>
                </a:solidFill>
                <a:latin typeface="+mn-lt"/>
                <a:ea typeface="MS Gothic" pitchFamily="49" charset="-128"/>
              </a:rPr>
              <a:t>Non si prevedono inversioni di tendenza nella seconda parte dell’anno</a:t>
            </a:r>
          </a:p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884238" y="4541838"/>
            <a:ext cx="4991100" cy="5241925"/>
          </a:xfrm>
          <a:ln/>
        </p:spPr>
        <p:txBody>
          <a:bodyPr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5000"/>
              </a:lnSpc>
              <a:spcBef>
                <a:spcPts val="450"/>
              </a:spcBef>
              <a:defRPr/>
            </a:pPr>
            <a:endParaRPr lang="it-IT" sz="1100" dirty="0" smtClean="0">
              <a:solidFill>
                <a:schemeClr val="tx1"/>
              </a:solidFill>
              <a:latin typeface="+mn-lt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8650" y="1893888"/>
            <a:ext cx="7123113" cy="13049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7300" y="3452813"/>
            <a:ext cx="5865813" cy="1558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44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26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1988" y="3916363"/>
            <a:ext cx="7123112" cy="12096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1988" y="2582863"/>
            <a:ext cx="7123112" cy="13335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0768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79400" y="2100263"/>
            <a:ext cx="3798888" cy="373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30688" y="2100263"/>
            <a:ext cx="3800475" cy="373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30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4475"/>
            <a:ext cx="7542213" cy="1016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9100" y="1363663"/>
            <a:ext cx="3702050" cy="568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9100" y="1931988"/>
            <a:ext cx="3702050" cy="3511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57675" y="1363663"/>
            <a:ext cx="3703638" cy="568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257675" y="1931988"/>
            <a:ext cx="3703638" cy="3511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90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632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68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2888"/>
            <a:ext cx="2757488" cy="1031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76600" y="242888"/>
            <a:ext cx="4684713" cy="520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00" y="1274763"/>
            <a:ext cx="2757488" cy="41687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4882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3063" y="4265613"/>
            <a:ext cx="5027612" cy="5048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43063" y="544513"/>
            <a:ext cx="5027612" cy="3656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3063" y="4770438"/>
            <a:ext cx="5027612" cy="7143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0440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79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146800" y="541338"/>
            <a:ext cx="1954213" cy="52895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79400" y="541338"/>
            <a:ext cx="5715000" cy="52895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79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8650" y="1893888"/>
            <a:ext cx="7123113" cy="13049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7300" y="3452813"/>
            <a:ext cx="5865813" cy="15589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29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9100" y="1422400"/>
            <a:ext cx="7542213" cy="4021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20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1988" y="3916363"/>
            <a:ext cx="7123112" cy="12096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1988" y="2582863"/>
            <a:ext cx="7123112" cy="1333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55812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19100" y="1422400"/>
            <a:ext cx="3694113" cy="40211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65613" y="1422400"/>
            <a:ext cx="3695700" cy="40211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522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4475"/>
            <a:ext cx="7542213" cy="1016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9100" y="1363663"/>
            <a:ext cx="3702050" cy="5683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9100" y="1931988"/>
            <a:ext cx="3702050" cy="3511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57675" y="1363663"/>
            <a:ext cx="3703638" cy="5683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257675" y="1931988"/>
            <a:ext cx="3703638" cy="3511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53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5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385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242888"/>
            <a:ext cx="2757488" cy="1031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76600" y="242888"/>
            <a:ext cx="4684713" cy="52006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00" y="1274763"/>
            <a:ext cx="2757488" cy="416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34755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3063" y="4265613"/>
            <a:ext cx="5027612" cy="5048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43063" y="544513"/>
            <a:ext cx="5027612" cy="3656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3063" y="4770438"/>
            <a:ext cx="5027612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33494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19100" y="1422400"/>
            <a:ext cx="7542213" cy="4021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2059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076950" y="1422400"/>
            <a:ext cx="1884363" cy="40211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19100" y="1422400"/>
            <a:ext cx="5505450" cy="4021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74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628650" y="5486400"/>
            <a:ext cx="17462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2863850" y="5486400"/>
            <a:ext cx="265430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9400" y="541338"/>
            <a:ext cx="7821613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2100263"/>
            <a:ext cx="7751763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9pPr>
    </p:titleStyle>
    <p:bodyStyle>
      <a:lvl1pPr marL="307975" indent="-307975" algn="l" defTabSz="449263" rtl="0" eaLnBrk="0" fontAlgn="base" hangingPunct="0">
        <a:spcBef>
          <a:spcPts val="725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900">
          <a:solidFill>
            <a:srgbClr val="339933"/>
          </a:solidFill>
          <a:latin typeface="+mn-lt"/>
          <a:ea typeface="+mn-ea"/>
          <a:cs typeface="+mn-cs"/>
        </a:defRPr>
      </a:lvl1pPr>
      <a:lvl2pPr marL="669925" indent="-257175" algn="l" defTabSz="449263" rtl="0" eaLnBrk="0" fontAlgn="base" hangingPunct="0">
        <a:spcBef>
          <a:spcPts val="625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 sz="2500">
          <a:solidFill>
            <a:srgbClr val="339933"/>
          </a:solidFill>
          <a:latin typeface="+mn-lt"/>
          <a:ea typeface="+mn-ea"/>
        </a:defRPr>
      </a:lvl2pPr>
      <a:lvl3pPr marL="1031875" indent="-204788" algn="l" defTabSz="449263" rtl="0" eaLnBrk="0" fontAlgn="base" hangingPunct="0">
        <a:spcBef>
          <a:spcPts val="550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200">
          <a:solidFill>
            <a:srgbClr val="339933"/>
          </a:solidFill>
          <a:latin typeface="+mn-lt"/>
          <a:ea typeface="+mn-ea"/>
        </a:defRPr>
      </a:lvl3pPr>
      <a:lvl4pPr marL="1446213" indent="-204788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>
          <a:solidFill>
            <a:srgbClr val="339933"/>
          </a:solidFill>
          <a:latin typeface="+mn-lt"/>
          <a:ea typeface="+mn-ea"/>
        </a:defRPr>
      </a:lvl4pPr>
      <a:lvl5pPr marL="18589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5pPr>
      <a:lvl6pPr marL="23161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6pPr>
      <a:lvl7pPr marL="27733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7pPr>
      <a:lvl8pPr marL="32305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8pPr>
      <a:lvl9pPr marL="36877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28650" y="5486400"/>
            <a:ext cx="17462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863850" y="5486400"/>
            <a:ext cx="2654300" cy="474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>
              <a:defRPr/>
            </a:pPr>
            <a:endParaRPr lang="it-IT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1625600"/>
            <a:ext cx="712311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800" tIns="41400" rIns="82800" bIns="414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000">
          <a:solidFill>
            <a:srgbClr val="339933"/>
          </a:solidFill>
          <a:latin typeface="Times" charset="0"/>
          <a:ea typeface="MS Gothic" pitchFamily="49" charset="-128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339933"/>
        </a:buClr>
        <a:buSzPct val="100000"/>
        <a:buFont typeface="Times" charset="0"/>
        <a:defRPr sz="4400">
          <a:solidFill>
            <a:srgbClr val="000000"/>
          </a:solidFill>
          <a:latin typeface="Times New Roman" pitchFamily="18" charset="0"/>
          <a:ea typeface="MS Gothic" pitchFamily="49" charset="-128"/>
        </a:defRPr>
      </a:lvl9pPr>
    </p:titleStyle>
    <p:bodyStyle>
      <a:lvl1pPr marL="307975" indent="-307975" algn="l" defTabSz="449263" rtl="0" eaLnBrk="0" fontAlgn="base" hangingPunct="0">
        <a:spcBef>
          <a:spcPts val="725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900">
          <a:solidFill>
            <a:srgbClr val="339933"/>
          </a:solidFill>
          <a:latin typeface="+mn-lt"/>
          <a:ea typeface="+mn-ea"/>
          <a:cs typeface="+mn-cs"/>
        </a:defRPr>
      </a:lvl1pPr>
      <a:lvl2pPr marL="669925" indent="-257175" algn="l" defTabSz="449263" rtl="0" eaLnBrk="0" fontAlgn="base" hangingPunct="0">
        <a:spcBef>
          <a:spcPts val="625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 sz="2500">
          <a:solidFill>
            <a:srgbClr val="339933"/>
          </a:solidFill>
          <a:latin typeface="+mn-lt"/>
          <a:ea typeface="+mn-ea"/>
        </a:defRPr>
      </a:lvl2pPr>
      <a:lvl3pPr marL="1031875" indent="-204788" algn="l" defTabSz="449263" rtl="0" eaLnBrk="0" fontAlgn="base" hangingPunct="0">
        <a:spcBef>
          <a:spcPts val="550"/>
        </a:spcBef>
        <a:spcAft>
          <a:spcPct val="0"/>
        </a:spcAft>
        <a:buClr>
          <a:srgbClr val="339933"/>
        </a:buClr>
        <a:buSzPct val="100000"/>
        <a:buFont typeface="Times" charset="0"/>
        <a:buChar char="•"/>
        <a:defRPr sz="2200">
          <a:solidFill>
            <a:srgbClr val="339933"/>
          </a:solidFill>
          <a:latin typeface="+mn-lt"/>
          <a:ea typeface="+mn-ea"/>
        </a:defRPr>
      </a:lvl3pPr>
      <a:lvl4pPr marL="1446213" indent="-204788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–"/>
        <a:defRPr>
          <a:solidFill>
            <a:srgbClr val="339933"/>
          </a:solidFill>
          <a:latin typeface="+mn-lt"/>
          <a:ea typeface="+mn-ea"/>
        </a:defRPr>
      </a:lvl4pPr>
      <a:lvl5pPr marL="18589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5pPr>
      <a:lvl6pPr marL="23161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6pPr>
      <a:lvl7pPr marL="27733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7pPr>
      <a:lvl8pPr marL="32305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8pPr>
      <a:lvl9pPr marL="3687763" indent="-206375" algn="l" defTabSz="449263" rtl="0" eaLnBrk="0" fontAlgn="base" hangingPunct="0">
        <a:spcBef>
          <a:spcPts val="450"/>
        </a:spcBef>
        <a:spcAft>
          <a:spcPct val="0"/>
        </a:spcAft>
        <a:buClr>
          <a:srgbClr val="339933"/>
        </a:buClr>
        <a:buSzPct val="100000"/>
        <a:buFont typeface="Times" charset="0"/>
        <a:buChar char="»"/>
        <a:defRPr>
          <a:solidFill>
            <a:srgbClr val="339933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8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79400" y="520700"/>
            <a:ext cx="7823200" cy="1398588"/>
          </a:xfrm>
          <a:extLst/>
        </p:spPr>
        <p:txBody>
          <a:bodyPr/>
          <a:lstStyle/>
          <a:p>
            <a:pPr>
              <a:lnSpc>
                <a:spcPct val="93000"/>
              </a:lnSpc>
              <a:buClr>
                <a:srgbClr val="3333CC"/>
              </a:buClr>
              <a:buFont typeface="Arial" charset="0"/>
              <a:buNone/>
              <a:tabLst>
                <a:tab pos="0" algn="l"/>
                <a:tab pos="825500" algn="l"/>
                <a:tab pos="1652588" algn="l"/>
                <a:tab pos="2479675" algn="l"/>
                <a:tab pos="3306763" algn="l"/>
                <a:tab pos="4133850" algn="l"/>
                <a:tab pos="4960938" algn="l"/>
                <a:tab pos="5788025" algn="l"/>
                <a:tab pos="6615113" algn="l"/>
                <a:tab pos="7442200" algn="l"/>
                <a:tab pos="8269288" algn="l"/>
                <a:tab pos="9096375" algn="l"/>
                <a:tab pos="9923463" algn="l"/>
                <a:tab pos="10750550" algn="l"/>
              </a:tabLst>
              <a:defRPr/>
            </a:pPr>
            <a:r>
              <a:rPr lang="en-GB" sz="4400" b="1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GB" sz="4400" b="1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4400" b="1" smtClean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4114800" y="5275263"/>
            <a:ext cx="193675" cy="792162"/>
          </a:xfrm>
          <a:prstGeom prst="roundRect">
            <a:avLst>
              <a:gd name="adj" fmla="val 81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CC3300"/>
              </a:buClr>
              <a:buSzPct val="100000"/>
              <a:buFont typeface="Tahoma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200">
              <a:solidFill>
                <a:srgbClr val="CC3300"/>
              </a:solidFill>
              <a:latin typeface="Tahoma" pitchFamily="34" charset="0"/>
            </a:endParaRPr>
          </a:p>
          <a:p>
            <a:pPr algn="ctr">
              <a:buClr>
                <a:srgbClr val="CC3300"/>
              </a:buClr>
              <a:buSzPct val="100000"/>
              <a:buFont typeface="Tahoma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200">
              <a:solidFill>
                <a:srgbClr val="CC3300"/>
              </a:solidFill>
              <a:latin typeface="Tahoma" pitchFamily="34" charset="0"/>
            </a:endParaRPr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208083" y="1379443"/>
            <a:ext cx="7920037" cy="4256668"/>
            <a:chOff x="145" y="891"/>
            <a:chExt cx="4990" cy="2921"/>
          </a:xfrm>
        </p:grpSpPr>
        <p:sp>
          <p:nvSpPr>
            <p:cNvPr id="3078" name="AutoShape 4"/>
            <p:cNvSpPr>
              <a:spLocks noChangeArrowheads="1"/>
            </p:cNvSpPr>
            <p:nvPr/>
          </p:nvSpPr>
          <p:spPr bwMode="auto">
            <a:xfrm>
              <a:off x="145" y="922"/>
              <a:ext cx="4990" cy="2767"/>
            </a:xfrm>
            <a:prstGeom prst="roundRect">
              <a:avLst>
                <a:gd name="adj" fmla="val 32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9" name="Text Box 5"/>
            <p:cNvSpPr txBox="1">
              <a:spLocks noChangeArrowheads="1"/>
            </p:cNvSpPr>
            <p:nvPr/>
          </p:nvSpPr>
          <p:spPr bwMode="auto">
            <a:xfrm>
              <a:off x="145" y="891"/>
              <a:ext cx="4990" cy="2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1160" tIns="50400" rIns="101160" bIns="50400">
              <a:spAutoFit/>
            </a:bodyPr>
            <a:lstStyle>
              <a:lvl1pPr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1pPr>
              <a:lvl2pPr marL="742950" indent="-28575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2pPr>
              <a:lvl3pPr marL="11430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3pPr>
              <a:lvl4pPr marL="16002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4pPr>
              <a:lvl5pPr marL="2057400" indent="-228600"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825500" algn="l"/>
                  <a:tab pos="1652588" algn="l"/>
                  <a:tab pos="2479675" algn="l"/>
                  <a:tab pos="3306763" algn="l"/>
                  <a:tab pos="4133850" algn="l"/>
                  <a:tab pos="4960938" algn="l"/>
                  <a:tab pos="5788025" algn="l"/>
                  <a:tab pos="6615113" algn="l"/>
                  <a:tab pos="7442200" algn="l"/>
                  <a:tab pos="8269288" algn="l"/>
                  <a:tab pos="9096375" algn="l"/>
                  <a:tab pos="9923463" algn="l"/>
                  <a:tab pos="10750550" algn="l"/>
                </a:tabLst>
                <a:defRPr sz="2000" b="1">
                  <a:solidFill>
                    <a:schemeClr val="bg1"/>
                  </a:solidFill>
                  <a:latin typeface="Times New Roman" pitchFamily="18" charset="0"/>
                  <a:ea typeface="MS Gothic" pitchFamily="49" charset="-128"/>
                </a:defRPr>
              </a:lvl9pPr>
            </a:lstStyle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3000" dirty="0" smtClean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3200" dirty="0" smtClean="0">
                  <a:solidFill>
                    <a:srgbClr val="006699"/>
                  </a:solidFill>
                  <a:latin typeface="Tahoma" pitchFamily="34" charset="0"/>
                </a:rPr>
                <a:t>La congiuntura dell’industria manifatturiera in Toscana:</a:t>
              </a: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3200" b="0" dirty="0" smtClean="0">
                  <a:solidFill>
                    <a:srgbClr val="006699"/>
                  </a:solidFill>
                  <a:latin typeface="Tahoma" pitchFamily="34" charset="0"/>
                </a:rPr>
                <a:t>consuntivo II trimestre 2012</a:t>
              </a: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3200" b="0" dirty="0" smtClean="0">
                  <a:solidFill>
                    <a:srgbClr val="006699"/>
                  </a:solidFill>
                  <a:latin typeface="Tahoma" pitchFamily="34" charset="0"/>
                </a:rPr>
                <a:t>aspettative III trimestre 2012</a:t>
              </a:r>
              <a:r>
                <a:rPr lang="it-IT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dirty="0">
                  <a:solidFill>
                    <a:srgbClr val="006699"/>
                  </a:solidFill>
                  <a:latin typeface="Tahoma" pitchFamily="34" charset="0"/>
                </a:rPr>
              </a:br>
              <a:endParaRPr lang="it-IT" sz="1600" dirty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b="0" dirty="0" smtClean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endParaRPr lang="it-IT" sz="1600" b="0" dirty="0">
                <a:solidFill>
                  <a:srgbClr val="006699"/>
                </a:solidFill>
                <a:latin typeface="Tahoma" pitchFamily="34" charset="0"/>
              </a:endParaRPr>
            </a:p>
            <a:p>
              <a:pPr algn="ctr">
                <a:buClr>
                  <a:srgbClr val="3333CC"/>
                </a:buClr>
                <a:buSzPct val="100000"/>
                <a:buFont typeface="Tahoma" pitchFamily="34" charset="0"/>
                <a:buNone/>
              </a:pPr>
              <a:r>
                <a:rPr lang="it-IT" sz="1600" b="0" dirty="0" smtClean="0">
                  <a:solidFill>
                    <a:srgbClr val="006699"/>
                  </a:solidFill>
                  <a:latin typeface="Tahoma" pitchFamily="34" charset="0"/>
                </a:rPr>
                <a:t>Firenze, 4 ottobre 2012</a:t>
              </a:r>
              <a:r>
                <a:rPr lang="it-IT" sz="1600" b="0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sz="1600" b="0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b="0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b="0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  <a:t>Riccardo </a:t>
              </a:r>
              <a:r>
                <a:rPr lang="it-IT" sz="1400" i="1" dirty="0" err="1" smtClean="0">
                  <a:solidFill>
                    <a:srgbClr val="006699"/>
                  </a:solidFill>
                  <a:latin typeface="Tahoma" pitchFamily="34" charset="0"/>
                </a:rPr>
                <a:t>Perugi</a:t>
              </a:r>
              <a: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  <a:t/>
              </a:r>
              <a:br>
                <a:rPr lang="it-IT" sz="1400" i="1" dirty="0">
                  <a:solidFill>
                    <a:srgbClr val="006699"/>
                  </a:solidFill>
                  <a:latin typeface="Tahoma" pitchFamily="34" charset="0"/>
                </a:rPr>
              </a:br>
              <a:r>
                <a:rPr lang="it-IT" sz="1400" b="0" i="1" dirty="0">
                  <a:solidFill>
                    <a:srgbClr val="006699"/>
                  </a:solidFill>
                  <a:latin typeface="Tahoma" pitchFamily="34" charset="0"/>
                </a:rPr>
                <a:t>Unioncamere Toscana - Ufficio Studi</a:t>
              </a:r>
            </a:p>
          </p:txBody>
        </p:sp>
      </p:grpSp>
      <p:pic>
        <p:nvPicPr>
          <p:cNvPr id="307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06" y="301626"/>
            <a:ext cx="38195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657239"/>
              </p:ext>
            </p:extLst>
          </p:nvPr>
        </p:nvGraphicFramePr>
        <p:xfrm>
          <a:off x="5774382" y="347663"/>
          <a:ext cx="1925637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Fotografia Photo Editor" r:id="rId5" imgW="5714286" imgH="2238687" progId="">
                  <p:embed/>
                </p:oleObj>
              </mc:Choice>
              <mc:Fallback>
                <p:oleObj name="Fotografia Photo Editor" r:id="rId5" imgW="5714286" imgH="2238687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4382" y="347663"/>
                        <a:ext cx="1925637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Il contesto di riferimento</a:t>
            </a:r>
            <a:endParaRPr lang="it-IT" dirty="0">
              <a:solidFill>
                <a:srgbClr val="92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774" y="1093872"/>
            <a:ext cx="4680520" cy="3483630"/>
          </a:xfrm>
          <a:prstGeom prst="rect">
            <a:avLst/>
          </a:prstGeom>
          <a:noFill/>
          <a:ln w="9525">
            <a:solidFill>
              <a:srgbClr val="006699"/>
            </a:solidFill>
            <a:miter lim="800000"/>
            <a:headEnd/>
            <a:tailEnd/>
          </a:ln>
          <a:effectLst/>
        </p:spPr>
      </p:pic>
      <p:sp>
        <p:nvSpPr>
          <p:cNvPr id="9" name="Rettangolo 8"/>
          <p:cNvSpPr/>
          <p:nvPr/>
        </p:nvSpPr>
        <p:spPr>
          <a:xfrm>
            <a:off x="5198318" y="1105210"/>
            <a:ext cx="2736304" cy="1938992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Pil Italia – II trimestre 2012</a:t>
            </a:r>
            <a:endParaRPr lang="it-IT" sz="1200" b="0" u="sng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reali su base tendenziale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Fonte: Istat, settembre 2012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Prodotto interno lordo	-2,6%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 cui: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Spesa delle famiglie	-3,6%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Spesa </a:t>
            </a:r>
            <a:r>
              <a:rPr lang="it-IT" sz="1200" b="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AA.PP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		-0,9%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Investimenti fissi lordi	-9,5%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Esportazioni		+1,4%</a:t>
            </a:r>
          </a:p>
        </p:txBody>
      </p:sp>
      <p:sp>
        <p:nvSpPr>
          <p:cNvPr id="8" name="Rettangolo 7"/>
          <p:cNvSpPr/>
          <p:nvPr/>
        </p:nvSpPr>
        <p:spPr>
          <a:xfrm>
            <a:off x="5198318" y="3172202"/>
            <a:ext cx="2736304" cy="2123658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Tasso di cambio effettivo reale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Fonte: BCE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	-5,8%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Agosto 2012		-7,7%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Indice di competitività di prezzo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Fonte: Banca d’Italia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	-1,8%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Agosto 2012		-2,8%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051719" y="4775398"/>
            <a:ext cx="3744416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Rallentamento economia mondiale</a:t>
            </a:r>
          </a:p>
          <a:p>
            <a:pPr marL="285750" indent="-285750">
              <a:spcAft>
                <a:spcPts val="600"/>
              </a:spcAft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Stagnazione Area Euro</a:t>
            </a:r>
          </a:p>
          <a:p>
            <a:pPr marL="285750" indent="-285750">
              <a:spcAft>
                <a:spcPts val="600"/>
              </a:spcAft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Recessione mercato interno</a:t>
            </a:r>
          </a:p>
          <a:p>
            <a:pPr marL="285750" indent="-285750"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Svalutazione cambio</a:t>
            </a:r>
            <a:endParaRPr lang="it-IT" sz="1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7776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Toscana: andamento dell’attività produttiva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5702374" y="1607046"/>
            <a:ext cx="2520280" cy="2677656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Grado di utilizzo impianti</a:t>
            </a:r>
            <a:endParaRPr lang="it-IT" sz="1200" b="0" u="sng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% su capacità produttiva </a:t>
            </a:r>
            <a:r>
              <a:rPr lang="it-IT" sz="1200" b="0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max</a:t>
            </a:r>
            <a:endParaRPr lang="it-IT" sz="1200" b="0" i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2011	79,9%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	77,8%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Occupazione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2011	+0,7%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	+1,3%</a:t>
            </a:r>
          </a:p>
          <a:p>
            <a:endParaRPr lang="it-IT" sz="1200" b="0" i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Var. % tendenziali (NETTO CIG)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2011	+4,9%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	+1,0%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(stime su dati Inps)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165870" y="4919414"/>
            <a:ext cx="6048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Industria toscana nuovamente in recessione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Riduzione produzione e nell’utilizzo stock capitale investito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Riflesso sui livelli occupazionali per il momento limitati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6" y="1102990"/>
            <a:ext cx="5495925" cy="3409950"/>
          </a:xfrm>
          <a:prstGeom prst="rect">
            <a:avLst/>
          </a:prstGeom>
          <a:noFill/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6542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Indicatori di domanda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157758" y="1162800"/>
            <a:ext cx="1872208" cy="3798000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Fatturato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Totale	 -6,1%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it-IT" sz="1200" b="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stero	+3,6%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interno	 -9,2%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Ordinativi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Totale	-5,4%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esteri	-0,2%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interni	-7,1%</a:t>
            </a:r>
          </a:p>
          <a:p>
            <a:pPr>
              <a:buFontTx/>
              <a:buChar char="-"/>
            </a:pPr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 assicurata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giornate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2011    71,4</a:t>
            </a:r>
          </a:p>
          <a:p>
            <a:r>
              <a:rPr lang="it-IT" sz="1200" b="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    66,2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73982" y="1174998"/>
            <a:ext cx="6040684" cy="3785652"/>
          </a:xfrm>
          <a:prstGeom prst="rect">
            <a:avLst/>
          </a:prstGeom>
          <a:noFill/>
          <a:ln w="9525">
            <a:solidFill>
              <a:srgbClr val="006699"/>
            </a:solidFill>
            <a:miter lim="800000"/>
            <a:headEnd/>
            <a:tailEnd/>
          </a:ln>
          <a:effectLst/>
        </p:spPr>
      </p:pic>
      <p:sp>
        <p:nvSpPr>
          <p:cNvPr id="8" name="Rettangolo 7"/>
          <p:cNvSpPr/>
          <p:nvPr/>
        </p:nvSpPr>
        <p:spPr>
          <a:xfrm>
            <a:off x="1165870" y="5063430"/>
            <a:ext cx="604867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Calano volume d’affari e portafoglio ordini</a:t>
            </a:r>
          </a:p>
          <a:p>
            <a:pPr marL="285750" indent="-285750">
              <a:spcAft>
                <a:spcPts val="600"/>
              </a:spcAft>
              <a:buBlip>
                <a:blip r:embed="rId6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Tiene il canale estero, ma la debolezza del mercato interno trascina in negativo anche le imprese esportatrici</a:t>
            </a:r>
          </a:p>
        </p:txBody>
      </p:sp>
    </p:spTree>
    <p:extLst>
      <p:ext uri="{BB962C8B-B14F-4D97-AF65-F5344CB8AC3E}">
        <p14:creationId xmlns:p14="http://schemas.microsoft.com/office/powerpoint/2010/main" val="330020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Prezzi e costi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6134422" y="2543150"/>
            <a:ext cx="2016224" cy="1938992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Produttività del lavoro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(fatturato per addetto)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Grezza	         -7,3%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Corretta per CIG     -7,1%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525910" y="4775398"/>
            <a:ext cx="54726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Rallentano i corsi delle materie prime, frenano i prezzi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Cresce il costo del lavoro per unità di prodotto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Si contraggono i margini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9765" y="1102990"/>
            <a:ext cx="5760641" cy="3368604"/>
          </a:xfrm>
          <a:prstGeom prst="rect">
            <a:avLst/>
          </a:prstGeom>
          <a:noFill/>
          <a:ln w="9525">
            <a:solidFill>
              <a:srgbClr val="006699"/>
            </a:solidFill>
            <a:miter lim="800000"/>
            <a:headEnd/>
            <a:tailEnd/>
          </a:ln>
          <a:effectLst/>
        </p:spPr>
      </p:pic>
      <p:sp>
        <p:nvSpPr>
          <p:cNvPr id="10" name="Freccia a destra 9"/>
          <p:cNvSpPr/>
          <p:nvPr/>
        </p:nvSpPr>
        <p:spPr bwMode="auto">
          <a:xfrm>
            <a:off x="6134422" y="1319014"/>
            <a:ext cx="288032" cy="216024"/>
          </a:xfrm>
          <a:prstGeom prst="rightArrow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494462" y="1102990"/>
            <a:ext cx="1656184" cy="1200329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Prezzi alla produzione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</a:t>
            </a:r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% tendenziale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Totale	+0,5%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Meccanica	-2,1%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Mezzi </a:t>
            </a:r>
            <a:r>
              <a:rPr lang="it-IT" sz="1200" b="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trasp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	-4,9%</a:t>
            </a:r>
          </a:p>
        </p:txBody>
      </p:sp>
    </p:spTree>
    <p:extLst>
      <p:ext uri="{BB962C8B-B14F-4D97-AF65-F5344CB8AC3E}">
        <p14:creationId xmlns:p14="http://schemas.microsoft.com/office/powerpoint/2010/main" val="330020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Gli andamenti settoriali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229766" y="1030982"/>
            <a:ext cx="2664296" cy="2308324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trimestre 2012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Variazioni % tendenziali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 industriale per contenuto tecnologico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Alta tecnologia	-5,5%</a:t>
            </a:r>
          </a:p>
          <a:p>
            <a:r>
              <a:rPr lang="it-IT" sz="1200" b="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Medio-alta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tecnologia	-3,8%</a:t>
            </a:r>
          </a:p>
          <a:p>
            <a:r>
              <a:rPr lang="it-IT" sz="1200" b="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Medio-bassa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tecnologia	-5,5%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Bassa tecnologia	-4,9%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561914" y="5135438"/>
            <a:ext cx="550861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>
                <a:solidFill>
                  <a:srgbClr val="FF6600"/>
                </a:solidFill>
                <a:latin typeface="Tahoma" pitchFamily="34" charset="0"/>
              </a:rPr>
              <a:t>Livellamento in negativo delle </a:t>
            </a:r>
            <a:r>
              <a:rPr lang="it-IT" sz="1400" i="1" dirty="0">
                <a:solidFill>
                  <a:srgbClr val="FF6600"/>
                </a:solidFill>
                <a:latin typeface="Tahoma" pitchFamily="34" charset="0"/>
              </a:rPr>
              <a:t>performance</a:t>
            </a:r>
            <a:r>
              <a:rPr lang="it-IT" sz="1400" dirty="0">
                <a:solidFill>
                  <a:srgbClr val="FF6600"/>
                </a:solidFill>
                <a:latin typeface="Tahoma" pitchFamily="34" charset="0"/>
              </a:rPr>
              <a:t>, colpiti soprattutto </a:t>
            </a: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i produttori di beni </a:t>
            </a:r>
            <a:r>
              <a:rPr lang="it-IT" sz="1400" dirty="0">
                <a:solidFill>
                  <a:srgbClr val="FF6600"/>
                </a:solidFill>
                <a:latin typeface="Tahoma" pitchFamily="34" charset="0"/>
              </a:rPr>
              <a:t>di consumo durevoli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Cali </a:t>
            </a:r>
            <a:r>
              <a:rPr lang="it-IT" sz="1400" dirty="0">
                <a:solidFill>
                  <a:srgbClr val="FF6600"/>
                </a:solidFill>
                <a:latin typeface="Tahoma" pitchFamily="34" charset="0"/>
              </a:rPr>
              <a:t>generalizzati, solo la pelletteria in </a:t>
            </a: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positivo</a:t>
            </a:r>
            <a:endParaRPr lang="it-IT" sz="1400" dirty="0">
              <a:solidFill>
                <a:srgbClr val="FF6600"/>
              </a:solidFill>
              <a:latin typeface="Tahoma" pitchFamily="34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0086" y="1030982"/>
            <a:ext cx="4992802" cy="3945924"/>
          </a:xfrm>
          <a:prstGeom prst="rect">
            <a:avLst/>
          </a:prstGeom>
          <a:noFill/>
          <a:ln w="9525">
            <a:solidFill>
              <a:srgbClr val="006699"/>
            </a:solidFill>
            <a:miter lim="800000"/>
            <a:headEnd/>
            <a:tailEnd/>
          </a:ln>
          <a:effectLst/>
        </p:spPr>
      </p:pic>
      <p:sp>
        <p:nvSpPr>
          <p:cNvPr id="10" name="Rettangolo 9"/>
          <p:cNvSpPr/>
          <p:nvPr/>
        </p:nvSpPr>
        <p:spPr>
          <a:xfrm>
            <a:off x="229766" y="3407246"/>
            <a:ext cx="2664296" cy="1569660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 industriale per tipologia di beni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Beni di consumo durevoli	-7,2%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Beni consumo non </a:t>
            </a:r>
            <a:r>
              <a:rPr lang="it-IT" sz="1200" b="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durev</a:t>
            </a:r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	-3,9%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Beni strumentali	-4,4%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Prodotti intermedi	-6,2%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0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Gli andamenti per classi dimensionali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>
          <a:xfrm>
            <a:off x="1741934" y="5279454"/>
            <a:ext cx="49685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Soffrono soprattutto piccole e grandi imprese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Tengono le imprese di medie dimensioni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57758" y="1030982"/>
            <a:ext cx="179889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non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Piccole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(10-49 addetti)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101974" y="1030982"/>
            <a:ext cx="58716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-6,5% - Fatturato -6,3% - Ordinativi -5,9%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Difficoltà strutturali (produzione solo +0,5% nel biennio 2010-2011)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Fatturato estero +5,4% (ma quota fatturato esportato solo 15,9%)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Piccole imprese in settori ad alta tecnologia: produzione +2,7%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57759" y="2327126"/>
            <a:ext cx="180020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Grandi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(oltre 249 </a:t>
            </a:r>
            <a:r>
              <a:rPr lang="it-IT" sz="1600" b="0" dirty="0" err="1" smtClean="0">
                <a:solidFill>
                  <a:srgbClr val="006699"/>
                </a:solidFill>
                <a:latin typeface="Tahoma" pitchFamily="34" charset="0"/>
              </a:rPr>
              <a:t>add</a:t>
            </a:r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.)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2101974" y="2327126"/>
            <a:ext cx="58716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-4,3% - Fatturato -15,1% - Ordinativi -10,5%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Performance molto positive nel 2010-2011 (produzione +18,6%)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Difficoltà soprattutto per 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GI di farmaceutica</a:t>
            </a:r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, metalli e 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meccanica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57758" y="3767286"/>
            <a:ext cx="1800200" cy="584775"/>
          </a:xfrm>
          <a:prstGeom prst="rect">
            <a:avLst/>
          </a:prstGeom>
          <a:ln>
            <a:solidFill>
              <a:srgbClr val="0099CC"/>
            </a:solidFill>
          </a:ln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6699"/>
                </a:solidFill>
                <a:latin typeface="Tahoma" pitchFamily="34" charset="0"/>
              </a:rPr>
              <a:t>Medie imprese</a:t>
            </a:r>
          </a:p>
          <a:p>
            <a:r>
              <a:rPr lang="it-IT" sz="1600" b="0" dirty="0" smtClean="0">
                <a:solidFill>
                  <a:srgbClr val="006699"/>
                </a:solidFill>
                <a:latin typeface="Tahoma" pitchFamily="34" charset="0"/>
              </a:rPr>
              <a:t>(50-249 addetti)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101974" y="3767286"/>
            <a:ext cx="58716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Produzione -1,2% - Fatturato -0,5% - Ordinativi -1,7%</a:t>
            </a: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Fatturato estero +3,5% (quota fatturato esportato pari al 36,7%)</a:t>
            </a:r>
          </a:p>
          <a:p>
            <a:endParaRPr lang="it-IT" sz="1400" b="0" dirty="0" smtClean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>
                <a:solidFill>
                  <a:srgbClr val="006699"/>
                </a:solidFill>
                <a:latin typeface="Tahoma" pitchFamily="34" charset="0"/>
              </a:rPr>
              <a:t>Sistema moda +2,6% - Settori ad alta tecnologia +2,5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%</a:t>
            </a:r>
          </a:p>
          <a:p>
            <a:endParaRPr lang="it-IT" sz="1400" b="0" dirty="0">
              <a:solidFill>
                <a:srgbClr val="006699"/>
              </a:solidFill>
              <a:latin typeface="Tahoma" pitchFamily="34" charset="0"/>
            </a:endParaRPr>
          </a:p>
          <a:p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Buone </a:t>
            </a:r>
            <a:r>
              <a:rPr lang="it-IT" sz="1400" b="0" i="1" dirty="0" smtClean="0">
                <a:solidFill>
                  <a:srgbClr val="006699"/>
                </a:solidFill>
                <a:latin typeface="Tahoma" pitchFamily="34" charset="0"/>
              </a:rPr>
              <a:t>performance</a:t>
            </a:r>
            <a:r>
              <a:rPr lang="it-IT" sz="1400" b="0" dirty="0" smtClean="0">
                <a:solidFill>
                  <a:srgbClr val="006699"/>
                </a:solidFill>
                <a:latin typeface="Tahoma" pitchFamily="34" charset="0"/>
              </a:rPr>
              <a:t> nel 2010-2011 (produzione +11,5%)</a:t>
            </a:r>
          </a:p>
        </p:txBody>
      </p:sp>
    </p:spTree>
    <p:extLst>
      <p:ext uri="{BB962C8B-B14F-4D97-AF65-F5344CB8AC3E}">
        <p14:creationId xmlns:p14="http://schemas.microsoft.com/office/powerpoint/2010/main" val="330020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3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arrotondato 11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173982" y="204757"/>
            <a:ext cx="41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920000"/>
                </a:solidFill>
                <a:latin typeface="Tahoma" pitchFamily="34" charset="0"/>
              </a:rPr>
              <a:t>Le aspettative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>
          <a:xfrm>
            <a:off x="1309886" y="4775398"/>
            <a:ext cx="576064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Non sono attese inversioni di tendenza del ciclo a breve termine</a:t>
            </a:r>
          </a:p>
          <a:p>
            <a:pPr marL="285750" indent="-285750">
              <a:spcAft>
                <a:spcPts val="600"/>
              </a:spcAft>
              <a:buBlip>
                <a:blip r:embed="rId5"/>
              </a:buBlip>
            </a:pPr>
            <a:r>
              <a:rPr lang="it-IT" sz="1400" dirty="0" smtClean="0">
                <a:solidFill>
                  <a:srgbClr val="FF6600"/>
                </a:solidFill>
                <a:latin typeface="Tahoma" pitchFamily="34" charset="0"/>
              </a:rPr>
              <a:t>I consuntivi riferiti al III trimestre potrebbero anzi ulteriormente peggiorare i risultati di inizio anno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758" y="1030982"/>
            <a:ext cx="5521280" cy="3528392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  <a:effectLst/>
        </p:spPr>
      </p:pic>
      <p:sp>
        <p:nvSpPr>
          <p:cNvPr id="9" name="Rettangolo 8"/>
          <p:cNvSpPr/>
          <p:nvPr/>
        </p:nvSpPr>
        <p:spPr>
          <a:xfrm>
            <a:off x="5774382" y="1030982"/>
            <a:ext cx="2448272" cy="1569660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Aspettative sul III trimestre 2012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(rispetto al III trimestre 2011)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Aumento	11,0%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Invariato	59,1%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Diminuzione	29,8%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774382" y="2759174"/>
            <a:ext cx="2448272" cy="1754326"/>
          </a:xfrm>
          <a:prstGeom prst="rect">
            <a:avLst/>
          </a:prstGeom>
          <a:ln w="3175"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Clima di fiducia</a:t>
            </a:r>
            <a:endParaRPr lang="it-IT" sz="12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Aspettative sul III trimestre 2012</a:t>
            </a:r>
          </a:p>
          <a:p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(saldi perequati </a:t>
            </a:r>
            <a:r>
              <a:rPr lang="it-IT" sz="1200" b="0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m.m.</a:t>
            </a:r>
            <a:r>
              <a:rPr lang="it-IT" sz="1200" b="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 termini)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Produzione	            -8,5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Domanda interna     -13,2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Domanda estera        -5,4</a:t>
            </a:r>
          </a:p>
          <a:p>
            <a:r>
              <a:rPr lang="it-IT" sz="1200" b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Occupazione             -5,9</a:t>
            </a:r>
          </a:p>
          <a:p>
            <a:endParaRPr lang="it-IT" sz="1200" b="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0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4"/>
          <p:cNvSpPr>
            <a:spLocks noChangeArrowheads="1"/>
          </p:cNvSpPr>
          <p:nvPr/>
        </p:nvSpPr>
        <p:spPr bwMode="auto">
          <a:xfrm>
            <a:off x="2270280" y="49319"/>
            <a:ext cx="5978584" cy="744538"/>
          </a:xfrm>
          <a:prstGeom prst="roundRect">
            <a:avLst>
              <a:gd name="adj" fmla="val 21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3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arrotondato 12"/>
          <p:cNvSpPr/>
          <p:nvPr/>
        </p:nvSpPr>
        <p:spPr bwMode="auto">
          <a:xfrm>
            <a:off x="85750" y="44501"/>
            <a:ext cx="8178552" cy="916527"/>
          </a:xfrm>
          <a:prstGeom prst="roundRect">
            <a:avLst/>
          </a:prstGeom>
          <a:solidFill>
            <a:schemeClr val="bg1">
              <a:lumMod val="85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1741934" y="2831182"/>
            <a:ext cx="5759450" cy="2785517"/>
          </a:xfrm>
          <a:prstGeom prst="roundRect">
            <a:avLst>
              <a:gd name="adj" fmla="val 468"/>
            </a:avLst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spcAft>
                <a:spcPts val="3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200" dirty="0">
                <a:solidFill>
                  <a:srgbClr val="006699"/>
                </a:solidFill>
                <a:latin typeface="Tahoma" pitchFamily="34" charset="0"/>
              </a:rPr>
              <a:t>GRAZIE PER L’ATTENZIONE</a:t>
            </a: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 u="sng" dirty="0" smtClean="0">
                <a:solidFill>
                  <a:srgbClr val="006699"/>
                </a:solidFill>
                <a:latin typeface="Tahoma" pitchFamily="34" charset="0"/>
              </a:rPr>
              <a:t>riccardo.perugi@tos.camcom.it</a:t>
            </a:r>
          </a:p>
          <a:p>
            <a:pPr algn="r">
              <a:spcAft>
                <a:spcPts val="0"/>
              </a:spcAft>
              <a:buClr>
                <a:srgbClr val="0099CC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b="0" dirty="0" smtClean="0">
                <a:solidFill>
                  <a:srgbClr val="006699"/>
                </a:solidFill>
                <a:latin typeface="Tahoma" pitchFamily="34" charset="0"/>
              </a:rPr>
              <a:t>www.tos.camcom.it</a:t>
            </a:r>
          </a:p>
          <a:p>
            <a:pPr algn="r">
              <a:spcAft>
                <a:spcPts val="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b="0" dirty="0" smtClean="0">
                <a:solidFill>
                  <a:srgbClr val="006699"/>
                </a:solidFill>
                <a:latin typeface="Tahoma" pitchFamily="34" charset="0"/>
              </a:rPr>
              <a:t>www.starnet.unioncamere.it</a:t>
            </a: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 smtClean="0">
              <a:solidFill>
                <a:srgbClr val="006699"/>
              </a:solidFill>
              <a:latin typeface="Tahoma" pitchFamily="34" charset="0"/>
            </a:endParaRP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>
              <a:solidFill>
                <a:srgbClr val="006699"/>
              </a:solidFill>
              <a:latin typeface="Tahoma" pitchFamily="34" charset="0"/>
            </a:endParaRPr>
          </a:p>
          <a:p>
            <a:pPr algn="r">
              <a:spcAft>
                <a:spcPct val="100000"/>
              </a:spcAft>
              <a:buClr>
                <a:srgbClr val="0099CC"/>
              </a:buClr>
              <a:buSzPct val="100000"/>
              <a:buFont typeface="Wingdings" pitchFamily="2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 u="sng" dirty="0">
              <a:solidFill>
                <a:srgbClr val="006699"/>
              </a:solidFill>
              <a:latin typeface="Tahoma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0"/>
            <a:ext cx="2103437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EFD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5553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"/>
        <a:ea typeface="MS Gothic"/>
        <a:cs typeface=""/>
      </a:majorFont>
      <a:minorFont>
        <a:latin typeface="Times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"/>
        <a:ea typeface="MS Gothic"/>
        <a:cs typeface=""/>
      </a:majorFont>
      <a:minorFont>
        <a:latin typeface="Times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10841</TotalTime>
  <Words>1173</Words>
  <Application>Microsoft Office PowerPoint</Application>
  <PresentationFormat>Personalizzato</PresentationFormat>
  <Paragraphs>193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Struttura predefinita</vt:lpstr>
      <vt:lpstr>1_Struttura predefinita</vt:lpstr>
      <vt:lpstr>Fotografia Photo Editor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Cristina Marullo (cut0041)</dc:creator>
  <cp:lastModifiedBy>Franco.Natali</cp:lastModifiedBy>
  <cp:revision>2526</cp:revision>
  <cp:lastPrinted>2012-06-08T06:56:49Z</cp:lastPrinted>
  <dcterms:modified xsi:type="dcterms:W3CDTF">2012-10-04T06:27:35Z</dcterms:modified>
</cp:coreProperties>
</file>