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7"/>
  </p:notesMasterIdLst>
  <p:sldIdLst>
    <p:sldId id="257" r:id="rId2"/>
    <p:sldId id="30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30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1" r:id="rId43"/>
    <p:sldId id="302" r:id="rId44"/>
    <p:sldId id="303" r:id="rId45"/>
    <p:sldId id="304" r:id="rId46"/>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89" autoAdjust="0"/>
  </p:normalViewPr>
  <p:slideViewPr>
    <p:cSldViewPr>
      <p:cViewPr varScale="1">
        <p:scale>
          <a:sx n="78" d="100"/>
          <a:sy n="78" d="100"/>
        </p:scale>
        <p:origin x="-274" y="-62"/>
      </p:cViewPr>
      <p:guideLst>
        <p:guide orient="horz" pos="2160"/>
        <p:guide pos="2880"/>
      </p:guideLst>
    </p:cSldViewPr>
  </p:slideViewPr>
  <p:outlineViewPr>
    <p:cViewPr>
      <p:scale>
        <a:sx n="33" d="100"/>
        <a:sy n="33" d="100"/>
      </p:scale>
      <p:origin x="53" y="1867"/>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925DB5-13E9-4191-98F9-89AE3FAEA721}" type="datetimeFigureOut">
              <a:rPr lang="it-IT" smtClean="0"/>
              <a:pPr/>
              <a:t>03/11/2012</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E6348-AE1E-42EB-9B37-F4472A93C2DF}"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p:bgRef idx="1003">
        <a:schemeClr val="bg1"/>
      </p:bgRef>
    </p:bg>
    <p:spTree>
      <p:nvGrpSpPr>
        <p:cNvPr id="1" name=""/>
        <p:cNvGrpSpPr/>
        <p:nvPr/>
      </p:nvGrpSpPr>
      <p:grpSpPr>
        <a:xfrm>
          <a:off x="0" y="0"/>
          <a:ext cx="0" cy="0"/>
          <a:chOff x="0" y="0"/>
          <a:chExt cx="0" cy="0"/>
        </a:xfrm>
      </p:grpSpPr>
      <p:sp>
        <p:nvSpPr>
          <p:cNvPr id="12" name="Rettangolo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ettangolo arrotondato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ottotitolo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Segnaposto data 27"/>
          <p:cNvSpPr>
            <a:spLocks noGrp="1"/>
          </p:cNvSpPr>
          <p:nvPr>
            <p:ph type="dt" sz="half" idx="10"/>
          </p:nvPr>
        </p:nvSpPr>
        <p:spPr/>
        <p:txBody>
          <a:bodyPr/>
          <a:lstStyle/>
          <a:p>
            <a:fld id="{8794F06A-B9B2-4C26-93A9-D85619AD41B1}" type="datetime1">
              <a:rPr lang="it-IT" smtClean="0"/>
              <a:pPr/>
              <a:t>03/11/2012</a:t>
            </a:fld>
            <a:endParaRPr lang="it-IT"/>
          </a:p>
        </p:txBody>
      </p:sp>
      <p:sp>
        <p:nvSpPr>
          <p:cNvPr id="17" name="Segnaposto piè di pagina 16"/>
          <p:cNvSpPr>
            <a:spLocks noGrp="1"/>
          </p:cNvSpPr>
          <p:nvPr>
            <p:ph type="ftr" sz="quarter" idx="11"/>
          </p:nvPr>
        </p:nvSpPr>
        <p:spPr/>
        <p:txBody>
          <a:bodyPr/>
          <a:lstStyle/>
          <a:p>
            <a:endParaRPr lang="it-IT"/>
          </a:p>
        </p:txBody>
      </p:sp>
      <p:sp>
        <p:nvSpPr>
          <p:cNvPr id="29" name="Segnaposto numero diapositiva 28"/>
          <p:cNvSpPr>
            <a:spLocks noGrp="1"/>
          </p:cNvSpPr>
          <p:nvPr>
            <p:ph type="sldNum" sz="quarter" idx="12"/>
          </p:nvPr>
        </p:nvSpPr>
        <p:spPr/>
        <p:txBody>
          <a:bodyPr lIns="0" tIns="0" rIns="0" bIns="0">
            <a:noAutofit/>
          </a:bodyPr>
          <a:lstStyle>
            <a:lvl1pPr>
              <a:defRPr sz="1400">
                <a:solidFill>
                  <a:srgbClr val="FFFFFF"/>
                </a:solidFill>
              </a:defRPr>
            </a:lvl1pPr>
          </a:lstStyle>
          <a:p>
            <a:fld id="{8433FED8-54BF-414E-8A7B-4FAF642E6155}" type="slidenum">
              <a:rPr lang="it-IT" smtClean="0"/>
              <a:pPr/>
              <a:t>‹N›</a:t>
            </a:fld>
            <a:endParaRPr lang="it-IT"/>
          </a:p>
        </p:txBody>
      </p:sp>
      <p:sp>
        <p:nvSpPr>
          <p:cNvPr id="7" name="Rettangolo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ttangolo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ttangolo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olo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it-IT" smtClean="0"/>
              <a:t>Fare clic per modificare lo stile del titolo</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6340B804-5C19-409F-8F61-23F67723D978}" type="datetime1">
              <a:rPr lang="it-IT" smtClean="0"/>
              <a:pPr/>
              <a:t>03/11/2012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433FED8-54BF-414E-8A7B-4FAF642E6155}"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1"/>
            <a:ext cx="201168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914400" y="274640"/>
            <a:ext cx="55626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6CD7E2CD-E3CA-4F67-BA96-BCD522F309B1}" type="datetime1">
              <a:rPr lang="it-IT" smtClean="0"/>
              <a:pPr/>
              <a:t>03/11/2012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433FED8-54BF-414E-8A7B-4FAF642E6155}"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4" name="Segnaposto data 3"/>
          <p:cNvSpPr>
            <a:spLocks noGrp="1"/>
          </p:cNvSpPr>
          <p:nvPr>
            <p:ph type="dt" sz="half" idx="10"/>
          </p:nvPr>
        </p:nvSpPr>
        <p:spPr/>
        <p:txBody>
          <a:bodyPr/>
          <a:lstStyle/>
          <a:p>
            <a:fld id="{9566936E-E285-482B-A44B-AC51BF580511}" type="datetime1">
              <a:rPr lang="it-IT" smtClean="0"/>
              <a:pPr/>
              <a:t>03/11/2012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433FED8-54BF-414E-8A7B-4FAF642E6155}" type="slidenum">
              <a:rPr lang="it-IT" smtClean="0"/>
              <a:pPr/>
              <a:t>‹N›</a:t>
            </a:fld>
            <a:endParaRPr lang="it-IT"/>
          </a:p>
        </p:txBody>
      </p:sp>
      <p:sp>
        <p:nvSpPr>
          <p:cNvPr id="8" name="Segnaposto contenuto 7"/>
          <p:cNvSpPr>
            <a:spLocks noGrp="1"/>
          </p:cNvSpPr>
          <p:nvPr>
            <p:ph sz="quarter" idx="1"/>
          </p:nvPr>
        </p:nvSpPr>
        <p:spPr>
          <a:xfrm>
            <a:off x="914400" y="1447800"/>
            <a:ext cx="7772400" cy="4572000"/>
          </a:xfrm>
        </p:spPr>
        <p:txBody>
          <a:bodyPr vert="horz"/>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Ref idx="1003">
        <a:schemeClr val="bg1"/>
      </p:bgRef>
    </p:bg>
    <p:spTree>
      <p:nvGrpSpPr>
        <p:cNvPr id="1" name=""/>
        <p:cNvGrpSpPr/>
        <p:nvPr/>
      </p:nvGrpSpPr>
      <p:grpSpPr>
        <a:xfrm>
          <a:off x="0" y="0"/>
          <a:ext cx="0" cy="0"/>
          <a:chOff x="0" y="0"/>
          <a:chExt cx="0" cy="0"/>
        </a:xfrm>
      </p:grpSpPr>
      <p:sp>
        <p:nvSpPr>
          <p:cNvPr id="11" name="Rettangolo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ettangolo arrotondato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722313" y="952500"/>
            <a:ext cx="7772400" cy="1362075"/>
          </a:xfrm>
        </p:spPr>
        <p:txBody>
          <a:bodyPr anchor="b" anchorCtr="0"/>
          <a:lstStyle>
            <a:lvl1pPr algn="l">
              <a:buNone/>
              <a:defRPr sz="4000" b="0" cap="none"/>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p>
            <a:fld id="{CE90B642-F32F-4220-A964-8156B961CB29}" type="datetime1">
              <a:rPr lang="it-IT" smtClean="0"/>
              <a:pPr/>
              <a:t>03/11/2012</a:t>
            </a:fld>
            <a:endParaRPr lang="it-IT"/>
          </a:p>
        </p:txBody>
      </p:sp>
      <p:sp>
        <p:nvSpPr>
          <p:cNvPr id="5" name="Segnaposto piè di pagina 4"/>
          <p:cNvSpPr>
            <a:spLocks noGrp="1"/>
          </p:cNvSpPr>
          <p:nvPr>
            <p:ph type="ftr" sz="quarter" idx="11"/>
          </p:nvPr>
        </p:nvSpPr>
        <p:spPr>
          <a:xfrm>
            <a:off x="800100" y="6172200"/>
            <a:ext cx="4000500" cy="457200"/>
          </a:xfrm>
        </p:spPr>
        <p:txBody>
          <a:bodyPr/>
          <a:lstStyle/>
          <a:p>
            <a:endParaRPr lang="it-IT"/>
          </a:p>
        </p:txBody>
      </p:sp>
      <p:sp>
        <p:nvSpPr>
          <p:cNvPr id="7" name="Rettangolo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ttangolo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tangolo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egnaposto numero diapositiva 5"/>
          <p:cNvSpPr>
            <a:spLocks noGrp="1"/>
          </p:cNvSpPr>
          <p:nvPr>
            <p:ph type="sldNum" sz="quarter" idx="12"/>
          </p:nvPr>
        </p:nvSpPr>
        <p:spPr>
          <a:xfrm>
            <a:off x="146304" y="6208776"/>
            <a:ext cx="457200" cy="457200"/>
          </a:xfrm>
        </p:spPr>
        <p:txBody>
          <a:bodyPr/>
          <a:lstStyle/>
          <a:p>
            <a:fld id="{8433FED8-54BF-414E-8A7B-4FAF642E6155}" type="slidenum">
              <a:rPr lang="it-IT" smtClean="0"/>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5" name="Segnaposto data 4"/>
          <p:cNvSpPr>
            <a:spLocks noGrp="1"/>
          </p:cNvSpPr>
          <p:nvPr>
            <p:ph type="dt" sz="half" idx="10"/>
          </p:nvPr>
        </p:nvSpPr>
        <p:spPr/>
        <p:txBody>
          <a:bodyPr/>
          <a:lstStyle/>
          <a:p>
            <a:fld id="{45EDD807-9505-470C-9A12-5DD034493416}" type="datetime1">
              <a:rPr lang="it-IT" smtClean="0"/>
              <a:pPr/>
              <a:t>03/11/2012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433FED8-54BF-414E-8A7B-4FAF642E6155}" type="slidenum">
              <a:rPr lang="it-IT" smtClean="0"/>
              <a:pPr/>
              <a:t>‹N›</a:t>
            </a:fld>
            <a:endParaRPr lang="it-IT"/>
          </a:p>
        </p:txBody>
      </p:sp>
      <p:sp>
        <p:nvSpPr>
          <p:cNvPr id="9" name="Segnaposto contenuto 8"/>
          <p:cNvSpPr>
            <a:spLocks noGrp="1"/>
          </p:cNvSpPr>
          <p:nvPr>
            <p:ph sz="quarter" idx="1"/>
          </p:nvPr>
        </p:nvSpPr>
        <p:spPr>
          <a:xfrm>
            <a:off x="914400" y="1447800"/>
            <a:ext cx="3749040" cy="4572000"/>
          </a:xfrm>
        </p:spPr>
        <p:txBody>
          <a:bodyPr vert="horz"/>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1" name="Segnaposto contenuto 10"/>
          <p:cNvSpPr>
            <a:spLocks noGrp="1"/>
          </p:cNvSpPr>
          <p:nvPr>
            <p:ph sz="quarter" idx="2"/>
          </p:nvPr>
        </p:nvSpPr>
        <p:spPr>
          <a:xfrm>
            <a:off x="4933950" y="1447800"/>
            <a:ext cx="3749040" cy="4572000"/>
          </a:xfrm>
        </p:spPr>
        <p:txBody>
          <a:bodyPr vert="horz"/>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914400" y="273050"/>
            <a:ext cx="7772400" cy="1143000"/>
          </a:xfrm>
        </p:spPr>
        <p:txBody>
          <a:bodyPr anchor="b" anchorCtr="0"/>
          <a:lstStyle>
            <a:lvl1pPr>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7" name="Segnaposto data 6"/>
          <p:cNvSpPr>
            <a:spLocks noGrp="1"/>
          </p:cNvSpPr>
          <p:nvPr>
            <p:ph type="dt" sz="half" idx="10"/>
          </p:nvPr>
        </p:nvSpPr>
        <p:spPr/>
        <p:txBody>
          <a:bodyPr/>
          <a:lstStyle/>
          <a:p>
            <a:fld id="{3D762EE2-1B78-432E-A4EC-0B0DFB3F722F}" type="datetime1">
              <a:rPr lang="it-IT" smtClean="0"/>
              <a:pPr/>
              <a:t>03/11/2012</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8433FED8-54BF-414E-8A7B-4FAF642E6155}" type="slidenum">
              <a:rPr lang="it-IT" smtClean="0"/>
              <a:pPr/>
              <a:t>‹N›</a:t>
            </a:fld>
            <a:endParaRPr lang="it-IT"/>
          </a:p>
        </p:txBody>
      </p:sp>
      <p:sp>
        <p:nvSpPr>
          <p:cNvPr id="11" name="Segnaposto contenuto 10"/>
          <p:cNvSpPr>
            <a:spLocks noGrp="1"/>
          </p:cNvSpPr>
          <p:nvPr>
            <p:ph sz="half" idx="2"/>
          </p:nvPr>
        </p:nvSpPr>
        <p:spPr>
          <a:xfrm>
            <a:off x="914400" y="2247900"/>
            <a:ext cx="3733800" cy="3886200"/>
          </a:xfrm>
        </p:spPr>
        <p:txBody>
          <a:bodyPr vert="horz"/>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3" name="Segnaposto contenuto 12"/>
          <p:cNvSpPr>
            <a:spLocks noGrp="1"/>
          </p:cNvSpPr>
          <p:nvPr>
            <p:ph sz="half" idx="4"/>
          </p:nvPr>
        </p:nvSpPr>
        <p:spPr>
          <a:xfrm>
            <a:off x="4953000" y="2247900"/>
            <a:ext cx="3733800" cy="3886200"/>
          </a:xfrm>
        </p:spPr>
        <p:txBody>
          <a:bodyPr vert="horz"/>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2F4F0624-F7E9-4847-A9D7-0500B71C2280}" type="datetime1">
              <a:rPr lang="it-IT" smtClean="0"/>
              <a:pPr/>
              <a:t>03/11/2012</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8433FED8-54BF-414E-8A7B-4FAF642E6155}"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A99312F-8159-42F7-BD7F-0C2232BFA207}" type="datetime1">
              <a:rPr lang="it-IT" smtClean="0"/>
              <a:pPr/>
              <a:t>03/11/2012</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8433FED8-54BF-414E-8A7B-4FAF642E6155}"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8" name="Rettangolo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ettangolo arrotondato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914400" y="273050"/>
            <a:ext cx="7772400" cy="1143000"/>
          </a:xfrm>
        </p:spPr>
        <p:txBody>
          <a:bodyPr anchor="b" anchorCtr="0"/>
          <a:lstStyle>
            <a:lvl1pPr algn="l">
              <a:buNone/>
              <a:defRPr sz="4000" b="0"/>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p:txBody>
          <a:bodyPr/>
          <a:lstStyle/>
          <a:p>
            <a:fld id="{03B3F854-CA5C-413A-B15F-007930AE50F4}" type="datetime1">
              <a:rPr lang="it-IT" smtClean="0"/>
              <a:pPr/>
              <a:t>03/11/2012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433FED8-54BF-414E-8A7B-4FAF642E6155}" type="slidenum">
              <a:rPr lang="it-IT" smtClean="0"/>
              <a:pPr/>
              <a:t>‹N›</a:t>
            </a:fld>
            <a:endParaRPr lang="it-IT"/>
          </a:p>
        </p:txBody>
      </p:sp>
      <p:sp>
        <p:nvSpPr>
          <p:cNvPr id="11" name="Segnaposto contenuto 10"/>
          <p:cNvSpPr>
            <a:spLocks noGrp="1"/>
          </p:cNvSpPr>
          <p:nvPr>
            <p:ph sz="quarter" idx="1"/>
          </p:nvPr>
        </p:nvSpPr>
        <p:spPr>
          <a:xfrm>
            <a:off x="2971800" y="1600200"/>
            <a:ext cx="5715000" cy="4495800"/>
          </a:xfrm>
        </p:spPr>
        <p:txBody>
          <a:bodyPr vert="horz"/>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it-IT" smtClean="0"/>
              <a:t>Fare clic per modificare lo stile del titolo</a:t>
            </a:r>
            <a:endParaRPr kumimoji="0" lang="en-US"/>
          </a:p>
        </p:txBody>
      </p:sp>
      <p:sp>
        <p:nvSpPr>
          <p:cNvPr id="4" name="Segnaposto testo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p:txBody>
          <a:bodyPr/>
          <a:lstStyle/>
          <a:p>
            <a:fld id="{F7E06BF8-AA41-4039-B46C-CE3197F983D4}" type="datetime1">
              <a:rPr lang="it-IT" smtClean="0"/>
              <a:pPr/>
              <a:t>03/11/2012</a:t>
            </a:fld>
            <a:endParaRPr lang="it-IT"/>
          </a:p>
        </p:txBody>
      </p:sp>
      <p:sp>
        <p:nvSpPr>
          <p:cNvPr id="6" name="Segnaposto piè di pagina 5"/>
          <p:cNvSpPr>
            <a:spLocks noGrp="1"/>
          </p:cNvSpPr>
          <p:nvPr>
            <p:ph type="ftr" sz="quarter" idx="11"/>
          </p:nvPr>
        </p:nvSpPr>
        <p:spPr>
          <a:xfrm>
            <a:off x="914400" y="6172200"/>
            <a:ext cx="3886200" cy="457200"/>
          </a:xfrm>
        </p:spPr>
        <p:txBody>
          <a:bodyPr/>
          <a:lstStyle/>
          <a:p>
            <a:endParaRPr lang="it-IT"/>
          </a:p>
        </p:txBody>
      </p:sp>
      <p:sp>
        <p:nvSpPr>
          <p:cNvPr id="7" name="Segnaposto numero diapositiva 6"/>
          <p:cNvSpPr>
            <a:spLocks noGrp="1"/>
          </p:cNvSpPr>
          <p:nvPr>
            <p:ph type="sldNum" sz="quarter" idx="12"/>
          </p:nvPr>
        </p:nvSpPr>
        <p:spPr>
          <a:xfrm>
            <a:off x="146304" y="6208776"/>
            <a:ext cx="457200" cy="457200"/>
          </a:xfrm>
        </p:spPr>
        <p:txBody>
          <a:bodyPr/>
          <a:lstStyle/>
          <a:p>
            <a:fld id="{8433FED8-54BF-414E-8A7B-4FAF642E6155}" type="slidenum">
              <a:rPr lang="it-IT" smtClean="0"/>
              <a:pPr/>
              <a:t>‹N›</a:t>
            </a:fld>
            <a:endParaRPr lang="it-IT"/>
          </a:p>
        </p:txBody>
      </p:sp>
      <p:sp>
        <p:nvSpPr>
          <p:cNvPr id="11" name="Rettangolo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ttangolo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ttangolo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Segnaposto immagine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it-IT" smtClean="0"/>
              <a:t>Fare clic sull'icona per inserire un'immagine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ttangolo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ettangolo arrotondato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Segnaposto titolo 21"/>
          <p:cNvSpPr>
            <a:spLocks noGrp="1"/>
          </p:cNvSpPr>
          <p:nvPr>
            <p:ph type="title"/>
          </p:nvPr>
        </p:nvSpPr>
        <p:spPr>
          <a:xfrm>
            <a:off x="914400" y="274638"/>
            <a:ext cx="7772400" cy="1143000"/>
          </a:xfrm>
          <a:prstGeom prst="rect">
            <a:avLst/>
          </a:prstGeom>
        </p:spPr>
        <p:txBody>
          <a:bodyPr bIns="91440" anchor="b" anchorCtr="0">
            <a:normAutofit/>
          </a:bodyPr>
          <a:lstStyle/>
          <a:p>
            <a:r>
              <a:rPr kumimoji="0" lang="it-IT" smtClean="0"/>
              <a:t>Fare clic per modificare lo stile del titolo</a:t>
            </a:r>
            <a:endParaRPr kumimoji="0" lang="en-US"/>
          </a:p>
        </p:txBody>
      </p:sp>
      <p:sp>
        <p:nvSpPr>
          <p:cNvPr id="13" name="Segnaposto testo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4" name="Segnaposto data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3F46679-2260-491E-A2BE-D9AE7187EEF6}" type="datetime1">
              <a:rPr lang="it-IT" smtClean="0"/>
              <a:pPr/>
              <a:t>03/11/2012</a:t>
            </a:fld>
            <a:endParaRPr lang="it-IT"/>
          </a:p>
        </p:txBody>
      </p:sp>
      <p:sp>
        <p:nvSpPr>
          <p:cNvPr id="3" name="Segnaposto piè di pagina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it-IT"/>
          </a:p>
        </p:txBody>
      </p:sp>
      <p:sp>
        <p:nvSpPr>
          <p:cNvPr id="23" name="Segnaposto numero diapositiva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433FED8-54BF-414E-8A7B-4FAF642E6155}"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noChangeArrowheads="1"/>
          </p:cNvSpPr>
          <p:nvPr>
            <p:ph type="subTitle" idx="1"/>
          </p:nvPr>
        </p:nvSpPr>
        <p:spPr/>
        <p:txBody>
          <a:bodyPr>
            <a:normAutofit/>
          </a:bodyPr>
          <a:lstStyle/>
          <a:p>
            <a:pPr algn="r"/>
            <a:r>
              <a:rPr lang="it-IT" sz="2000" i="1" dirty="0" smtClean="0"/>
              <a:t>A cura di Augusto </a:t>
            </a:r>
            <a:r>
              <a:rPr lang="it-IT" sz="2000" i="1" dirty="0" err="1" smtClean="0"/>
              <a:t>Bortolotti</a:t>
            </a:r>
            <a:endParaRPr lang="it-IT" sz="2000" i="1" dirty="0" smtClean="0"/>
          </a:p>
          <a:p>
            <a:pPr algn="r"/>
            <a:r>
              <a:rPr lang="it-IT" sz="2000" i="1" dirty="0" smtClean="0"/>
              <a:t>7 novembre 2012</a:t>
            </a:r>
          </a:p>
          <a:p>
            <a:endParaRPr lang="it-IT" dirty="0" smtClean="0"/>
          </a:p>
        </p:txBody>
      </p:sp>
      <p:sp>
        <p:nvSpPr>
          <p:cNvPr id="6" name="Titolo 5"/>
          <p:cNvSpPr>
            <a:spLocks noGrp="1"/>
          </p:cNvSpPr>
          <p:nvPr>
            <p:ph type="ctrTitle"/>
          </p:nvPr>
        </p:nvSpPr>
        <p:spPr/>
        <p:txBody>
          <a:bodyPr>
            <a:normAutofit/>
          </a:bodyPr>
          <a:lstStyle/>
          <a:p>
            <a:r>
              <a:rPr lang="it-IT" sz="3600" dirty="0" smtClean="0"/>
              <a:t>Le novità in materia di permessi, congedi e aspettative </a:t>
            </a:r>
            <a:endParaRPr lang="it-IT"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algn="ctr"/>
            <a:r>
              <a:rPr lang="it-IT" dirty="0" smtClean="0"/>
              <a:t>Tutela portatori di handicap</a:t>
            </a:r>
          </a:p>
        </p:txBody>
      </p:sp>
      <p:sp>
        <p:nvSpPr>
          <p:cNvPr id="585731" name="Rectangle 3"/>
          <p:cNvSpPr>
            <a:spLocks noGrp="1" noChangeArrowheads="1"/>
          </p:cNvSpPr>
          <p:nvPr>
            <p:ph sz="quarter" idx="1"/>
          </p:nvPr>
        </p:nvSpPr>
        <p:spPr>
          <a:xfrm>
            <a:off x="914400" y="1556792"/>
            <a:ext cx="7772400" cy="4463008"/>
          </a:xfrm>
        </p:spPr>
        <p:txBody>
          <a:bodyPr>
            <a:normAutofit fontScale="77500" lnSpcReduction="20000"/>
          </a:bodyPr>
          <a:lstStyle/>
          <a:p>
            <a:pPr algn="ctr">
              <a:buNone/>
            </a:pPr>
            <a:r>
              <a:rPr lang="it-IT" dirty="0" smtClean="0">
                <a:solidFill>
                  <a:srgbClr val="FF0000"/>
                </a:solidFill>
              </a:rPr>
              <a:t>La ridefinizione dei soggetti aventi diritto: il referente unico</a:t>
            </a:r>
          </a:p>
          <a:p>
            <a:pPr algn="ctr">
              <a:buNone/>
            </a:pPr>
            <a:endParaRPr lang="it-IT" sz="1100" dirty="0" smtClean="0">
              <a:solidFill>
                <a:srgbClr val="FF0000"/>
              </a:solidFill>
            </a:endParaRPr>
          </a:p>
          <a:p>
            <a:pPr algn="just">
              <a:lnSpc>
                <a:spcPct val="134000"/>
              </a:lnSpc>
            </a:pPr>
            <a:r>
              <a:rPr lang="it-IT" dirty="0" smtClean="0"/>
              <a:t>Il Dipartimento della Funzione Pubblica ha precisato che, anche dopo la L.183/2010:</a:t>
            </a:r>
          </a:p>
          <a:p>
            <a:pPr lvl="1" algn="just">
              <a:lnSpc>
                <a:spcPct val="134000"/>
              </a:lnSpc>
            </a:pPr>
            <a:r>
              <a:rPr lang="it-IT" dirty="0" smtClean="0"/>
              <a:t>non è preclusa al medesimo lavoratore di assistere più persone in condizione di disabilità grave, potendo anche, in presenza delle condizioni richieste, fruire dei permessi anche in maniera cumulativa per prestare assistenza ai più soggetti disabili;</a:t>
            </a:r>
          </a:p>
          <a:p>
            <a:pPr lvl="1" algn="just">
              <a:lnSpc>
                <a:spcPct val="134000"/>
              </a:lnSpc>
            </a:pPr>
            <a:r>
              <a:rPr lang="it-IT" dirty="0" smtClean="0"/>
              <a:t>non è preclusa ad un lavoratore disabile in condizione di gravità di assistere altro soggetto nella medesima condizione, con la possibilità di fruire dei permessi per sé stesso e per il familiare disabile che assiste</a:t>
            </a:r>
          </a:p>
          <a:p>
            <a:endParaRPr lang="it-IT"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olo 1"/>
          <p:cNvSpPr>
            <a:spLocks noGrp="1"/>
          </p:cNvSpPr>
          <p:nvPr>
            <p:ph type="title"/>
          </p:nvPr>
        </p:nvSpPr>
        <p:spPr/>
        <p:txBody>
          <a:bodyPr/>
          <a:lstStyle/>
          <a:p>
            <a:pPr algn="ctr"/>
            <a:r>
              <a:rPr lang="it-IT" dirty="0" smtClean="0"/>
              <a:t>Tutela portatori di handicap</a:t>
            </a:r>
          </a:p>
        </p:txBody>
      </p:sp>
      <p:sp>
        <p:nvSpPr>
          <p:cNvPr id="12291" name="Segnaposto contenuto 2"/>
          <p:cNvSpPr>
            <a:spLocks noGrp="1"/>
          </p:cNvSpPr>
          <p:nvPr>
            <p:ph sz="quarter" idx="1"/>
          </p:nvPr>
        </p:nvSpPr>
        <p:spPr>
          <a:xfrm>
            <a:off x="914400" y="1556792"/>
            <a:ext cx="7772400" cy="4463008"/>
          </a:xfrm>
        </p:spPr>
        <p:txBody>
          <a:bodyPr>
            <a:normAutofit fontScale="77500" lnSpcReduction="20000"/>
          </a:bodyPr>
          <a:lstStyle/>
          <a:p>
            <a:pPr algn="ctr">
              <a:buNone/>
            </a:pPr>
            <a:r>
              <a:rPr lang="it-IT" dirty="0" smtClean="0">
                <a:solidFill>
                  <a:srgbClr val="FF0000"/>
                </a:solidFill>
              </a:rPr>
              <a:t>La posizione dei genitori che assistono un figlio in situazione di handicap grave.</a:t>
            </a:r>
          </a:p>
          <a:p>
            <a:pPr algn="ctr">
              <a:buNone/>
            </a:pPr>
            <a:endParaRPr lang="it-IT" dirty="0" smtClean="0">
              <a:solidFill>
                <a:srgbClr val="FF0000"/>
              </a:solidFill>
            </a:endParaRPr>
          </a:p>
          <a:p>
            <a:pPr algn="just">
              <a:lnSpc>
                <a:spcPct val="134000"/>
              </a:lnSpc>
            </a:pPr>
            <a:r>
              <a:rPr lang="it-IT" dirty="0" smtClean="0"/>
              <a:t>Rilevanza della specialità del rapporto genitoriale, con l’introduzione di regole particolari;</a:t>
            </a:r>
          </a:p>
          <a:p>
            <a:pPr lvl="1" algn="just">
              <a:lnSpc>
                <a:spcPct val="134000"/>
              </a:lnSpc>
            </a:pPr>
            <a:r>
              <a:rPr lang="it-IT" dirty="0" smtClean="0"/>
              <a:t>deroga al regime del referente unico</a:t>
            </a:r>
          </a:p>
          <a:p>
            <a:pPr lvl="1" algn="just">
              <a:lnSpc>
                <a:spcPct val="134000"/>
              </a:lnSpc>
            </a:pPr>
            <a:r>
              <a:rPr lang="it-IT" dirty="0" smtClean="0"/>
              <a:t>possibilità di fruizione dei tre giorni di permesso mensili anche per i genitori di un minore di tre anni in situazione di handicap grave. </a:t>
            </a:r>
          </a:p>
          <a:p>
            <a:pPr algn="just">
              <a:lnSpc>
                <a:spcPct val="134000"/>
              </a:lnSpc>
            </a:pPr>
            <a:r>
              <a:rPr lang="it-IT" dirty="0" smtClean="0"/>
              <a:t>La possibilità di fruire dei permessi dell’art.33 si aggiunge al diritto dei genitori del minore di tre anni di fruire del prolungamento del congedo parentale o dei riposi orari retribuiti.</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olo 1"/>
          <p:cNvSpPr>
            <a:spLocks noGrp="1"/>
          </p:cNvSpPr>
          <p:nvPr>
            <p:ph type="title"/>
          </p:nvPr>
        </p:nvSpPr>
        <p:spPr/>
        <p:txBody>
          <a:bodyPr/>
          <a:lstStyle/>
          <a:p>
            <a:pPr algn="ctr"/>
            <a:r>
              <a:rPr lang="it-IT" dirty="0" smtClean="0"/>
              <a:t>Tutela portatori di handicap</a:t>
            </a:r>
          </a:p>
        </p:txBody>
      </p:sp>
      <p:sp>
        <p:nvSpPr>
          <p:cNvPr id="13315" name="Segnaposto contenuto 2"/>
          <p:cNvSpPr>
            <a:spLocks noGrp="1"/>
          </p:cNvSpPr>
          <p:nvPr>
            <p:ph sz="quarter" idx="1"/>
          </p:nvPr>
        </p:nvSpPr>
        <p:spPr/>
        <p:txBody>
          <a:bodyPr>
            <a:normAutofit fontScale="77500" lnSpcReduction="20000"/>
          </a:bodyPr>
          <a:lstStyle/>
          <a:p>
            <a:pPr algn="ctr">
              <a:buNone/>
            </a:pPr>
            <a:r>
              <a:rPr lang="it-IT" dirty="0" smtClean="0">
                <a:solidFill>
                  <a:srgbClr val="FF0000"/>
                </a:solidFill>
              </a:rPr>
              <a:t>La posizione dei genitori che assistono un figlio in situazione di handicap grave.</a:t>
            </a:r>
          </a:p>
          <a:p>
            <a:pPr algn="ctr">
              <a:buNone/>
            </a:pPr>
            <a:endParaRPr lang="it-IT" sz="1200" dirty="0" smtClean="0">
              <a:solidFill>
                <a:srgbClr val="FF0000"/>
              </a:solidFill>
            </a:endParaRPr>
          </a:p>
          <a:p>
            <a:pPr algn="just">
              <a:lnSpc>
                <a:spcPct val="134000"/>
              </a:lnSpc>
            </a:pPr>
            <a:r>
              <a:rPr lang="it-IT" dirty="0" smtClean="0"/>
              <a:t>Trattandosi di istituti speciali aventi la medesima finalità di assistenza del disabile in situazione di gravità, la fruizione del benefici dei tre giorni di permesso mensili, del prolungamento del congedo parentale e dei riposi orari retribuiti </a:t>
            </a:r>
            <a:r>
              <a:rPr lang="it-IT" b="1" dirty="0" smtClean="0"/>
              <a:t>deve intendersi alternativa e non cumulativa nell’arco del mese.</a:t>
            </a:r>
          </a:p>
          <a:p>
            <a:pPr algn="just">
              <a:lnSpc>
                <a:spcPct val="134000"/>
              </a:lnSpc>
            </a:pPr>
            <a:r>
              <a:rPr lang="it-IT" dirty="0" smtClean="0"/>
              <a:t>Pertanto, se nel mese uno o entrambi i genitori, anche alternativamente, abbiano fruito di uno o più giorni di permesso, di cui all’art.33. comma 3, della L.104/1992, gli stessi non potranno fruire per lo stesso figlio anche del riposo giornaliero o del prolungamento del congedo parentale.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olo 1"/>
          <p:cNvSpPr>
            <a:spLocks noGrp="1"/>
          </p:cNvSpPr>
          <p:nvPr>
            <p:ph type="title"/>
          </p:nvPr>
        </p:nvSpPr>
        <p:spPr/>
        <p:txBody>
          <a:bodyPr/>
          <a:lstStyle/>
          <a:p>
            <a:pPr algn="ctr"/>
            <a:r>
              <a:rPr lang="it-IT" dirty="0" smtClean="0"/>
              <a:t>Tutela portatori di handicap</a:t>
            </a:r>
          </a:p>
        </p:txBody>
      </p:sp>
      <p:sp>
        <p:nvSpPr>
          <p:cNvPr id="13315" name="Segnaposto contenuto 2"/>
          <p:cNvSpPr>
            <a:spLocks noGrp="1"/>
          </p:cNvSpPr>
          <p:nvPr>
            <p:ph sz="quarter" idx="1"/>
          </p:nvPr>
        </p:nvSpPr>
        <p:spPr>
          <a:xfrm>
            <a:off x="914400" y="1556792"/>
            <a:ext cx="7772400" cy="4463008"/>
          </a:xfrm>
        </p:spPr>
        <p:txBody>
          <a:bodyPr>
            <a:normAutofit fontScale="70000" lnSpcReduction="20000"/>
          </a:bodyPr>
          <a:lstStyle/>
          <a:p>
            <a:pPr algn="ctr">
              <a:buNone/>
            </a:pPr>
            <a:r>
              <a:rPr lang="it-IT" dirty="0" smtClean="0">
                <a:solidFill>
                  <a:srgbClr val="FF0000"/>
                </a:solidFill>
              </a:rPr>
              <a:t>La posizione dei genitori che assistono un figlio in situazione di handicap grave.</a:t>
            </a:r>
          </a:p>
          <a:p>
            <a:pPr algn="ctr">
              <a:buNone/>
            </a:pPr>
            <a:endParaRPr lang="it-IT" sz="1300" dirty="0" smtClean="0">
              <a:solidFill>
                <a:srgbClr val="FF0000"/>
              </a:solidFill>
            </a:endParaRPr>
          </a:p>
          <a:p>
            <a:pPr algn="just">
              <a:lnSpc>
                <a:spcPct val="134000"/>
              </a:lnSpc>
            </a:pPr>
            <a:r>
              <a:rPr lang="it-IT" dirty="0" smtClean="0"/>
              <a:t>In relazione al nuovo quadro regolativo, si deve evidenziare anche che:</a:t>
            </a:r>
          </a:p>
          <a:p>
            <a:pPr lvl="1" algn="just">
              <a:lnSpc>
                <a:spcPct val="134000"/>
              </a:lnSpc>
            </a:pPr>
            <a:r>
              <a:rPr lang="it-IT" dirty="0" smtClean="0"/>
              <a:t>il prolungamento del periodo di congedo parentale e le due ore di riposo giornaliero retribuito possono essere utilizzati </a:t>
            </a:r>
            <a:r>
              <a:rPr lang="it-IT" b="1" dirty="0" smtClean="0"/>
              <a:t>solo a partire dalla conclusione del periodo di normale congedo parentale teoricamente fruibile dal genitore richiedente</a:t>
            </a:r>
            <a:r>
              <a:rPr lang="it-IT" dirty="0" smtClean="0"/>
              <a:t>;</a:t>
            </a:r>
          </a:p>
          <a:p>
            <a:pPr lvl="1" algn="just">
              <a:lnSpc>
                <a:spcPct val="134000"/>
              </a:lnSpc>
            </a:pPr>
            <a:r>
              <a:rPr lang="it-IT" dirty="0" smtClean="0"/>
              <a:t>i tre giorni di permesso retribuito mensili possono essere goduti dal giorno del riconoscimento della situazione di disabilità grave da parte dei genitori o anche da parte degli altri familiari (anche i parenti e gli affini, ora, possono avvalersi dei tre giorni di permesso retribuito, in alternativa ai genitori)</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1"/>
          <p:cNvSpPr>
            <a:spLocks noGrp="1"/>
          </p:cNvSpPr>
          <p:nvPr>
            <p:ph type="title"/>
          </p:nvPr>
        </p:nvSpPr>
        <p:spPr>
          <a:xfrm>
            <a:off x="914400" y="274638"/>
            <a:ext cx="7772400" cy="922114"/>
          </a:xfrm>
        </p:spPr>
        <p:txBody>
          <a:bodyPr/>
          <a:lstStyle/>
          <a:p>
            <a:pPr algn="ctr"/>
            <a:r>
              <a:rPr lang="it-IT" dirty="0" smtClean="0"/>
              <a:t>Tutela portatori di handicap</a:t>
            </a:r>
          </a:p>
        </p:txBody>
      </p:sp>
      <p:sp>
        <p:nvSpPr>
          <p:cNvPr id="14339" name="Segnaposto contenuto 2"/>
          <p:cNvSpPr>
            <a:spLocks noGrp="1"/>
          </p:cNvSpPr>
          <p:nvPr>
            <p:ph sz="quarter" idx="1"/>
          </p:nvPr>
        </p:nvSpPr>
        <p:spPr>
          <a:xfrm>
            <a:off x="914400" y="1412776"/>
            <a:ext cx="7772400" cy="5256584"/>
          </a:xfrm>
        </p:spPr>
        <p:txBody>
          <a:bodyPr>
            <a:normAutofit fontScale="55000" lnSpcReduction="20000"/>
          </a:bodyPr>
          <a:lstStyle/>
          <a:p>
            <a:pPr algn="ctr">
              <a:buNone/>
            </a:pPr>
            <a:r>
              <a:rPr lang="it-IT" sz="3600" dirty="0" smtClean="0">
                <a:solidFill>
                  <a:srgbClr val="FF0000"/>
                </a:solidFill>
              </a:rPr>
              <a:t>I presupposti per il riconoscimento dei permessi</a:t>
            </a:r>
          </a:p>
          <a:p>
            <a:pPr algn="ctr">
              <a:buNone/>
            </a:pPr>
            <a:endParaRPr lang="it-IT" dirty="0" smtClean="0">
              <a:solidFill>
                <a:srgbClr val="FF0000"/>
              </a:solidFill>
            </a:endParaRPr>
          </a:p>
          <a:p>
            <a:pPr algn="just">
              <a:lnSpc>
                <a:spcPct val="134000"/>
              </a:lnSpc>
            </a:pPr>
            <a:r>
              <a:rPr lang="it-IT" sz="2900" dirty="0" smtClean="0"/>
              <a:t>E’ ribadito il presupposto per cui la persona in situazione di disabilità grave non deve essere ricoverata a tempo pieno (per le intere 24 ore), presso strutture ospedaliere o simili, pubbliche o private, che assicurano assistenza sanitaria continuativa.</a:t>
            </a:r>
          </a:p>
          <a:p>
            <a:pPr algn="just">
              <a:lnSpc>
                <a:spcPct val="134000"/>
              </a:lnSpc>
            </a:pPr>
            <a:r>
              <a:rPr lang="it-IT" sz="2900" dirty="0" smtClean="0"/>
              <a:t>Le deroghe sono:</a:t>
            </a:r>
          </a:p>
          <a:p>
            <a:pPr lvl="1" algn="just">
              <a:lnSpc>
                <a:spcPct val="134000"/>
              </a:lnSpc>
            </a:pPr>
            <a:r>
              <a:rPr lang="it-IT" sz="2900" dirty="0" smtClean="0"/>
              <a:t>Interruzione del ricovero per necessità del disabile di recarsi fuori della struttura per effettuare visite o terapie;</a:t>
            </a:r>
          </a:p>
          <a:p>
            <a:pPr lvl="1" algn="just">
              <a:lnSpc>
                <a:spcPct val="134000"/>
              </a:lnSpc>
            </a:pPr>
            <a:r>
              <a:rPr lang="it-IT" sz="2900" dirty="0" smtClean="0"/>
              <a:t>Ricovero a tempo pieno di un disabile in coma vigile e/o in situazione terminale;</a:t>
            </a:r>
          </a:p>
          <a:p>
            <a:pPr lvl="1" algn="just">
              <a:lnSpc>
                <a:spcPct val="134000"/>
              </a:lnSpc>
            </a:pPr>
            <a:r>
              <a:rPr lang="it-IT" sz="2900" dirty="0" smtClean="0"/>
              <a:t>Ricovero a tempo pieno di un minore in situazione di disabilità grave per il quale risulti documentato dai sanitari della struttura il bisogno di assistenza da parte di un genitore o di un familiare.</a:t>
            </a:r>
          </a:p>
          <a:p>
            <a:pPr lvl="1" algn="just">
              <a:lnSpc>
                <a:spcPct val="134000"/>
              </a:lnSpc>
            </a:pPr>
            <a:r>
              <a:rPr lang="it-IT" sz="2900" dirty="0" smtClean="0"/>
              <a:t>Queste situazioni dovranno essere valutate dalla PA sulla base delle risultanze della documentazione medica presentata dall’interessato.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olo 1"/>
          <p:cNvSpPr>
            <a:spLocks noGrp="1"/>
          </p:cNvSpPr>
          <p:nvPr>
            <p:ph type="title"/>
          </p:nvPr>
        </p:nvSpPr>
        <p:spPr/>
        <p:txBody>
          <a:bodyPr/>
          <a:lstStyle/>
          <a:p>
            <a:pPr algn="ctr"/>
            <a:r>
              <a:rPr lang="it-IT" dirty="0" smtClean="0"/>
              <a:t>Tutela portatori di handicap</a:t>
            </a:r>
          </a:p>
        </p:txBody>
      </p:sp>
      <p:sp>
        <p:nvSpPr>
          <p:cNvPr id="16387" name="Segnaposto contenuto 2"/>
          <p:cNvSpPr>
            <a:spLocks noGrp="1"/>
          </p:cNvSpPr>
          <p:nvPr>
            <p:ph sz="quarter" idx="1"/>
          </p:nvPr>
        </p:nvSpPr>
        <p:spPr>
          <a:xfrm>
            <a:off x="914400" y="1556792"/>
            <a:ext cx="7772400" cy="5040560"/>
          </a:xfrm>
        </p:spPr>
        <p:txBody>
          <a:bodyPr>
            <a:normAutofit fontScale="70000" lnSpcReduction="20000"/>
          </a:bodyPr>
          <a:lstStyle/>
          <a:p>
            <a:pPr algn="ctr">
              <a:buNone/>
            </a:pPr>
            <a:r>
              <a:rPr lang="it-IT" sz="3200" dirty="0" smtClean="0">
                <a:solidFill>
                  <a:srgbClr val="FF0000"/>
                </a:solidFill>
              </a:rPr>
              <a:t>I presupposti per il riconoscimento dei permessi</a:t>
            </a:r>
          </a:p>
          <a:p>
            <a:pPr algn="ctr">
              <a:buNone/>
            </a:pPr>
            <a:endParaRPr lang="it-IT" sz="1600" dirty="0" smtClean="0">
              <a:solidFill>
                <a:srgbClr val="FF0000"/>
              </a:solidFill>
            </a:endParaRPr>
          </a:p>
          <a:p>
            <a:pPr algn="just">
              <a:lnSpc>
                <a:spcPct val="134000"/>
              </a:lnSpc>
            </a:pPr>
            <a:r>
              <a:rPr lang="it-IT" dirty="0" smtClean="0"/>
              <a:t>Sono venuti meno i requisiti della “continuità” e della “esclusività” prima necessari per la fruizione dei tre giorni di permesso.</a:t>
            </a:r>
          </a:p>
          <a:p>
            <a:pPr algn="just">
              <a:lnSpc>
                <a:spcPct val="134000"/>
              </a:lnSpc>
            </a:pPr>
            <a:r>
              <a:rPr lang="it-IT" dirty="0" smtClean="0"/>
              <a:t>Il nuovo testo dell’art.20 della legge n.53/2000 si limita a prevedere che le disposizioni dell’art.33 della legge n.104/1992 trovano applicazione anche quando l’altro genitore non ne abbia diritto (il genitore lavoratore ha diritto ai permessi anche l’altro genitore è un lavoratore autonomo o non svolge alcuna attività lavorativa).</a:t>
            </a:r>
          </a:p>
          <a:p>
            <a:pPr algn="just">
              <a:lnSpc>
                <a:spcPct val="134000"/>
              </a:lnSpc>
            </a:pPr>
            <a:r>
              <a:rPr lang="it-IT" dirty="0" smtClean="0"/>
              <a:t>Nella stessa direzione è stato abrogato l’art.42, comma 3, del D.Lgs</a:t>
            </a:r>
            <a:r>
              <a:rPr lang="it-IT" dirty="0" err="1" smtClean="0"/>
              <a:t>.151/2</a:t>
            </a:r>
            <a:r>
              <a:rPr lang="it-IT" dirty="0" smtClean="0"/>
              <a:t>001 che, ai fini della fruizione dei permessi da parte di genitori di figlio disabile in condizioni di gravità maggiore di età richiedeva i requisiti della convivenza o della assistenza continuativa ed esclusiva.</a:t>
            </a:r>
          </a:p>
          <a:p>
            <a:pPr algn="just">
              <a:lnSpc>
                <a:spcPct val="134000"/>
              </a:lnSpc>
              <a:buNone/>
            </a:pPr>
            <a:endParaRPr lang="it-IT"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olo 1"/>
          <p:cNvSpPr>
            <a:spLocks noGrp="1"/>
          </p:cNvSpPr>
          <p:nvPr>
            <p:ph type="title"/>
          </p:nvPr>
        </p:nvSpPr>
        <p:spPr/>
        <p:txBody>
          <a:bodyPr/>
          <a:lstStyle/>
          <a:p>
            <a:pPr algn="ctr"/>
            <a:r>
              <a:rPr lang="it-IT" dirty="0" smtClean="0"/>
              <a:t>Tutela portatori di handicap</a:t>
            </a:r>
          </a:p>
        </p:txBody>
      </p:sp>
      <p:sp>
        <p:nvSpPr>
          <p:cNvPr id="17411" name="Segnaposto contenuto 2"/>
          <p:cNvSpPr>
            <a:spLocks noGrp="1"/>
          </p:cNvSpPr>
          <p:nvPr>
            <p:ph sz="quarter" idx="1"/>
          </p:nvPr>
        </p:nvSpPr>
        <p:spPr>
          <a:xfrm>
            <a:off x="914400" y="1556792"/>
            <a:ext cx="7772400" cy="5040560"/>
          </a:xfrm>
        </p:spPr>
        <p:txBody>
          <a:bodyPr>
            <a:normAutofit fontScale="62500" lnSpcReduction="20000"/>
          </a:bodyPr>
          <a:lstStyle/>
          <a:p>
            <a:pPr algn="ctr">
              <a:buNone/>
            </a:pPr>
            <a:r>
              <a:rPr lang="it-IT" sz="3200" dirty="0" smtClean="0">
                <a:solidFill>
                  <a:srgbClr val="FF0000"/>
                </a:solidFill>
              </a:rPr>
              <a:t>Le prerogative relative alla sede di servizio</a:t>
            </a:r>
          </a:p>
          <a:p>
            <a:pPr algn="ctr">
              <a:buNone/>
            </a:pPr>
            <a:endParaRPr lang="it-IT" dirty="0" smtClean="0">
              <a:solidFill>
                <a:srgbClr val="FF0000"/>
              </a:solidFill>
            </a:endParaRPr>
          </a:p>
          <a:p>
            <a:pPr algn="just">
              <a:lnSpc>
                <a:spcPct val="134000"/>
              </a:lnSpc>
            </a:pPr>
            <a:r>
              <a:rPr lang="it-IT" dirty="0" smtClean="0"/>
              <a:t>E’ novellata anche la normativa concernente l’ulteriore beneficio dell’avvicinamento della sede di servizio.</a:t>
            </a:r>
          </a:p>
          <a:p>
            <a:pPr algn="just">
              <a:lnSpc>
                <a:spcPct val="134000"/>
              </a:lnSpc>
            </a:pPr>
            <a:r>
              <a:rPr lang="it-IT" dirty="0" smtClean="0"/>
              <a:t>Viene precisato che </a:t>
            </a:r>
            <a:r>
              <a:rPr lang="it-IT" dirty="0" smtClean="0">
                <a:solidFill>
                  <a:srgbClr val="FF0000"/>
                </a:solidFill>
              </a:rPr>
              <a:t>il lavoratore avente diritto ai permessi </a:t>
            </a:r>
            <a:r>
              <a:rPr lang="it-IT" dirty="0" smtClean="0"/>
              <a:t>(prima la norma faceva riferimento al genitore e al familiare lavoratore), ha anche diritto a scegliere, ove possibile, la sede di lavoro più vicina al domicilio della persona da assistere e non più al domicilio del lavoratore che presta assistenza  e  non può essere trasferito senza il suo consenso ad altra sede.</a:t>
            </a:r>
          </a:p>
          <a:p>
            <a:pPr algn="just">
              <a:lnSpc>
                <a:spcPct val="134000"/>
              </a:lnSpc>
            </a:pPr>
            <a:r>
              <a:rPr lang="it-IT" dirty="0" smtClean="0"/>
              <a:t>In tal modo è stata eliminata una incongruenza della precedente formulazione della norma, in quanto il trasferimento e la tutela della sede di lavoro rappresentano uno strumento per la più agevole assistenza del disabile.</a:t>
            </a:r>
          </a:p>
          <a:p>
            <a:pPr algn="just">
              <a:lnSpc>
                <a:spcPct val="134000"/>
              </a:lnSpc>
            </a:pPr>
            <a:r>
              <a:rPr lang="it-IT" dirty="0" smtClean="0"/>
              <a:t>In considerazione delle finalità perseguite, la norma riconosce al lavoratore un diritto, che può essere mitigato solo per circostanze </a:t>
            </a:r>
            <a:r>
              <a:rPr lang="it-IT" dirty="0" err="1" smtClean="0"/>
              <a:t>impeditive</a:t>
            </a:r>
            <a:r>
              <a:rPr lang="it-IT" dirty="0" smtClean="0"/>
              <a:t> oggettive (la mancanza di un posto corrispondente nella dotazione organica di sede) e non anche per valutazioni discrezionali o di opportunità della PA</a:t>
            </a:r>
          </a:p>
          <a:p>
            <a:pPr algn="just">
              <a:lnSpc>
                <a:spcPct val="134000"/>
              </a:lnSpc>
            </a:pPr>
            <a:endParaRPr lang="it-IT" dirty="0" smtClean="0"/>
          </a:p>
          <a:p>
            <a:endParaRPr lang="it-IT" dirty="0" smtClean="0"/>
          </a:p>
          <a:p>
            <a:endParaRPr lang="it-IT"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olo 1"/>
          <p:cNvSpPr>
            <a:spLocks noGrp="1"/>
          </p:cNvSpPr>
          <p:nvPr>
            <p:ph type="title"/>
          </p:nvPr>
        </p:nvSpPr>
        <p:spPr>
          <a:xfrm>
            <a:off x="914400" y="274638"/>
            <a:ext cx="7772400" cy="850106"/>
          </a:xfrm>
        </p:spPr>
        <p:txBody>
          <a:bodyPr/>
          <a:lstStyle/>
          <a:p>
            <a:pPr algn="ctr"/>
            <a:r>
              <a:rPr lang="it-IT" dirty="0" smtClean="0"/>
              <a:t>Tutela portatori di handicap</a:t>
            </a:r>
          </a:p>
        </p:txBody>
      </p:sp>
      <p:sp>
        <p:nvSpPr>
          <p:cNvPr id="18435" name="Segnaposto contenuto 2"/>
          <p:cNvSpPr>
            <a:spLocks noGrp="1"/>
          </p:cNvSpPr>
          <p:nvPr>
            <p:ph sz="quarter" idx="1"/>
          </p:nvPr>
        </p:nvSpPr>
        <p:spPr>
          <a:xfrm>
            <a:off x="914400" y="1196752"/>
            <a:ext cx="7772400" cy="5400600"/>
          </a:xfrm>
        </p:spPr>
        <p:txBody>
          <a:bodyPr>
            <a:normAutofit fontScale="62500" lnSpcReduction="20000"/>
          </a:bodyPr>
          <a:lstStyle/>
          <a:p>
            <a:pPr algn="ctr">
              <a:buNone/>
            </a:pPr>
            <a:r>
              <a:rPr lang="it-IT" sz="3200" dirty="0" smtClean="0">
                <a:solidFill>
                  <a:srgbClr val="FF0000"/>
                </a:solidFill>
              </a:rPr>
              <a:t>L’accertamento della insussistenza o del venire meno delle condizioni legittimanti</a:t>
            </a:r>
          </a:p>
          <a:p>
            <a:pPr algn="ctr">
              <a:buNone/>
            </a:pPr>
            <a:endParaRPr lang="it-IT" sz="1600" dirty="0" smtClean="0">
              <a:solidFill>
                <a:srgbClr val="FF0000"/>
              </a:solidFill>
            </a:endParaRPr>
          </a:p>
          <a:p>
            <a:pPr algn="just">
              <a:lnSpc>
                <a:spcPct val="134000"/>
              </a:lnSpc>
            </a:pPr>
            <a:r>
              <a:rPr lang="it-IT" dirty="0" smtClean="0"/>
              <a:t>Nell’art.33 della </a:t>
            </a:r>
            <a:r>
              <a:rPr lang="it-IT" dirty="0" err="1" smtClean="0"/>
              <a:t>L.n</a:t>
            </a:r>
            <a:r>
              <a:rPr lang="it-IT" dirty="0" smtClean="0"/>
              <a:t>.104/1992, viene introdotto un nuovo comma 7-bis secondo il quale, ferma restando la verifica dei presupposti per l’accertamento della responsabilità disciplinare, il lavoratore che fruisce dei permessi decade dai relativi diritti, qualora il datore di lavoro o l’INPS accerti l’insussistenza o il venir meno delle condizioni richieste per la legittima fruizione dei medesimi.</a:t>
            </a:r>
          </a:p>
          <a:p>
            <a:pPr algn="just">
              <a:lnSpc>
                <a:spcPct val="134000"/>
              </a:lnSpc>
            </a:pPr>
            <a:r>
              <a:rPr lang="it-IT" dirty="0" smtClean="0"/>
              <a:t>La norma, formalmente,  conferisce la competenza dell’accertamento al datore di lavoro o all’INPS. </a:t>
            </a:r>
          </a:p>
          <a:p>
            <a:pPr algn="just">
              <a:lnSpc>
                <a:spcPct val="134000"/>
              </a:lnSpc>
            </a:pPr>
            <a:r>
              <a:rPr lang="it-IT" dirty="0" smtClean="0"/>
              <a:t>Dato che l’istituto previdenziale opera solo per il lavoro privato, si dovrebbe desumere che per il lavoro pubblico l’accertamento competa alla PA nella sua veste di datore di lavoro, come previsto in alternativa all’INPS anche per lo stesso lavoro privato. In tal senso si è pronunciato anche il DFP con la circolare n.13/2010. </a:t>
            </a:r>
          </a:p>
          <a:p>
            <a:pPr algn="just">
              <a:lnSpc>
                <a:spcPct val="134000"/>
              </a:lnSpc>
            </a:pPr>
            <a:r>
              <a:rPr lang="it-IT" dirty="0" smtClean="0"/>
              <a:t>La norma, con il riferimento “al lavoratore di cui al comma 3” ed ai “diritti del presente articolo”, sembra limitare la sua portata al solo caso del lavoratore che fruisce dei permessi per assistere una persona in situazione di handicap grave.  </a:t>
            </a:r>
          </a:p>
          <a:p>
            <a:pPr algn="just">
              <a:lnSpc>
                <a:spcPct val="134000"/>
              </a:lnSpc>
            </a:pPr>
            <a:endParaRPr lang="it-IT"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olo 1"/>
          <p:cNvSpPr>
            <a:spLocks noGrp="1"/>
          </p:cNvSpPr>
          <p:nvPr>
            <p:ph type="title"/>
          </p:nvPr>
        </p:nvSpPr>
        <p:spPr/>
        <p:txBody>
          <a:bodyPr/>
          <a:lstStyle/>
          <a:p>
            <a:pPr algn="ctr"/>
            <a:r>
              <a:rPr lang="it-IT" dirty="0" smtClean="0"/>
              <a:t>Tutela portatori di handicap</a:t>
            </a:r>
          </a:p>
        </p:txBody>
      </p:sp>
      <p:sp>
        <p:nvSpPr>
          <p:cNvPr id="19459" name="Segnaposto contenuto 2"/>
          <p:cNvSpPr>
            <a:spLocks noGrp="1"/>
          </p:cNvSpPr>
          <p:nvPr>
            <p:ph sz="quarter" idx="1"/>
          </p:nvPr>
        </p:nvSpPr>
        <p:spPr>
          <a:xfrm>
            <a:off x="914400" y="1556792"/>
            <a:ext cx="7772400" cy="5040560"/>
          </a:xfrm>
        </p:spPr>
        <p:txBody>
          <a:bodyPr>
            <a:normAutofit fontScale="70000" lnSpcReduction="20000"/>
          </a:bodyPr>
          <a:lstStyle/>
          <a:p>
            <a:pPr algn="ctr">
              <a:buNone/>
            </a:pPr>
            <a:r>
              <a:rPr lang="it-IT" dirty="0" smtClean="0">
                <a:solidFill>
                  <a:srgbClr val="FF0000"/>
                </a:solidFill>
              </a:rPr>
              <a:t>L’accertamento della insussistenza o del venire meno delle condizioni legittimanti</a:t>
            </a:r>
          </a:p>
          <a:p>
            <a:pPr algn="ctr">
              <a:buNone/>
            </a:pPr>
            <a:endParaRPr lang="it-IT" dirty="0" smtClean="0">
              <a:solidFill>
                <a:srgbClr val="FF0000"/>
              </a:solidFill>
            </a:endParaRPr>
          </a:p>
          <a:p>
            <a:pPr algn="just">
              <a:lnSpc>
                <a:spcPct val="134000"/>
              </a:lnSpc>
            </a:pPr>
            <a:r>
              <a:rPr lang="it-IT" dirty="0" smtClean="0"/>
              <a:t>Il DFP invece ha precisato che la regola ha una portata di carattere generale, riguardando tutti i casi in cui un soggetto apparentemente legittimato ai benefici non è in realtà in possesso dei necessari requisiti legali per la loro fruizione.</a:t>
            </a:r>
          </a:p>
          <a:p>
            <a:pPr algn="just">
              <a:lnSpc>
                <a:spcPct val="134000"/>
              </a:lnSpc>
            </a:pPr>
            <a:r>
              <a:rPr lang="it-IT" dirty="0" smtClean="0"/>
              <a:t>In tal modo, ad esempio, la decadenza può verificarsi anche per il lavoratore che usufruisce dei permessi per sé stesso o per il genitore che si avvale delle due ore di permesso al giorno.</a:t>
            </a:r>
          </a:p>
          <a:p>
            <a:pPr algn="just">
              <a:lnSpc>
                <a:spcPct val="134000"/>
              </a:lnSpc>
            </a:pPr>
            <a:r>
              <a:rPr lang="it-IT" dirty="0" smtClean="0"/>
              <a:t>La decadenza può essere determinata: dal venire meno della situazione di handicap grave a seguito di visita di revisione; il decesso della persona disabile grave; il sopravvenuto ricovero a tempo pieno del disabile; la fruizione dei permessi da parte di due lavoratori per assistere il medesimo disabile grave.</a:t>
            </a:r>
          </a:p>
          <a:p>
            <a:pPr algn="just">
              <a:lnSpc>
                <a:spcPct val="134000"/>
              </a:lnSpc>
              <a:buNone/>
            </a:pPr>
            <a:endParaRPr lang="it-IT"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olo 1"/>
          <p:cNvSpPr>
            <a:spLocks noGrp="1"/>
          </p:cNvSpPr>
          <p:nvPr>
            <p:ph type="title"/>
          </p:nvPr>
        </p:nvSpPr>
        <p:spPr/>
        <p:txBody>
          <a:bodyPr/>
          <a:lstStyle/>
          <a:p>
            <a:pPr algn="ctr"/>
            <a:r>
              <a:rPr lang="it-IT" dirty="0" smtClean="0"/>
              <a:t>Tutela portatori di handicap</a:t>
            </a:r>
          </a:p>
        </p:txBody>
      </p:sp>
      <p:sp>
        <p:nvSpPr>
          <p:cNvPr id="20483" name="Segnaposto contenuto 2"/>
          <p:cNvSpPr>
            <a:spLocks noGrp="1"/>
          </p:cNvSpPr>
          <p:nvPr>
            <p:ph sz="quarter" idx="1"/>
          </p:nvPr>
        </p:nvSpPr>
        <p:spPr>
          <a:xfrm>
            <a:off x="914400" y="1556792"/>
            <a:ext cx="7772400" cy="4463008"/>
          </a:xfrm>
        </p:spPr>
        <p:txBody>
          <a:bodyPr>
            <a:normAutofit fontScale="77500" lnSpcReduction="20000"/>
          </a:bodyPr>
          <a:lstStyle/>
          <a:p>
            <a:pPr algn="ctr">
              <a:buNone/>
            </a:pPr>
            <a:r>
              <a:rPr lang="it-IT" dirty="0" smtClean="0">
                <a:solidFill>
                  <a:srgbClr val="FF0000"/>
                </a:solidFill>
              </a:rPr>
              <a:t>Gli obblighi di comunicazione, monitoraggio e Banca dati della Presidenza del Consiglio </a:t>
            </a:r>
          </a:p>
          <a:p>
            <a:endParaRPr lang="it-IT" dirty="0" smtClean="0"/>
          </a:p>
          <a:p>
            <a:pPr algn="just">
              <a:lnSpc>
                <a:spcPct val="134000"/>
              </a:lnSpc>
            </a:pPr>
            <a:r>
              <a:rPr lang="it-IT" dirty="0" smtClean="0"/>
              <a:t>Al fine di evitare ogni abuso, è prevista la creazione di una banca dati finalizzata al monitoraggio ed al controllo sulla legittima fruizione dei permessi riconosciuti ai pubblici dipendenti che ne fruiscono in quanto disabili o per assistere altre persone in condizione di handicap grave.</a:t>
            </a:r>
          </a:p>
          <a:p>
            <a:pPr algn="just">
              <a:lnSpc>
                <a:spcPct val="134000"/>
              </a:lnSpc>
            </a:pPr>
            <a:r>
              <a:rPr lang="it-IT" dirty="0" smtClean="0"/>
              <a:t>Per tale finalità, si prevede che le amministrazioni </a:t>
            </a:r>
            <a:r>
              <a:rPr lang="it-IT" dirty="0" smtClean="0">
                <a:solidFill>
                  <a:srgbClr val="FF0000"/>
                </a:solidFill>
              </a:rPr>
              <a:t>debbano comunicare</a:t>
            </a:r>
            <a:r>
              <a:rPr lang="it-IT" dirty="0" smtClean="0"/>
              <a:t> alla Presidenza del Consiglio dei ministri – Dipartimento della funzione pubblica, per via telematica, entro il 31 marzo di ciascun anno: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p:txBody>
          <a:bodyPr/>
          <a:lstStyle/>
          <a:p>
            <a:endParaRPr lang="it-IT" dirty="0" smtClean="0"/>
          </a:p>
          <a:p>
            <a:endParaRPr lang="it-IT" dirty="0"/>
          </a:p>
        </p:txBody>
      </p:sp>
      <p:sp>
        <p:nvSpPr>
          <p:cNvPr id="3" name="Titolo 2"/>
          <p:cNvSpPr>
            <a:spLocks noGrp="1"/>
          </p:cNvSpPr>
          <p:nvPr>
            <p:ph type="ctrTitle"/>
          </p:nvPr>
        </p:nvSpPr>
        <p:spPr/>
        <p:txBody>
          <a:bodyPr/>
          <a:lstStyle/>
          <a:p>
            <a:r>
              <a:rPr lang="it-IT" dirty="0" smtClean="0"/>
              <a:t>1. Le novità della L.183/2010 </a:t>
            </a:r>
            <a:endParaRPr lang="it-IT"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olo 1"/>
          <p:cNvSpPr>
            <a:spLocks noGrp="1"/>
          </p:cNvSpPr>
          <p:nvPr>
            <p:ph type="title"/>
          </p:nvPr>
        </p:nvSpPr>
        <p:spPr/>
        <p:txBody>
          <a:bodyPr/>
          <a:lstStyle/>
          <a:p>
            <a:pPr algn="ctr"/>
            <a:r>
              <a:rPr lang="it-IT" dirty="0" smtClean="0"/>
              <a:t>Tutela portatori di handicap</a:t>
            </a:r>
          </a:p>
        </p:txBody>
      </p:sp>
      <p:sp>
        <p:nvSpPr>
          <p:cNvPr id="3" name="Segnaposto contenuto 2"/>
          <p:cNvSpPr>
            <a:spLocks noGrp="1"/>
          </p:cNvSpPr>
          <p:nvPr>
            <p:ph sz="quarter" idx="1"/>
          </p:nvPr>
        </p:nvSpPr>
        <p:spPr>
          <a:xfrm>
            <a:off x="914400" y="1556792"/>
            <a:ext cx="7772400" cy="4463008"/>
          </a:xfrm>
        </p:spPr>
        <p:txBody>
          <a:bodyPr>
            <a:normAutofit fontScale="62500" lnSpcReduction="20000"/>
          </a:bodyPr>
          <a:lstStyle/>
          <a:p>
            <a:pPr algn="just">
              <a:lnSpc>
                <a:spcPct val="134000"/>
              </a:lnSpc>
            </a:pPr>
            <a:r>
              <a:rPr lang="it-IT" dirty="0" smtClean="0"/>
              <a:t>i nominativi dei propri dipendenti cui sono accordati i permessi di cui all’articolo 33, commi 2 e 3, della legge 5 febbraio 1992, n. 104, compresi i nominativi dei lavoratori padri e delle lavoratrici madri, specificando se i permessi sono fruiti dal lavoratore con handicap in situazione di gravità, dal lavoratore o dalla lavoratrice per assistenza al proprio figlio, per assistenza al coniuge o per assistenza a parenti o affini;</a:t>
            </a:r>
          </a:p>
          <a:p>
            <a:pPr algn="just">
              <a:lnSpc>
                <a:spcPct val="134000"/>
              </a:lnSpc>
            </a:pPr>
            <a:r>
              <a:rPr lang="it-IT" dirty="0" smtClean="0"/>
              <a:t>in relazione ai permessi fruiti dai dipendenti per assistenza a persona con handicap in situazione di gravità, il nominativo di quest’ultima, l’eventuale rapporto di dipendenza da un’amministrazione pubblica e la denominazione della stessa, il comune di residenza dell’assistito;</a:t>
            </a:r>
          </a:p>
          <a:p>
            <a:pPr algn="just">
              <a:lnSpc>
                <a:spcPct val="134000"/>
              </a:lnSpc>
            </a:pPr>
            <a:r>
              <a:rPr lang="it-IT" dirty="0" smtClean="0"/>
              <a:t>il rapporto di coniugio, il rapporto di maternità o paternità o il grado di parentela o affinità intercorrente tra ciascun dipendente che ha fruito dei permessi e la persona assistita;</a:t>
            </a:r>
          </a:p>
          <a:p>
            <a:pPr algn="just">
              <a:lnSpc>
                <a:spcPct val="134000"/>
              </a:lnSpc>
            </a:pPr>
            <a:endParaRPr lang="it-IT"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olo 1"/>
          <p:cNvSpPr>
            <a:spLocks noGrp="1"/>
          </p:cNvSpPr>
          <p:nvPr>
            <p:ph type="title"/>
          </p:nvPr>
        </p:nvSpPr>
        <p:spPr/>
        <p:txBody>
          <a:bodyPr/>
          <a:lstStyle/>
          <a:p>
            <a:pPr algn="ctr"/>
            <a:r>
              <a:rPr lang="it-IT" dirty="0" smtClean="0"/>
              <a:t>Tutela portatori di handicap</a:t>
            </a:r>
          </a:p>
        </p:txBody>
      </p:sp>
      <p:sp>
        <p:nvSpPr>
          <p:cNvPr id="21507" name="Segnaposto contenuto 2"/>
          <p:cNvSpPr>
            <a:spLocks noGrp="1"/>
          </p:cNvSpPr>
          <p:nvPr>
            <p:ph sz="quarter" idx="1"/>
          </p:nvPr>
        </p:nvSpPr>
        <p:spPr>
          <a:xfrm>
            <a:off x="914400" y="1556792"/>
            <a:ext cx="7772400" cy="4463008"/>
          </a:xfrm>
        </p:spPr>
        <p:txBody>
          <a:bodyPr>
            <a:normAutofit fontScale="70000" lnSpcReduction="20000"/>
          </a:bodyPr>
          <a:lstStyle/>
          <a:p>
            <a:pPr algn="just">
              <a:lnSpc>
                <a:spcPct val="134000"/>
              </a:lnSpc>
            </a:pPr>
            <a:r>
              <a:rPr lang="it-IT" dirty="0" smtClean="0"/>
              <a:t>per i permessi fruiti dal lavoratore padre o dalla lavoratrice madre, la specificazione dell’età maggiore o minore di tre anni del figlio;</a:t>
            </a:r>
          </a:p>
          <a:p>
            <a:pPr algn="just">
              <a:lnSpc>
                <a:spcPct val="134000"/>
              </a:lnSpc>
            </a:pPr>
            <a:r>
              <a:rPr lang="it-IT" dirty="0" smtClean="0"/>
              <a:t>il contingente complessivo di giorni e ore di permesso fruiti da ciascun lavoratore nel corso dell’anno precedente e per ciascun mese;</a:t>
            </a:r>
          </a:p>
          <a:p>
            <a:pPr algn="just">
              <a:lnSpc>
                <a:spcPct val="134000"/>
              </a:lnSpc>
            </a:pPr>
            <a:r>
              <a:rPr lang="it-IT" dirty="0" smtClean="0"/>
              <a:t>Rimangono fermi gli obblighi previsti dall’articolo 6, comma 2, della L. n. 381 /1970, dall’articolo 11, comma 8, della L.382/1970, e dall’articolo 8, comma 4, della L.118/1971, concernenti l’invio degli elenchi delle persone sottoposte ad accertamenti sanitari, contenenti soltanto il nome, il cognome e l’indirizzo, rispettivamente all’Ente nazionale per la protezione e l’assistenza dei sordomuti, all’Unione italiana dei ciechi e degli ipovedenti e all’Associazione nazionale dei mutilati e invalidi civili.</a:t>
            </a:r>
          </a:p>
          <a:p>
            <a:endParaRPr lang="it-IT"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a:bodyPr>
          <a:lstStyle/>
          <a:p>
            <a:pPr algn="ctr"/>
            <a:r>
              <a:rPr lang="it-IT" sz="2400" cap="all" dirty="0" smtClean="0"/>
              <a:t>Aspettativa per attività professionali ed imprenditoriali</a:t>
            </a:r>
          </a:p>
        </p:txBody>
      </p:sp>
      <p:sp>
        <p:nvSpPr>
          <p:cNvPr id="26627" name="Segnaposto contenuto 2"/>
          <p:cNvSpPr>
            <a:spLocks noGrp="1"/>
          </p:cNvSpPr>
          <p:nvPr>
            <p:ph idx="1"/>
          </p:nvPr>
        </p:nvSpPr>
        <p:spPr>
          <a:xfrm>
            <a:off x="914400" y="1556792"/>
            <a:ext cx="7772400" cy="4463008"/>
          </a:xfrm>
        </p:spPr>
        <p:txBody>
          <a:bodyPr>
            <a:normAutofit fontScale="85000" lnSpcReduction="20000"/>
          </a:bodyPr>
          <a:lstStyle/>
          <a:p>
            <a:pPr algn="just">
              <a:lnSpc>
                <a:spcPct val="124000"/>
              </a:lnSpc>
            </a:pPr>
            <a:r>
              <a:rPr lang="it-IT" dirty="0" smtClean="0"/>
              <a:t>E’ un caso particolare di aspettativa per motivi personali; non è un diritto soggettivo;</a:t>
            </a:r>
          </a:p>
          <a:p>
            <a:pPr algn="just">
              <a:lnSpc>
                <a:spcPct val="124000"/>
              </a:lnSpc>
            </a:pPr>
            <a:r>
              <a:rPr lang="it-IT" dirty="0" smtClean="0"/>
              <a:t>Rappresenta una deroga al regime delle incompatibilità di cui all’art.53 del d.lgs.165/2001;</a:t>
            </a:r>
          </a:p>
          <a:p>
            <a:pPr algn="just">
              <a:lnSpc>
                <a:spcPct val="124000"/>
              </a:lnSpc>
            </a:pPr>
            <a:r>
              <a:rPr lang="it-IT" dirty="0" smtClean="0"/>
              <a:t>La durata massima è di 12 mesi nell’arco del rapporto di lavoro. La durata effettiva sarà quella richiesta e fruita dal dipendente entro il suddetto limite massimo. Il periodo è frazionabile, fermo restando il tetto massimo.</a:t>
            </a:r>
          </a:p>
          <a:p>
            <a:pPr algn="just">
              <a:lnSpc>
                <a:spcPct val="124000"/>
              </a:lnSpc>
            </a:pPr>
            <a:r>
              <a:rPr lang="it-IT" dirty="0" smtClean="0"/>
              <a:t>Non è reiterabile, oltre il tetto massimo, presso la medesima PA, sia pure con una interruzione  più o meno lunga tra una fruizione e l’altra.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p:txBody>
          <a:bodyPr/>
          <a:lstStyle/>
          <a:p>
            <a:endParaRPr lang="it-IT" dirty="0" smtClean="0"/>
          </a:p>
          <a:p>
            <a:endParaRPr lang="it-IT" dirty="0"/>
          </a:p>
        </p:txBody>
      </p:sp>
      <p:sp>
        <p:nvSpPr>
          <p:cNvPr id="3" name="Titolo 2"/>
          <p:cNvSpPr>
            <a:spLocks noGrp="1"/>
          </p:cNvSpPr>
          <p:nvPr>
            <p:ph type="ctrTitle"/>
          </p:nvPr>
        </p:nvSpPr>
        <p:spPr/>
        <p:txBody>
          <a:bodyPr/>
          <a:lstStyle/>
          <a:p>
            <a:r>
              <a:rPr lang="it-IT" dirty="0" smtClean="0"/>
              <a:t>2. Le novità del D.lgs.119/2011</a:t>
            </a:r>
            <a:endParaRPr lang="it-IT"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971600" y="548680"/>
            <a:ext cx="7772400" cy="936104"/>
          </a:xfrm>
        </p:spPr>
        <p:txBody>
          <a:bodyPr>
            <a:noAutofit/>
          </a:bodyPr>
          <a:lstStyle/>
          <a:p>
            <a:pPr algn="ctr"/>
            <a:r>
              <a:rPr lang="it-IT" sz="2000" cap="all" dirty="0" smtClean="0"/>
              <a:t/>
            </a:r>
            <a:br>
              <a:rPr lang="it-IT" sz="2000" cap="all" dirty="0" smtClean="0"/>
            </a:br>
            <a:r>
              <a:rPr lang="it-IT" sz="2000" cap="all" dirty="0" smtClean="0"/>
              <a:t/>
            </a:r>
            <a:br>
              <a:rPr lang="it-IT" sz="2000" cap="all" dirty="0" smtClean="0"/>
            </a:br>
            <a:r>
              <a:rPr lang="it-IT" sz="2000" cap="all" dirty="0" smtClean="0"/>
              <a:t/>
            </a:r>
            <a:br>
              <a:rPr lang="it-IT" sz="2000" cap="all" dirty="0" smtClean="0"/>
            </a:br>
            <a:r>
              <a:rPr lang="it-IT" sz="2000" cap="all" dirty="0" smtClean="0"/>
              <a:t/>
            </a:r>
            <a:br>
              <a:rPr lang="it-IT" sz="2000" cap="all" dirty="0" smtClean="0"/>
            </a:br>
            <a:r>
              <a:rPr lang="it-IT" sz="2000" cap="all" dirty="0" smtClean="0"/>
              <a:t>Art. 2 - Modifica all‘articolo 20 del d.lgs.151/2001 in materia di flessibilità del congedo di maternità.</a:t>
            </a:r>
            <a:endParaRPr lang="it-IT" sz="2400" dirty="0" smtClean="0"/>
          </a:p>
        </p:txBody>
      </p:sp>
      <p:sp>
        <p:nvSpPr>
          <p:cNvPr id="26627" name="Segnaposto contenuto 2"/>
          <p:cNvSpPr>
            <a:spLocks noGrp="1"/>
          </p:cNvSpPr>
          <p:nvPr>
            <p:ph sz="quarter" idx="1"/>
          </p:nvPr>
        </p:nvSpPr>
        <p:spPr>
          <a:xfrm>
            <a:off x="914400" y="1700808"/>
            <a:ext cx="7772400" cy="4318992"/>
          </a:xfrm>
        </p:spPr>
        <p:txBody>
          <a:bodyPr>
            <a:normAutofit fontScale="70000" lnSpcReduction="20000"/>
          </a:bodyPr>
          <a:lstStyle/>
          <a:p>
            <a:pPr algn="just">
              <a:lnSpc>
                <a:spcPct val="134000"/>
              </a:lnSpc>
            </a:pPr>
            <a:r>
              <a:rPr lang="it-IT" dirty="0" smtClean="0"/>
              <a:t>Si stabilisce che in caso di interruzione spontanea o terapeutica della gravidanza successiva al 180° giorno dall’inizio della gestazione, nonché in caso di decesso del bambino alla nascita o durante il congedo di maternità, le lavoratrici hanno facoltà di riprendere in qualunque momento l’attività lavorativa (con un preavviso di dieci giorni al datore di lavoro) a condizione che il medico specialista del Servizio sanitario Nazionale o con esso convenzionato e il medico competente ai fini della prevenzione e tutela della salute nei luoghi di lavoro attestino che tale opzione non arrechi pregiudizio alla loro salute.</a:t>
            </a:r>
          </a:p>
          <a:p>
            <a:pPr algn="just">
              <a:lnSpc>
                <a:spcPct val="134000"/>
              </a:lnSpc>
            </a:pPr>
            <a:r>
              <a:rPr lang="it-IT" dirty="0" smtClean="0"/>
              <a:t>Si noti che, in base alla formulazione letterale della norma, sono sempre necessarie entrambe le certificazioni mediche (sia quella del medico specialista del SSN o con esso convenzionato sia quella del medico competente).</a:t>
            </a:r>
            <a:endParaRPr lang="it-IT"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914400" y="404664"/>
            <a:ext cx="7772400" cy="1012974"/>
          </a:xfrm>
        </p:spPr>
        <p:txBody>
          <a:bodyPr>
            <a:normAutofit/>
          </a:bodyPr>
          <a:lstStyle/>
          <a:p>
            <a:pPr algn="ctr"/>
            <a:r>
              <a:rPr lang="it-IT" sz="2000" cap="all" dirty="0" smtClean="0"/>
              <a:t>Art. 2 - Modifica all‘articolo 20 del d.lgs.151/2001 in materia di flessibilità del congedo di maternità.</a:t>
            </a:r>
            <a:endParaRPr lang="it-IT" sz="2000" dirty="0" smtClean="0"/>
          </a:p>
        </p:txBody>
      </p:sp>
      <p:sp>
        <p:nvSpPr>
          <p:cNvPr id="26627" name="Segnaposto contenuto 2"/>
          <p:cNvSpPr>
            <a:spLocks noGrp="1"/>
          </p:cNvSpPr>
          <p:nvPr>
            <p:ph sz="quarter" idx="1"/>
          </p:nvPr>
        </p:nvSpPr>
        <p:spPr>
          <a:xfrm>
            <a:off x="899592" y="1556792"/>
            <a:ext cx="7772400" cy="4896544"/>
          </a:xfrm>
        </p:spPr>
        <p:txBody>
          <a:bodyPr>
            <a:normAutofit fontScale="70000" lnSpcReduction="20000"/>
          </a:bodyPr>
          <a:lstStyle/>
          <a:p>
            <a:pPr algn="just">
              <a:lnSpc>
                <a:spcPct val="134000"/>
              </a:lnSpc>
            </a:pPr>
            <a:r>
              <a:rPr lang="it-IT" dirty="0" smtClean="0"/>
              <a:t>Per comprendere il senso di questa novità, si ricordi che, prima della riforma, l’aborto intervenuto dopo il 180esimo giorno era considerato parto e, pertanto, alla donna spettava l’astensione dal lavoro per 3 mesi. Inoltre, secondo il Ministero del lavoro (interpello numero 51 del 5 giugno 2009) il divieto di </a:t>
            </a:r>
            <a:r>
              <a:rPr lang="it-IT" dirty="0" err="1" smtClean="0"/>
              <a:t>adibizione</a:t>
            </a:r>
            <a:r>
              <a:rPr lang="it-IT" dirty="0" smtClean="0"/>
              <a:t> della donna in caso di aborto dopo il 180esimo giorno non decadeva né in presenza dell’esplicita rinuncia della lavoratrice al diritto di fruire del periodo di congedo obbligatorio post </a:t>
            </a:r>
            <a:r>
              <a:rPr lang="it-IT" dirty="0" err="1" smtClean="0"/>
              <a:t>partum</a:t>
            </a:r>
            <a:r>
              <a:rPr lang="it-IT" dirty="0" smtClean="0"/>
              <a:t>, trattandosi di diritto indisponibile, né tanto meno in presenza dell’attestazione da parte del medico curante e/o del medico competente dell’assenza di controindicazioni alla ripresa dell’attività lavorativa. </a:t>
            </a:r>
          </a:p>
          <a:p>
            <a:pPr algn="just">
              <a:lnSpc>
                <a:spcPct val="134000"/>
              </a:lnSpc>
            </a:pPr>
            <a:r>
              <a:rPr lang="it-IT" dirty="0" smtClean="0"/>
              <a:t>Nulla cambia nulla, invece, in caso di interruzione spontanea o terapeutica della gravidanza antecedente il 180° giorno dall’inizio della gestazione; questo caso va trattato, infatti, come malattia ordinaria (ex art</a:t>
            </a:r>
            <a:r>
              <a:rPr lang="it-IT" dirty="0" err="1" smtClean="0"/>
              <a:t>.19 d.lgs</a:t>
            </a:r>
            <a:r>
              <a:rPr lang="it-IT" dirty="0" smtClean="0"/>
              <a:t>151/2001) </a:t>
            </a:r>
            <a:endParaRPr lang="it-IT"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899592" y="404664"/>
            <a:ext cx="7772400" cy="868958"/>
          </a:xfrm>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Art. 3 - Modifiche all’articolo 33, decreto legislativo 26 marzo 2001 n. 151 in materia di congedo parentale.</a:t>
            </a:r>
            <a:endParaRPr lang="it-IT" sz="2200" cap="all" dirty="0" smtClean="0"/>
          </a:p>
        </p:txBody>
      </p:sp>
      <p:sp>
        <p:nvSpPr>
          <p:cNvPr id="26627" name="Segnaposto contenuto 2"/>
          <p:cNvSpPr>
            <a:spLocks noGrp="1"/>
          </p:cNvSpPr>
          <p:nvPr>
            <p:ph sz="quarter" idx="1"/>
          </p:nvPr>
        </p:nvSpPr>
        <p:spPr>
          <a:xfrm>
            <a:off x="914400" y="1447800"/>
            <a:ext cx="7772400" cy="5149552"/>
          </a:xfrm>
        </p:spPr>
        <p:txBody>
          <a:bodyPr>
            <a:normAutofit fontScale="62500" lnSpcReduction="20000"/>
          </a:bodyPr>
          <a:lstStyle/>
          <a:p>
            <a:pPr algn="just">
              <a:lnSpc>
                <a:spcPct val="134000"/>
              </a:lnSpc>
            </a:pPr>
            <a:r>
              <a:rPr lang="it-IT" dirty="0" smtClean="0"/>
              <a:t>Si stabilisce che per ogni minore con handicap in situazione di gravità accertata ai sensi dell’articolo 4, comma 1, della legge 5 febbraio 1992, n. 104, la lavoratrice madre o, in alternativa, il lavoratore padre, hanno diritto, entro il compimento dell’ottavo anno di vita del bambino, al prolungamento del congedo parentale, in misura continuativa o frazionata, </a:t>
            </a:r>
            <a:r>
              <a:rPr lang="it-IT" b="1" dirty="0" smtClean="0"/>
              <a:t>per un periodo massimo non superiore a tre anni,</a:t>
            </a:r>
            <a:r>
              <a:rPr lang="it-IT" dirty="0" smtClean="0"/>
              <a:t> </a:t>
            </a:r>
            <a:r>
              <a:rPr lang="it-IT" b="1" dirty="0" smtClean="0"/>
              <a:t>inclusi i periodi di cui all’art.32 del d.lgs.151/2001</a:t>
            </a:r>
            <a:r>
              <a:rPr lang="it-IT" dirty="0" smtClean="0"/>
              <a:t>. Contestualmente, viene abrogato il comma 4 dello stesso articolo 33.</a:t>
            </a:r>
          </a:p>
          <a:p>
            <a:pPr algn="just">
              <a:lnSpc>
                <a:spcPct val="134000"/>
              </a:lnSpc>
            </a:pPr>
            <a:r>
              <a:rPr lang="it-IT" dirty="0" smtClean="0"/>
              <a:t>Il senso della novità è, essenzialmente, quello di chiarire che il periodo di congedo è fruibile, in misura continuativa o frazionata, per un periodo massimo complessivamente pari a tre anni comprensivi dei periodi di congedo parentale ordinario fruibili alternativamente dalla madre lavoratrice (6 mesi), dal padre lavoratore (7 mesi) o da entrambi (11 mesi). </a:t>
            </a:r>
          </a:p>
          <a:p>
            <a:pPr algn="just">
              <a:lnSpc>
                <a:spcPct val="134000"/>
              </a:lnSpc>
            </a:pPr>
            <a:r>
              <a:rPr lang="it-IT" dirty="0" smtClean="0"/>
              <a:t>Inoltre, si prevede che </a:t>
            </a:r>
            <a:r>
              <a:rPr lang="it-IT" b="1" dirty="0" smtClean="0"/>
              <a:t>il prolungamento del congedo spetta anche se il bambino è ricoverato a tempo pieno presso istituti specializzati se i sanitari chiedono la presenza del genitore.</a:t>
            </a:r>
          </a:p>
          <a:p>
            <a:pPr algn="just">
              <a:lnSpc>
                <a:spcPct val="134000"/>
              </a:lnSpc>
              <a:buNone/>
            </a:pPr>
            <a:endParaRPr lang="it-IT" dirty="0" smtClean="0"/>
          </a:p>
          <a:p>
            <a:endParaRPr lang="it-IT"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Art. 4 - Modifiche all’art.42, decreto legislativo 26 marzo 2011, n. 151 in materia di permessi e congedi per assistenza di soggetto portatore di handicap grave</a:t>
            </a:r>
            <a:endParaRPr lang="it-IT" sz="2200" cap="all" dirty="0" smtClean="0"/>
          </a:p>
        </p:txBody>
      </p:sp>
      <p:sp>
        <p:nvSpPr>
          <p:cNvPr id="26627" name="Segnaposto contenuto 2"/>
          <p:cNvSpPr>
            <a:spLocks noGrp="1"/>
          </p:cNvSpPr>
          <p:nvPr>
            <p:ph sz="quarter" idx="1"/>
          </p:nvPr>
        </p:nvSpPr>
        <p:spPr>
          <a:xfrm>
            <a:off x="914400" y="1628800"/>
            <a:ext cx="7772400" cy="4968552"/>
          </a:xfrm>
        </p:spPr>
        <p:txBody>
          <a:bodyPr>
            <a:normAutofit fontScale="85000" lnSpcReduction="20000"/>
          </a:bodyPr>
          <a:lstStyle/>
          <a:p>
            <a:pPr algn="just">
              <a:lnSpc>
                <a:spcPct val="134000"/>
              </a:lnSpc>
            </a:pPr>
            <a:r>
              <a:rPr lang="it-IT" dirty="0" smtClean="0"/>
              <a:t>Al fine di armonizzare la disciplina in materia di congedo per assistenza di soggetto portatore di handicap grave con le modifiche introdotte dalla L. n. 183 del 2010, si modifica l’articolo 42 del decreto legislativo 26 marzo 2001, n. 151, comma 2, prevedendo che </a:t>
            </a:r>
            <a:r>
              <a:rPr lang="it-IT" dirty="0" smtClean="0">
                <a:solidFill>
                  <a:srgbClr val="FF0000"/>
                </a:solidFill>
              </a:rPr>
              <a:t>il diritto a fruire dei permessi di cui all’articolo 33</a:t>
            </a:r>
            <a:r>
              <a:rPr lang="it-IT" dirty="0" smtClean="0"/>
              <a:t>, </a:t>
            </a:r>
            <a:r>
              <a:rPr lang="it-IT" dirty="0" smtClean="0">
                <a:solidFill>
                  <a:srgbClr val="FF0000"/>
                </a:solidFill>
              </a:rPr>
              <a:t>comma 3</a:t>
            </a:r>
            <a:r>
              <a:rPr lang="it-IT" dirty="0" smtClean="0"/>
              <a:t>, della legge 5 febbraio 1992 , n. 104, e successive modificazioni, </a:t>
            </a:r>
            <a:r>
              <a:rPr lang="it-IT" dirty="0" smtClean="0">
                <a:solidFill>
                  <a:srgbClr val="FF0000"/>
                </a:solidFill>
              </a:rPr>
              <a:t>è riconosciuto, in alternativa alle misure di cui al comma 1 del suindicato articolo 42</a:t>
            </a:r>
            <a:r>
              <a:rPr lang="it-IT" dirty="0" smtClean="0"/>
              <a:t>, ad entrambi i genitori, anche adottivi, del bambino con handicap in situazione di gravità, che possono fruirne alternativamente, anche in materia continuativa nell’ambito del mese (v. </a:t>
            </a:r>
            <a:r>
              <a:rPr lang="it-IT" i="1" dirty="0" err="1" smtClean="0"/>
              <a:t>slides</a:t>
            </a:r>
            <a:r>
              <a:rPr lang="it-IT" dirty="0" smtClean="0"/>
              <a:t> 8-12).</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914400" y="332656"/>
            <a:ext cx="7772400" cy="1084982"/>
          </a:xfrm>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Art. 4 - Modifiche all’art.42, decreto legislativo 26 marzo 2011, n. 151 in materia di permessi e congedi per assistenza di soggetto portatore di handicap grave</a:t>
            </a:r>
            <a:endParaRPr lang="it-IT" sz="2200" cap="all" dirty="0" smtClean="0"/>
          </a:p>
        </p:txBody>
      </p:sp>
      <p:sp>
        <p:nvSpPr>
          <p:cNvPr id="26627" name="Segnaposto contenuto 2"/>
          <p:cNvSpPr>
            <a:spLocks noGrp="1"/>
          </p:cNvSpPr>
          <p:nvPr>
            <p:ph sz="quarter" idx="1"/>
          </p:nvPr>
        </p:nvSpPr>
        <p:spPr>
          <a:xfrm>
            <a:off x="914400" y="1628800"/>
            <a:ext cx="7772400" cy="5040560"/>
          </a:xfrm>
        </p:spPr>
        <p:txBody>
          <a:bodyPr>
            <a:normAutofit fontScale="62500" lnSpcReduction="20000"/>
          </a:bodyPr>
          <a:lstStyle/>
          <a:p>
            <a:pPr algn="just">
              <a:lnSpc>
                <a:spcPct val="134000"/>
              </a:lnSpc>
            </a:pPr>
            <a:r>
              <a:rPr lang="it-IT" dirty="0" smtClean="0"/>
              <a:t>Nel nuovo testo dell’art.42, comma 2 sono state soppresse le parole “dopo il compimento del terzo anno di vita del bambino” per renderlo coerente con l’attuale previsione dell’art.33 della L.104/1992.</a:t>
            </a:r>
          </a:p>
          <a:p>
            <a:pPr algn="just">
              <a:lnSpc>
                <a:spcPct val="134000"/>
              </a:lnSpc>
            </a:pPr>
            <a:r>
              <a:rPr lang="it-IT" dirty="0" smtClean="0"/>
              <a:t>Il legislatore ha sostanzialmente recepito le precisazioni già fornite in materia dal DFP con circolare 13/2010: “</a:t>
            </a:r>
            <a:r>
              <a:rPr lang="it-IT" i="1" dirty="0" smtClean="0"/>
              <a:t>Si segnala peraltro che, in base alla nuova disciplina, i permessi giornalieri possono essere fruiti anche dai genitori di un minore di tre anni in situazione di handicap grave. Infatti, da un lato, la novella ha soppresso dal testo della previgente disposizione (comma 3 dell'art.33 della L. n. 104 del 1992) le parole "successivamente al compimento del terzo anno di vita del bambino", dall'altro i genitori sono comunque compresi nella categoria dei parenti legittimati in base al primo periodo del comma in esame, cosicché non sarebbe giustificato un trattamento deteriore o meno favorevole dei genitori del minore di tre anni rispetto al resto dei parenti o affini. Ciò significa che, in un'ottica di ragionevolezza costituzionalmente orientata, la portata dell'art.33, comma 3, della legge prevale rispetto alla previsione dell'art.42, comma 2, del d.lgs. n. 151 del 2001 come novellato.”</a:t>
            </a:r>
            <a:endParaRPr lang="it-IT" i="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914400" y="274638"/>
            <a:ext cx="7772400" cy="994122"/>
          </a:xfrm>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 Art. 4 - Modifiche all’art.42, decreto legislativo 26 marzo 2011, n. 151 in materia di permessi e congedi per assistenza di soggetto portatore di handicap grave</a:t>
            </a:r>
            <a:endParaRPr lang="it-IT" sz="2200" cap="all" dirty="0" smtClean="0"/>
          </a:p>
        </p:txBody>
      </p:sp>
      <p:sp>
        <p:nvSpPr>
          <p:cNvPr id="26627" name="Segnaposto contenuto 2"/>
          <p:cNvSpPr>
            <a:spLocks noGrp="1"/>
          </p:cNvSpPr>
          <p:nvPr>
            <p:ph sz="quarter" idx="1"/>
          </p:nvPr>
        </p:nvSpPr>
        <p:spPr>
          <a:xfrm>
            <a:off x="899592" y="1412776"/>
            <a:ext cx="7772400" cy="5229200"/>
          </a:xfrm>
        </p:spPr>
        <p:txBody>
          <a:bodyPr>
            <a:noAutofit/>
          </a:bodyPr>
          <a:lstStyle/>
          <a:p>
            <a:pPr algn="just">
              <a:lnSpc>
                <a:spcPct val="134000"/>
              </a:lnSpc>
            </a:pPr>
            <a:r>
              <a:rPr lang="it-IT" sz="1800" dirty="0" smtClean="0"/>
              <a:t>Si riformula il testo del comma 5 della norma alla luce delle tre ben note sentenze della Corte Costituzionale intervenute in materia;</a:t>
            </a:r>
          </a:p>
          <a:p>
            <a:pPr algn="just">
              <a:lnSpc>
                <a:spcPct val="134000"/>
              </a:lnSpc>
            </a:pPr>
            <a:r>
              <a:rPr lang="it-IT" sz="1800" dirty="0" smtClean="0"/>
              <a:t>Viene stabilito un </a:t>
            </a:r>
            <a:r>
              <a:rPr lang="it-IT" sz="1800" b="1" dirty="0" smtClean="0"/>
              <a:t>ordine di priorità </a:t>
            </a:r>
            <a:r>
              <a:rPr lang="it-IT" sz="1800" dirty="0" smtClean="0"/>
              <a:t>tra i soggetti legittimati alla fruizione del congedo (coniuge, padre o madre, anche adottivi, figlio convivente, fratelli e sorelle) e le cause di impedimento di questi soggetti che consentono di avanzare al livello ulteriore (mancanza, decesso o patologie invalidanti).</a:t>
            </a:r>
          </a:p>
          <a:p>
            <a:pPr algn="just">
              <a:lnSpc>
                <a:spcPct val="134000"/>
              </a:lnSpc>
            </a:pPr>
            <a:r>
              <a:rPr lang="it-IT" sz="1600" dirty="0" smtClean="0"/>
              <a:t>La </a:t>
            </a:r>
            <a:r>
              <a:rPr lang="it-IT" sz="1600" i="1" dirty="0" err="1" smtClean="0"/>
              <a:t>ratio</a:t>
            </a:r>
            <a:r>
              <a:rPr lang="it-IT" sz="1600" i="1" dirty="0" smtClean="0"/>
              <a:t> </a:t>
            </a:r>
            <a:r>
              <a:rPr lang="it-IT" sz="1600" dirty="0" smtClean="0"/>
              <a:t>di questa innovazione è quella di radicare la legittimazione alla fruizione del congedo in capo a quei soggetti che per vincolo legale e per grado di parentela si presume siano più vicini anche affettivamente alla persona disabile. La norma si colloca anche in un’ottica di contenimento degli abusi e della spesa, poiché, stabilendo un preciso ordine di priorità tra i legittimati derogabile solo in presenza di certe circostanze vuole evitare che il congedo sia fruito da soggetti che non provvedono realmente all’assistenza della persona disabile.</a:t>
            </a:r>
            <a:endParaRPr lang="it-IT"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algn="ctr"/>
            <a:r>
              <a:rPr lang="it-IT" dirty="0" smtClean="0"/>
              <a:t>Tutela portatori di handicap</a:t>
            </a:r>
          </a:p>
        </p:txBody>
      </p:sp>
      <p:sp>
        <p:nvSpPr>
          <p:cNvPr id="577539" name="Rectangle 3"/>
          <p:cNvSpPr>
            <a:spLocks noGrp="1" noChangeArrowheads="1"/>
          </p:cNvSpPr>
          <p:nvPr>
            <p:ph sz="quarter" idx="1"/>
          </p:nvPr>
        </p:nvSpPr>
        <p:spPr/>
        <p:txBody>
          <a:bodyPr>
            <a:normAutofit fontScale="92500"/>
          </a:bodyPr>
          <a:lstStyle/>
          <a:p>
            <a:pPr algn="just">
              <a:lnSpc>
                <a:spcPct val="124000"/>
              </a:lnSpc>
            </a:pPr>
            <a:r>
              <a:rPr lang="it-IT" dirty="0" smtClean="0"/>
              <a:t>L’art.24 della L.183/2010 modifica i contenuti dell’art.33 della L.104/1992, dell’art.20 della L.53/2000 e dell’art.42 del D.Lgs</a:t>
            </a:r>
            <a:r>
              <a:rPr lang="it-IT" dirty="0" err="1" smtClean="0"/>
              <a:t>.151/2</a:t>
            </a:r>
            <a:r>
              <a:rPr lang="it-IT" dirty="0" smtClean="0"/>
              <a:t>001.</a:t>
            </a:r>
          </a:p>
          <a:p>
            <a:pPr algn="just">
              <a:lnSpc>
                <a:spcPct val="124000"/>
              </a:lnSpc>
            </a:pPr>
            <a:r>
              <a:rPr lang="it-IT" dirty="0" smtClean="0"/>
              <a:t>Obiettivo di queste modifiche è garantire un maggiore e più efficace bilanciamento dell’interesse del lavoratore, su cui incombe l’onere dell’assistenza al disabile, con l’esigenza di garantire comunque la efficienza della prestazione lavorativa da rendere al datore di lavoro pubblico o privato.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Art. 4 - Modifiche all’art.42, decreto legislativo 26 marzo 2011, n. 151 in materia di permessi e congedi per assistenza di soggetto portatore di handicap grave</a:t>
            </a:r>
          </a:p>
        </p:txBody>
      </p:sp>
      <p:sp>
        <p:nvSpPr>
          <p:cNvPr id="26627" name="Segnaposto contenuto 2"/>
          <p:cNvSpPr>
            <a:spLocks noGrp="1"/>
          </p:cNvSpPr>
          <p:nvPr>
            <p:ph sz="quarter" idx="1"/>
          </p:nvPr>
        </p:nvSpPr>
        <p:spPr>
          <a:xfrm>
            <a:off x="914400" y="1556792"/>
            <a:ext cx="7772400" cy="4463008"/>
          </a:xfrm>
        </p:spPr>
        <p:txBody>
          <a:bodyPr>
            <a:normAutofit fontScale="70000" lnSpcReduction="20000"/>
          </a:bodyPr>
          <a:lstStyle/>
          <a:p>
            <a:endParaRPr lang="it-IT" dirty="0" smtClean="0"/>
          </a:p>
          <a:p>
            <a:pPr algn="just">
              <a:lnSpc>
                <a:spcPct val="134000"/>
              </a:lnSpc>
            </a:pPr>
            <a:r>
              <a:rPr lang="it-IT" dirty="0" smtClean="0"/>
              <a:t>I beneficiari del congedo sono, nell’ordine:</a:t>
            </a:r>
          </a:p>
          <a:p>
            <a:pPr lvl="1" algn="just">
              <a:lnSpc>
                <a:spcPct val="134000"/>
              </a:lnSpc>
            </a:pPr>
            <a:r>
              <a:rPr lang="it-IT" dirty="0" smtClean="0"/>
              <a:t>il coniuge convivente di soggetto con handicap in situazione di gravità accertata ai sensi dell’articolo 4, comma 1, della legge 5 febbraio 1992, n. 104 ha diritto a fruire del congedo di cui al comma 2 dell’articolo 4 della legge 8 marzo 2000, n. 53 entro sessanta giorni dalla richiesta;</a:t>
            </a:r>
          </a:p>
          <a:p>
            <a:pPr lvl="1" algn="just">
              <a:lnSpc>
                <a:spcPct val="134000"/>
              </a:lnSpc>
            </a:pPr>
            <a:r>
              <a:rPr lang="it-IT" dirty="0" smtClean="0"/>
              <a:t>in caso di mancanza, decesso o in presenza di patologie invalidanti del coniuge convivente, ha diritto a fruire del congedo il padre o la madre anche adottivi;</a:t>
            </a:r>
          </a:p>
          <a:p>
            <a:pPr lvl="1" algn="just">
              <a:lnSpc>
                <a:spcPct val="134000"/>
              </a:lnSpc>
            </a:pPr>
            <a:r>
              <a:rPr lang="it-IT" dirty="0" smtClean="0"/>
              <a:t>in caso di decesso, mancanza o in presenza di patologie invalidanti del padre e della madre, anche adottivi, ha diritto a fruire del congedo uno dei figli conviventi; in caso di mancanza, decesso o in presenza di patologie invalidanti dei figli conviventi, ha diritto a fruire del congedo uno dei fratelli o sorelle conviventi.</a:t>
            </a:r>
          </a:p>
          <a:p>
            <a:pPr>
              <a:buNone/>
            </a:pPr>
            <a:endParaRPr lang="it-IT"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dirty="0" smtClean="0"/>
              <a:t> </a:t>
            </a:r>
            <a:r>
              <a:rPr lang="it-IT" sz="2000" cap="all" dirty="0" smtClean="0"/>
              <a:t>Art. 4 - Modifiche all’art.42, decreto legislativo 26 marzo 2011, n. 151 in materia di permessi e congedi per assistenza di soggetto portatore di handicap grave</a:t>
            </a:r>
            <a:endParaRPr lang="it-IT" sz="2200" cap="all" dirty="0" smtClean="0"/>
          </a:p>
        </p:txBody>
      </p:sp>
      <p:sp>
        <p:nvSpPr>
          <p:cNvPr id="26627" name="Segnaposto contenuto 2"/>
          <p:cNvSpPr>
            <a:spLocks noGrp="1"/>
          </p:cNvSpPr>
          <p:nvPr>
            <p:ph sz="quarter" idx="1"/>
          </p:nvPr>
        </p:nvSpPr>
        <p:spPr>
          <a:xfrm>
            <a:off x="914400" y="1700808"/>
            <a:ext cx="7772400" cy="4318992"/>
          </a:xfrm>
        </p:spPr>
        <p:txBody>
          <a:bodyPr>
            <a:normAutofit lnSpcReduction="10000"/>
          </a:bodyPr>
          <a:lstStyle/>
          <a:p>
            <a:pPr algn="just">
              <a:lnSpc>
                <a:spcPct val="114000"/>
              </a:lnSpc>
            </a:pPr>
            <a:r>
              <a:rPr lang="it-IT" dirty="0" smtClean="0"/>
              <a:t>Il congedo non può superare la durata complessiva di 24 mesi per ciascuna persona portatrice di handicap nell’arco della vita lavorativa (precisazione molto importante in presenza di più rapporti successivi con diversi datori di lavoro);</a:t>
            </a:r>
          </a:p>
          <a:p>
            <a:pPr algn="just">
              <a:lnSpc>
                <a:spcPct val="114000"/>
              </a:lnSpc>
            </a:pPr>
            <a:r>
              <a:rPr lang="it-IT" dirty="0" smtClean="0"/>
              <a:t>inoltre, si chiarisce che il congedo può essere fruito anche se la persona disabile è ricoverata a tempo pieno purché i sanitari della struttura ne attestino l’esigenza. </a:t>
            </a:r>
            <a:endParaRPr lang="it-IT"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899592" y="476672"/>
            <a:ext cx="7772400" cy="1143000"/>
          </a:xfrm>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t>
            </a:r>
            <a:r>
              <a:rPr lang="it-IT" sz="2000" cap="all" dirty="0" smtClean="0"/>
              <a:t>Art. 4 - Modifiche all’art.42, decreto legislativo 26 marzo 2011, n. 151 in materia di permessi e congedi per assistenza di soggetto portatore di handicap grave</a:t>
            </a:r>
          </a:p>
        </p:txBody>
      </p:sp>
      <p:sp>
        <p:nvSpPr>
          <p:cNvPr id="26627" name="Segnaposto contenuto 2"/>
          <p:cNvSpPr>
            <a:spLocks noGrp="1"/>
          </p:cNvSpPr>
          <p:nvPr>
            <p:ph sz="quarter" idx="1"/>
          </p:nvPr>
        </p:nvSpPr>
        <p:spPr/>
        <p:txBody>
          <a:bodyPr>
            <a:normAutofit fontScale="85000" lnSpcReduction="20000"/>
          </a:bodyPr>
          <a:lstStyle/>
          <a:p>
            <a:endParaRPr lang="it-IT" dirty="0" smtClean="0"/>
          </a:p>
          <a:p>
            <a:pPr algn="just">
              <a:lnSpc>
                <a:spcPct val="124000"/>
              </a:lnSpc>
            </a:pPr>
            <a:r>
              <a:rPr lang="it-IT" dirty="0" smtClean="0"/>
              <a:t>Il congedo ed i permessi di cui art. 33, comma 3, della l. n. 104 del 1992 non possono essere riconosciuti a più di un lavoratore per l’assistenza alla stessa persona </a:t>
            </a:r>
            <a:r>
              <a:rPr lang="it-IT" dirty="0" smtClean="0"/>
              <a:t>(principio del referente unico);</a:t>
            </a:r>
            <a:endParaRPr lang="it-IT" dirty="0" smtClean="0"/>
          </a:p>
          <a:p>
            <a:pPr algn="just">
              <a:lnSpc>
                <a:spcPct val="124000"/>
              </a:lnSpc>
            </a:pPr>
            <a:r>
              <a:rPr lang="it-IT" dirty="0" smtClean="0"/>
              <a:t>Nel caso dell’assistenza allo stesso figlio con handicap in situazione di gravità, entrambi i diritti sono riconosciuti ad entrambi i genitori, anche adottivi, che possono fruirne alternativamente, ma negli stessi giorni l’altro genitore non può fruire dei benefici di cui all’articolo 33, commi 2 e 3 della legge 5 febbraio 1992, n. 104 e 33, comma 1, del d.lgs.151/2001.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dirty="0" smtClean="0"/>
              <a:t> </a:t>
            </a:r>
            <a:r>
              <a:rPr lang="it-IT" sz="2000" cap="all" dirty="0" smtClean="0"/>
              <a:t>Art. 4 - Modifiche all’art.42, decreto legislativo 26 marzo 2011, n. 151 in materia di permessi e congedi per assistenza di soggetto portatore di handicap grave</a:t>
            </a:r>
            <a:endParaRPr lang="it-IT" sz="2200" cap="all" dirty="0" smtClean="0"/>
          </a:p>
        </p:txBody>
      </p:sp>
      <p:sp>
        <p:nvSpPr>
          <p:cNvPr id="26627" name="Segnaposto contenuto 2"/>
          <p:cNvSpPr>
            <a:spLocks noGrp="1"/>
          </p:cNvSpPr>
          <p:nvPr>
            <p:ph sz="quarter" idx="1"/>
          </p:nvPr>
        </p:nvSpPr>
        <p:spPr>
          <a:xfrm>
            <a:off x="899592" y="1772816"/>
            <a:ext cx="7772400" cy="4392488"/>
          </a:xfrm>
        </p:spPr>
        <p:txBody>
          <a:bodyPr>
            <a:normAutofit/>
          </a:bodyPr>
          <a:lstStyle/>
          <a:p>
            <a:pPr algn="just">
              <a:lnSpc>
                <a:spcPct val="134000"/>
              </a:lnSpc>
            </a:pPr>
            <a:r>
              <a:rPr lang="it-IT" dirty="0" smtClean="0"/>
              <a:t>La norma, come chiarito dal DFP con circolare 1-2012, introduce la possibilità, per uno stesso soggetto, di fruire, nello stesso mese, del congedo straordinario del comma 5 e (alternativamente, in altre giornate) dei permessi giornalieri ex art.33 L.104/1992 (come peraltro già sostenuto dalla circolare INPS n.53/2008, punto 7). </a:t>
            </a:r>
          </a:p>
          <a:p>
            <a:pPr>
              <a:buNone/>
            </a:pPr>
            <a:endParaRPr lang="it-IT"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Art. 4 - Modifiche all’art.42, decreto legislativo 26 marzo 2011, n. 151 in materia di permessi e congedi per assistenza di soggetto portatore di handicap grave</a:t>
            </a:r>
          </a:p>
        </p:txBody>
      </p:sp>
      <p:sp>
        <p:nvSpPr>
          <p:cNvPr id="26627" name="Segnaposto contenuto 2"/>
          <p:cNvSpPr>
            <a:spLocks noGrp="1"/>
          </p:cNvSpPr>
          <p:nvPr>
            <p:ph sz="quarter" idx="1"/>
          </p:nvPr>
        </p:nvSpPr>
        <p:spPr>
          <a:xfrm>
            <a:off x="914400" y="1556792"/>
            <a:ext cx="7772400" cy="5112568"/>
          </a:xfrm>
        </p:spPr>
        <p:txBody>
          <a:bodyPr>
            <a:normAutofit fontScale="55000" lnSpcReduction="20000"/>
          </a:bodyPr>
          <a:lstStyle/>
          <a:p>
            <a:pPr algn="just">
              <a:lnSpc>
                <a:spcPct val="134000"/>
              </a:lnSpc>
            </a:pPr>
            <a:r>
              <a:rPr lang="it-IT" dirty="0" smtClean="0"/>
              <a:t>E’ una novità importante: ricordiamo, infatti,  che su tali aspetti il DFP nella circolare 13/2010 (ormai superata sul punto) aveva precisato quanto segue: </a:t>
            </a:r>
            <a:r>
              <a:rPr lang="it-IT" i="1" dirty="0" smtClean="0"/>
              <a:t>“È opportuno segnalare che, trattandosi di istituti speciali rispondenti alle medesime finalità di assistenza del figlio disabile, </a:t>
            </a:r>
            <a:r>
              <a:rPr lang="it-IT" i="1" dirty="0" smtClean="0">
                <a:solidFill>
                  <a:srgbClr val="FF0000"/>
                </a:solidFill>
              </a:rPr>
              <a:t>la loro fruizione deve intendersi alternativa e non cumulativa nell'arco del mese</a:t>
            </a:r>
            <a:r>
              <a:rPr lang="it-IT" i="1" dirty="0" smtClean="0"/>
              <a:t>, cosicché nel mese in cui uno dei due genitori abbia fruito di uno o più giorni di permesso ai sensi dell'art.33, comma 3, entrambi i genitori non potranno beneficiare per lo stesso figlio neppure delle due ore di riposo giornaliero, del prolungamento del congedo parentale e del congedo di cui all'art.42, comma 5, del d.lgs.151 del 2001 e viceversa. Infatti, l'art.42, comma 4, del d.lgs.151 del 2001, richiamando l'art.33, comma 4, della l. n. 104 del 1992 esprime la regola della cumulabilità dei riposi e permessi con il congedo parentale ordinario e il congedo per la malattia del figlio, escludendo a contrario la cumulabilità tra di loro degli istituti "speciali", che sono disegnati come  alternativi (ai sensi dell'art.42, comma 1, del d.lgs. n. 151 citato, le due ore di permesso al giorno possono essere fruite in alternativa al prolungamento del congedo parentale di cui al comma 1 dell'art.33 del medesimo decreto). Inoltre, il comma 5 dell'art.42 sul congedo indennizzato prevede espressamente che durante il periodo di congedo entrambi i genitori non possono fruire dei benefici di cui all'art.33, comma 1, del d.lgs.151  (prolungamento del congedo parentale), né di quelli di cui ai commi 2 (due ore di permesso al giorno) e 3 dell'art. 3 della l. n. 104 (permessi giornalieri). Il congedo non rileva ai fini della maturazione delle ferie, della tredicesima mensilità e del trattamento di fine rapporto”.</a:t>
            </a:r>
            <a:endParaRPr lang="it-IT" i="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000" cap="all" dirty="0" smtClean="0"/>
              <a:t>Art. 4 - Modifiche all’art.42, decreto legislativo 26 marzo 2011, n. 151 in materia di permessi e congedi per assistenza di soggetto portatore di handicap grave</a:t>
            </a:r>
            <a:endParaRPr lang="it-IT" cap="all" dirty="0" smtClean="0"/>
          </a:p>
        </p:txBody>
      </p:sp>
      <p:sp>
        <p:nvSpPr>
          <p:cNvPr id="26627" name="Segnaposto contenuto 2"/>
          <p:cNvSpPr>
            <a:spLocks noGrp="1"/>
          </p:cNvSpPr>
          <p:nvPr>
            <p:ph sz="quarter" idx="1"/>
          </p:nvPr>
        </p:nvSpPr>
        <p:spPr>
          <a:xfrm>
            <a:off x="914400" y="1628800"/>
            <a:ext cx="7772400" cy="4391000"/>
          </a:xfrm>
        </p:spPr>
        <p:txBody>
          <a:bodyPr>
            <a:normAutofit fontScale="77500" lnSpcReduction="20000"/>
          </a:bodyPr>
          <a:lstStyle/>
          <a:p>
            <a:pPr algn="just">
              <a:lnSpc>
                <a:spcPct val="134000"/>
              </a:lnSpc>
            </a:pPr>
            <a:r>
              <a:rPr lang="it-IT" dirty="0" smtClean="0"/>
              <a:t>Durante il periodo di congedo, il richiedente ha diritto a percepire un’indennità corrispondente all’ultima retribuzione, con riferimento alle voci fisse e continuative del trattamento, e il periodo medesimo è coperto da contribuzione figurativa; l’indennità e la contribuzione figurativa spettano fino a un importo complessivo massimo di euro 43.579,06 annui per il congedo di durata annuale. Detto importo è rivalutato annualmente, a decorrere dall’anno 2011, sulla base della variazione dell’indice Istat dei prezzi al consumo per le famiglie di operai e impiegati.</a:t>
            </a:r>
          </a:p>
          <a:p>
            <a:pPr algn="just">
              <a:lnSpc>
                <a:spcPct val="134000"/>
              </a:lnSpc>
            </a:pPr>
            <a:r>
              <a:rPr lang="it-IT" dirty="0" smtClean="0"/>
              <a:t>L’indennità è corrisposta dal datore di lavoro secondo le modalità previste per la corresponsione dei trattamenti economici di maternità.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899592" y="404664"/>
            <a:ext cx="7772400" cy="1426170"/>
          </a:xfrm>
        </p:spPr>
        <p:txBody>
          <a:bodyPr>
            <a:normAutofit fontScale="90000"/>
          </a:bodyPr>
          <a:lstStyle/>
          <a:p>
            <a:pPr algn="ct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2800" dirty="0" smtClean="0"/>
              <a:t> </a:t>
            </a:r>
            <a:r>
              <a:rPr lang="it-IT" sz="2200" cap="all" dirty="0" smtClean="0"/>
              <a:t>Art. 4 - Modifiche all’art.42, decreto legislativo 26 marzo 2011, n. 151 in materia di permessi e congedi per assistenza di soggetto portatore di handicap grave</a:t>
            </a:r>
          </a:p>
        </p:txBody>
      </p:sp>
      <p:sp>
        <p:nvSpPr>
          <p:cNvPr id="26627" name="Segnaposto contenuto 2"/>
          <p:cNvSpPr>
            <a:spLocks noGrp="1"/>
          </p:cNvSpPr>
          <p:nvPr>
            <p:ph sz="quarter" idx="1"/>
          </p:nvPr>
        </p:nvSpPr>
        <p:spPr>
          <a:xfrm>
            <a:off x="899592" y="2132856"/>
            <a:ext cx="7772400" cy="4174976"/>
          </a:xfrm>
        </p:spPr>
        <p:txBody>
          <a:bodyPr>
            <a:normAutofit fontScale="92500" lnSpcReduction="10000"/>
          </a:bodyPr>
          <a:lstStyle/>
          <a:p>
            <a:pPr algn="just">
              <a:lnSpc>
                <a:spcPct val="114000"/>
              </a:lnSpc>
            </a:pPr>
            <a:r>
              <a:rPr lang="it-IT" dirty="0" smtClean="0"/>
              <a:t>I soggetti che usufruiscono dei congedi in esame per un periodo continuativo non superiore a sei mesi hanno diritto ad usufruire di permessi non retribuiti in misura pari ai numero dei giorni di congedo ordinario che avrebbero maturato nello stesso arco di tempo lavorativo, senza riconoscimento del diritto a contribuzione figurativa. Per quanto non espressamente previsto, si applicano le disposizioni dell'articolo 4, comma 2, della legge 8 marzo 2000, n. 53. </a:t>
            </a:r>
            <a:endParaRPr lang="it-IT"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914400" y="274638"/>
            <a:ext cx="7772400" cy="706090"/>
          </a:xfrm>
        </p:spPr>
        <p:txBody>
          <a:bodyPr>
            <a:noAutofit/>
          </a:bodyPr>
          <a:lstStyle/>
          <a:p>
            <a:pPr algn="ctr"/>
            <a:r>
              <a:rPr lang="it-IT" sz="1800" cap="all" dirty="0" smtClean="0"/>
              <a:t>Art. 5 - aspettativa per dottorato di ricerca</a:t>
            </a:r>
            <a:endParaRPr lang="it-IT" sz="1800" cap="all" dirty="0"/>
          </a:p>
        </p:txBody>
      </p:sp>
      <p:sp>
        <p:nvSpPr>
          <p:cNvPr id="26627" name="Segnaposto contenuto 2"/>
          <p:cNvSpPr>
            <a:spLocks noGrp="1"/>
          </p:cNvSpPr>
          <p:nvPr>
            <p:ph sz="quarter" idx="1"/>
          </p:nvPr>
        </p:nvSpPr>
        <p:spPr>
          <a:xfrm>
            <a:off x="899592" y="1124744"/>
            <a:ext cx="7772400" cy="5472608"/>
          </a:xfrm>
        </p:spPr>
        <p:txBody>
          <a:bodyPr>
            <a:noAutofit/>
          </a:bodyPr>
          <a:lstStyle/>
          <a:p>
            <a:pPr algn="just">
              <a:lnSpc>
                <a:spcPct val="134000"/>
              </a:lnSpc>
            </a:pPr>
            <a:r>
              <a:rPr lang="it-IT" sz="1700" dirty="0" smtClean="0"/>
              <a:t>L’art.19 della L. n. 240 del 30.12.2010 ha modificato la L.476/1984 attribuendo all’amministrazione la facoltà discrezionale di concedere il congedo per dottorato compatibilmente con le esigenze di servizio (quindi, non si tratta più di un diritto soggettivo) .</a:t>
            </a:r>
          </a:p>
          <a:p>
            <a:pPr algn="just">
              <a:lnSpc>
                <a:spcPct val="134000"/>
              </a:lnSpc>
            </a:pPr>
            <a:r>
              <a:rPr lang="it-IT" sz="1700" dirty="0" smtClean="0"/>
              <a:t>La fruizione del congedo viene esclusa per i dipendenti che hanno già ottenuto il titolo di dottore di ricerca, e per i dipendenti che hanno fruito del congedo stesso con l’iscrizione ai corsi di dottorato per almeno un anno accademico.</a:t>
            </a:r>
          </a:p>
          <a:p>
            <a:pPr algn="just">
              <a:lnSpc>
                <a:spcPct val="134000"/>
              </a:lnSpc>
            </a:pPr>
            <a:r>
              <a:rPr lang="it-IT" sz="1700" dirty="0" smtClean="0"/>
              <a:t>Si stabilisce che qualora, dopo il conseguimento del dottorato di ricerca, cessi il rapporto di lavoro o di impiego con qualsiasi amministrazione pubblica per volontà del dipendente nei due anni successivi, è dovuta la ripetizione degli importi corrisposti ai sensi della stessa legge 476/1984 e successive modifiche.</a:t>
            </a:r>
          </a:p>
          <a:p>
            <a:pPr algn="just">
              <a:lnSpc>
                <a:spcPct val="134000"/>
              </a:lnSpc>
            </a:pPr>
            <a:r>
              <a:rPr lang="it-IT" sz="1700" dirty="0" smtClean="0"/>
              <a:t>Queste norme si applicano anche alla corrispondente aspettativa prevista dalla contrattazione collettiva.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Autofit/>
          </a:bodyPr>
          <a:lstStyle/>
          <a:p>
            <a:pPr algn="ctr"/>
            <a:r>
              <a:rPr lang="it-IT" sz="1800" cap="all" dirty="0" smtClean="0"/>
              <a:t>Art. 6 - Modifiche all’articolo 33 della legge 5 febbraio 1992, 11. 104 in materia di assistenza a soggetti portatori di handicap grave.</a:t>
            </a:r>
            <a:endParaRPr lang="it-IT" sz="1800" cap="all" dirty="0"/>
          </a:p>
        </p:txBody>
      </p:sp>
      <p:sp>
        <p:nvSpPr>
          <p:cNvPr id="26627" name="Segnaposto contenuto 2"/>
          <p:cNvSpPr>
            <a:spLocks noGrp="1"/>
          </p:cNvSpPr>
          <p:nvPr>
            <p:ph sz="quarter" idx="1"/>
          </p:nvPr>
        </p:nvSpPr>
        <p:spPr>
          <a:xfrm>
            <a:off x="914400" y="1556792"/>
            <a:ext cx="7772400" cy="4968552"/>
          </a:xfrm>
        </p:spPr>
        <p:txBody>
          <a:bodyPr>
            <a:normAutofit fontScale="70000" lnSpcReduction="20000"/>
          </a:bodyPr>
          <a:lstStyle/>
          <a:p>
            <a:endParaRPr lang="it-IT" dirty="0" smtClean="0"/>
          </a:p>
          <a:p>
            <a:pPr algn="just">
              <a:lnSpc>
                <a:spcPct val="134000"/>
              </a:lnSpc>
            </a:pPr>
            <a:r>
              <a:rPr lang="it-IT" dirty="0" smtClean="0"/>
              <a:t>All’articolo 33 della legge 5 febbraio 1992, n. 104, sono apportate le seguenti modifiche:</a:t>
            </a:r>
          </a:p>
          <a:p>
            <a:pPr lvl="1" algn="just">
              <a:lnSpc>
                <a:spcPct val="134000"/>
              </a:lnSpc>
            </a:pPr>
            <a:r>
              <a:rPr lang="it-IT" dirty="0" smtClean="0"/>
              <a:t> a) al comma 3 infine è aggiunto il seguente periodo: </a:t>
            </a:r>
            <a:r>
              <a:rPr lang="it-IT" i="1" dirty="0" smtClean="0"/>
              <a:t>"II dipendente ha diritto di prestare assistenza nei confronti di più persone in situazione di handicap grave, a condizione che si tratti </a:t>
            </a:r>
            <a:r>
              <a:rPr lang="it-IT" i="1" dirty="0" smtClean="0">
                <a:solidFill>
                  <a:srgbClr val="FF0000"/>
                </a:solidFill>
              </a:rPr>
              <a:t>del coniuge o di un parente o affine entro il primo grado </a:t>
            </a:r>
            <a:r>
              <a:rPr lang="it-IT" i="1" dirty="0" smtClean="0">
                <a:solidFill>
                  <a:srgbClr val="0070C0"/>
                </a:solidFill>
              </a:rPr>
              <a:t>o entro il secondo grado qualora i genitori o il coniuge della persona con handicap in situazione di gravita abbiano compiuto i 65 anni di età oppure siano anch’essi affetti da patologie invalidanti o siano deceduti o mancanti </a:t>
            </a:r>
            <a:r>
              <a:rPr lang="it-IT" i="1" dirty="0" smtClean="0"/>
              <a:t>”</a:t>
            </a:r>
            <a:r>
              <a:rPr lang="it-IT" dirty="0" smtClean="0"/>
              <a:t>; </a:t>
            </a:r>
          </a:p>
          <a:p>
            <a:pPr lvl="1" algn="just">
              <a:lnSpc>
                <a:spcPct val="134000"/>
              </a:lnSpc>
            </a:pPr>
            <a:r>
              <a:rPr lang="it-IT" dirty="0" smtClean="0"/>
              <a:t>la limitazione viene incontro all’esigenza di buon andamento dell’amministrazione, evitando che uno stesso dipendente possa assentarsi per lunghi periodi dal lavoro; la norma, nello stesso tempo, consente al lavoratore di prestare comunque assistenza nei confronti dei familiari più stretti;</a:t>
            </a:r>
          </a:p>
          <a:p>
            <a:pPr algn="just">
              <a:lnSpc>
                <a:spcPct val="134000"/>
              </a:lnSpc>
            </a:pPr>
            <a:endParaRPr lang="it-IT"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p:txBody>
          <a:bodyPr>
            <a:noAutofit/>
          </a:bodyPr>
          <a:lstStyle/>
          <a:p>
            <a:pPr algn="ctr"/>
            <a:r>
              <a:rPr lang="it-IT" sz="1800" cap="all" dirty="0" smtClean="0"/>
              <a:t>Art. 6 - Modifiche all’articolo 33 della legge 5 febbraio 1992, 11. 104 in materia di assistenza a soggetti portatori di handicap grave</a:t>
            </a:r>
            <a:r>
              <a:rPr lang="it-IT" sz="2400" dirty="0" smtClean="0"/>
              <a:t>.</a:t>
            </a:r>
            <a:endParaRPr lang="it-IT" sz="2400" dirty="0"/>
          </a:p>
        </p:txBody>
      </p:sp>
      <p:sp>
        <p:nvSpPr>
          <p:cNvPr id="26627" name="Segnaposto contenuto 2"/>
          <p:cNvSpPr>
            <a:spLocks noGrp="1"/>
          </p:cNvSpPr>
          <p:nvPr>
            <p:ph sz="quarter" idx="1"/>
          </p:nvPr>
        </p:nvSpPr>
        <p:spPr/>
        <p:txBody>
          <a:bodyPr>
            <a:normAutofit fontScale="77500" lnSpcReduction="20000"/>
          </a:bodyPr>
          <a:lstStyle/>
          <a:p>
            <a:endParaRPr lang="it-IT" dirty="0" smtClean="0"/>
          </a:p>
          <a:p>
            <a:pPr algn="just">
              <a:lnSpc>
                <a:spcPct val="124000"/>
              </a:lnSpc>
            </a:pPr>
            <a:r>
              <a:rPr lang="it-IT" dirty="0" smtClean="0"/>
              <a:t>dopo il comma 3 è inserito il seguente: </a:t>
            </a:r>
            <a:r>
              <a:rPr lang="it-IT" i="1" dirty="0" smtClean="0"/>
              <a:t>“3 bis'. Il lavoratore che usufruisce dei permessi di cui al comma 3 per assistere persona in situazione di handicap grave, residente in comune situato a distanza stradale superiore a 150 Km rispetto a quello di residenza del lavoratore, attesta con titolo di viaggio, o altra documentazione idonea, il raggiungimento del luogo di residenza dell’assistito ”</a:t>
            </a:r>
            <a:r>
              <a:rPr lang="it-IT" dirty="0" smtClean="0"/>
              <a:t>; </a:t>
            </a:r>
          </a:p>
          <a:p>
            <a:pPr algn="just">
              <a:lnSpc>
                <a:spcPct val="124000"/>
              </a:lnSpc>
            </a:pPr>
            <a:r>
              <a:rPr lang="it-IT" dirty="0" smtClean="0"/>
              <a:t>la </a:t>
            </a:r>
            <a:r>
              <a:rPr lang="it-IT" dirty="0" err="1" smtClean="0"/>
              <a:t>ratio</a:t>
            </a:r>
            <a:r>
              <a:rPr lang="it-IT" dirty="0" smtClean="0"/>
              <a:t> della norma è quella di evitare abusi, richiedendosi una documentazione a riprova del fatto che il lavoratore si è recato effettivamente nel luogo in cui l’assistenza deve essere prestata; si vuole quindi evitare che i permessi siano fruiti da persone che poi non li utilizzano realmente per supportare il familiare disabile.</a:t>
            </a:r>
          </a:p>
          <a:p>
            <a:endParaRPr lang="it-IT"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algn="ctr"/>
            <a:r>
              <a:rPr lang="it-IT" dirty="0" smtClean="0"/>
              <a:t>Tutela portatori di handicap</a:t>
            </a:r>
          </a:p>
        </p:txBody>
      </p:sp>
      <p:sp>
        <p:nvSpPr>
          <p:cNvPr id="580611" name="Rectangle 3"/>
          <p:cNvSpPr>
            <a:spLocks noGrp="1" noChangeArrowheads="1"/>
          </p:cNvSpPr>
          <p:nvPr>
            <p:ph sz="quarter" idx="1"/>
          </p:nvPr>
        </p:nvSpPr>
        <p:spPr>
          <a:xfrm>
            <a:off x="899592" y="1700808"/>
            <a:ext cx="7772400" cy="4427984"/>
          </a:xfrm>
        </p:spPr>
        <p:txBody>
          <a:bodyPr>
            <a:normAutofit/>
          </a:bodyPr>
          <a:lstStyle/>
          <a:p>
            <a:pPr algn="just">
              <a:lnSpc>
                <a:spcPct val="124000"/>
              </a:lnSpc>
            </a:pPr>
            <a:r>
              <a:rPr lang="it-IT" dirty="0" smtClean="0"/>
              <a:t>In materia sono già intervenute due distinte circolari, che hanno fornito utili indicazioni applicative delle nuove disposizioni legislative:</a:t>
            </a:r>
          </a:p>
          <a:p>
            <a:pPr lvl="1" algn="just">
              <a:lnSpc>
                <a:spcPct val="124000"/>
              </a:lnSpc>
            </a:pPr>
            <a:r>
              <a:rPr lang="it-IT" dirty="0" smtClean="0">
                <a:solidFill>
                  <a:srgbClr val="0070C0"/>
                </a:solidFill>
              </a:rPr>
              <a:t>la circolare n.13/2010  del 6.12.2010 del Dipartimento della Funzione Pubblica;</a:t>
            </a:r>
          </a:p>
          <a:p>
            <a:pPr lvl="1" algn="just">
              <a:lnSpc>
                <a:spcPct val="124000"/>
              </a:lnSpc>
            </a:pPr>
            <a:r>
              <a:rPr lang="it-IT" dirty="0" smtClean="0">
                <a:solidFill>
                  <a:srgbClr val="0070C0"/>
                </a:solidFill>
              </a:rPr>
              <a:t>la circolare  n.155 del 3.12.2010 dell’INPS.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914400" y="274638"/>
            <a:ext cx="7772400" cy="994122"/>
          </a:xfrm>
        </p:spPr>
        <p:txBody>
          <a:bodyPr>
            <a:normAutofit/>
          </a:bodyPr>
          <a:lstStyle/>
          <a:p>
            <a:pPr algn="ctr"/>
            <a:r>
              <a:rPr lang="it-IT" sz="2000" cap="all" dirty="0" smtClean="0"/>
              <a:t>Art. 7 - Congedo per cure per gli invalidi</a:t>
            </a:r>
            <a:endParaRPr lang="it-IT" sz="2000" cap="all" dirty="0"/>
          </a:p>
        </p:txBody>
      </p:sp>
      <p:sp>
        <p:nvSpPr>
          <p:cNvPr id="26627" name="Segnaposto contenuto 2"/>
          <p:cNvSpPr>
            <a:spLocks noGrp="1"/>
          </p:cNvSpPr>
          <p:nvPr>
            <p:ph sz="quarter" idx="1"/>
          </p:nvPr>
        </p:nvSpPr>
        <p:spPr>
          <a:xfrm>
            <a:off x="914400" y="1447800"/>
            <a:ext cx="7772400" cy="5221560"/>
          </a:xfrm>
        </p:spPr>
        <p:txBody>
          <a:bodyPr>
            <a:normAutofit fontScale="55000" lnSpcReduction="20000"/>
          </a:bodyPr>
          <a:lstStyle/>
          <a:p>
            <a:endParaRPr lang="it-IT" dirty="0" smtClean="0"/>
          </a:p>
          <a:p>
            <a:pPr algn="just">
              <a:lnSpc>
                <a:spcPct val="134000"/>
              </a:lnSpc>
            </a:pPr>
            <a:r>
              <a:rPr lang="it-IT" dirty="0" smtClean="0"/>
              <a:t>Si sostituisce la disciplina contenuta nell’art. 26 della L. n. 118 del 1971 e l’art. 10 del </a:t>
            </a:r>
            <a:r>
              <a:rPr lang="it-IT" dirty="0" err="1" smtClean="0"/>
              <a:t>d.lgs.n.</a:t>
            </a:r>
            <a:r>
              <a:rPr lang="it-IT" dirty="0" smtClean="0"/>
              <a:t> 509 del 1988, che vengono contestualmente abrogati.</a:t>
            </a:r>
          </a:p>
          <a:p>
            <a:pPr algn="just">
              <a:lnSpc>
                <a:spcPct val="134000"/>
              </a:lnSpc>
            </a:pPr>
            <a:r>
              <a:rPr lang="it-IT" dirty="0" smtClean="0"/>
              <a:t>Salvo quanto previsto dall’articolo 3, comma 42, della legge n. 537 del 1993 e successive modificazioni, i lavoratori mutilati e invalidi civili cui sia stata riconosciuta una riduzione della capacità lavorativa superiore al cinquanta per cento possono fruire ogni anno, anche in maniere frazionata, di un congedo per cure per un periodo non superiore e trenta giorni.</a:t>
            </a:r>
          </a:p>
          <a:p>
            <a:pPr algn="just">
              <a:lnSpc>
                <a:spcPct val="134000"/>
              </a:lnSpc>
            </a:pPr>
            <a:r>
              <a:rPr lang="it-IT" dirty="0" smtClean="0"/>
              <a:t> Il congedo è accordato del datore di lavoro a seguito di domanda del dipendente interessato accompagnata dalla richiesta del medico convenzionato con il Servizio sanitario nazionale o appartenente ed una strutture sanitaria pubblica delle quale risulti la necessità delle cure in relazione all’infermità invalidante riconosciuta.</a:t>
            </a:r>
          </a:p>
          <a:p>
            <a:pPr algn="just">
              <a:lnSpc>
                <a:spcPct val="134000"/>
              </a:lnSpc>
            </a:pPr>
            <a:r>
              <a:rPr lang="it-IT" dirty="0" smtClean="0"/>
              <a:t>A differenza del regime attuale, che prevede solo il diritto a fruire di un congedo, si chiarisce che durante il periodo di congedo, che non è computato nel comporto, il dipendente ha diritto a percepite il trattamento calcolato secondo il regime economico delle essenze per malattie. Il lavoratore e tenuto a documentare in maniera idonea l’avvenuta sottoposizione alle cure.</a:t>
            </a:r>
          </a:p>
          <a:p>
            <a:pPr algn="just">
              <a:lnSpc>
                <a:spcPct val="134000"/>
              </a:lnSpc>
            </a:pPr>
            <a:endParaRPr lang="it-IT"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1043608" y="404664"/>
            <a:ext cx="7772400" cy="1156990"/>
          </a:xfrm>
        </p:spPr>
        <p:txBody>
          <a:bodyPr>
            <a:noAutofit/>
          </a:bodyPr>
          <a:lstStyle/>
          <a:p>
            <a:pPr algn="ctr"/>
            <a:r>
              <a:rPr lang="it-IT" sz="2000" cap="all" dirty="0" smtClean="0"/>
              <a:t>Art. 8 - Modifica all’articolo 45 del Decreto legislativo 26 marzo 2001 n. 151, in materia di adozione ed affidamento</a:t>
            </a:r>
            <a:endParaRPr lang="it-IT" sz="2000" cap="all" dirty="0"/>
          </a:p>
        </p:txBody>
      </p:sp>
      <p:sp>
        <p:nvSpPr>
          <p:cNvPr id="26627" name="Segnaposto contenuto 2"/>
          <p:cNvSpPr>
            <a:spLocks noGrp="1"/>
          </p:cNvSpPr>
          <p:nvPr>
            <p:ph sz="quarter" idx="1"/>
          </p:nvPr>
        </p:nvSpPr>
        <p:spPr/>
        <p:txBody>
          <a:bodyPr>
            <a:normAutofit fontScale="85000" lnSpcReduction="20000"/>
          </a:bodyPr>
          <a:lstStyle/>
          <a:p>
            <a:endParaRPr lang="it-IT" dirty="0" smtClean="0"/>
          </a:p>
          <a:p>
            <a:pPr algn="just">
              <a:lnSpc>
                <a:spcPct val="124000"/>
              </a:lnSpc>
            </a:pPr>
            <a:r>
              <a:rPr lang="it-IT" dirty="0" smtClean="0"/>
              <a:t>Si prevede che la disciplina in materia di riposi, come prevista dal decreto 151 del 2001, in caso di adozione e affidamento si applica entro il primo anno dall’ingresso del minore nella famiglia, anziché entro il primo anno di vita del bambino</a:t>
            </a:r>
          </a:p>
          <a:p>
            <a:pPr algn="just">
              <a:lnSpc>
                <a:spcPct val="124000"/>
              </a:lnSpc>
            </a:pPr>
            <a:r>
              <a:rPr lang="it-IT" dirty="0" smtClean="0"/>
              <a:t> Si prevede che la disciplina prevista dall’articolo 42-bis del medesimo decreto 151/01 (assegnazione temporanea dei lavoratori dipendenti alle amministrazioni pubbliche ad altra sede) si applica entro i primi tre anni dall’ingresso del minore nella famiglia, indipendentemente dall’età del minore. </a:t>
            </a:r>
          </a:p>
          <a:p>
            <a:pPr>
              <a:buNone/>
            </a:pPr>
            <a:endParaRPr lang="it-IT" dirty="0" smtClean="0"/>
          </a:p>
          <a:p>
            <a:endParaRPr lang="it-IT"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p:txBody>
          <a:bodyPr/>
          <a:lstStyle/>
          <a:p>
            <a:endParaRPr lang="it-IT" dirty="0" smtClean="0"/>
          </a:p>
          <a:p>
            <a:endParaRPr lang="it-IT" dirty="0"/>
          </a:p>
        </p:txBody>
      </p:sp>
      <p:sp>
        <p:nvSpPr>
          <p:cNvPr id="3" name="Titolo 2"/>
          <p:cNvSpPr>
            <a:spLocks noGrp="1"/>
          </p:cNvSpPr>
          <p:nvPr>
            <p:ph type="ctrTitle"/>
          </p:nvPr>
        </p:nvSpPr>
        <p:spPr/>
        <p:txBody>
          <a:bodyPr/>
          <a:lstStyle/>
          <a:p>
            <a:r>
              <a:rPr lang="it-IT" dirty="0" smtClean="0"/>
              <a:t>3. Le novità della L.92/2012</a:t>
            </a:r>
            <a:endParaRPr lang="it-IT"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1043608" y="476672"/>
            <a:ext cx="7772400" cy="796950"/>
          </a:xfrm>
        </p:spPr>
        <p:txBody>
          <a:bodyPr>
            <a:noAutofit/>
          </a:bodyPr>
          <a:lstStyle/>
          <a:p>
            <a:pPr algn="ctr"/>
            <a:r>
              <a:rPr lang="it-IT" sz="2000" cap="all" dirty="0" smtClean="0"/>
              <a:t>Art. 4, commi 24-26 </a:t>
            </a:r>
            <a:br>
              <a:rPr lang="it-IT" sz="2000" cap="all" dirty="0" smtClean="0"/>
            </a:br>
            <a:r>
              <a:rPr lang="it-IT" sz="2000" cap="all" dirty="0" smtClean="0"/>
              <a:t>NUOVE MISURE A SOSTEGO DEI GENITORI</a:t>
            </a:r>
            <a:endParaRPr lang="it-IT" sz="2000" cap="all" dirty="0"/>
          </a:p>
        </p:txBody>
      </p:sp>
      <p:sp>
        <p:nvSpPr>
          <p:cNvPr id="26627" name="Segnaposto contenuto 2"/>
          <p:cNvSpPr>
            <a:spLocks noGrp="1"/>
          </p:cNvSpPr>
          <p:nvPr>
            <p:ph sz="quarter" idx="1"/>
          </p:nvPr>
        </p:nvSpPr>
        <p:spPr>
          <a:xfrm>
            <a:off x="899592" y="1196752"/>
            <a:ext cx="7772400" cy="5293568"/>
          </a:xfrm>
        </p:spPr>
        <p:txBody>
          <a:bodyPr>
            <a:normAutofit fontScale="62500" lnSpcReduction="20000"/>
          </a:bodyPr>
          <a:lstStyle/>
          <a:p>
            <a:endParaRPr lang="it-IT" dirty="0" smtClean="0"/>
          </a:p>
          <a:p>
            <a:pPr algn="just">
              <a:lnSpc>
                <a:spcPct val="170000"/>
              </a:lnSpc>
            </a:pPr>
            <a:r>
              <a:rPr lang="it-IT" dirty="0" smtClean="0"/>
              <a:t>La norma introduce, in via sperimentale per gli anni 2013-2015, due istituti a sostegno della  genitorialità (nei limiti delle risorse di cui al comma 26) :</a:t>
            </a:r>
          </a:p>
          <a:p>
            <a:pPr marL="788670" lvl="1" indent="-514350" algn="just">
              <a:lnSpc>
                <a:spcPct val="170000"/>
              </a:lnSpc>
              <a:buFont typeface="+mj-lt"/>
              <a:buAutoNum type="arabicPeriod"/>
            </a:pPr>
            <a:r>
              <a:rPr lang="it-IT" dirty="0" smtClean="0"/>
              <a:t>il padre lavoratore dipendente, entro </a:t>
            </a:r>
            <a:r>
              <a:rPr lang="it-IT" u="sng" dirty="0" smtClean="0"/>
              <a:t>i cinque mesi</a:t>
            </a:r>
            <a:r>
              <a:rPr lang="it-IT" dirty="0" smtClean="0"/>
              <a:t> dalla nascita del figlio, </a:t>
            </a:r>
            <a:r>
              <a:rPr lang="it-IT" b="1" dirty="0" smtClean="0"/>
              <a:t>ha l'obbligo</a:t>
            </a:r>
            <a:r>
              <a:rPr lang="it-IT" dirty="0" smtClean="0"/>
              <a:t> di astenersi dal lavoro per un periodo di </a:t>
            </a:r>
            <a:r>
              <a:rPr lang="it-IT" b="1" dirty="0" smtClean="0"/>
              <a:t>un giorno</a:t>
            </a:r>
            <a:r>
              <a:rPr lang="it-IT" dirty="0" smtClean="0"/>
              <a:t>. Entro il medesimo periodo, il padre lavoratore dipendente </a:t>
            </a:r>
            <a:r>
              <a:rPr lang="it-IT" b="1" dirty="0" smtClean="0"/>
              <a:t>può astenersi per un ulteriore periodo di due giorni</a:t>
            </a:r>
            <a:r>
              <a:rPr lang="it-IT" dirty="0" smtClean="0"/>
              <a:t>, anche continuativi, previo accordo con la madre e in sua sostituzione in relazione al periodo di astensione obbligatoria spettante a quest'ultima. In tale ultima ipotesi, per il periodo di due giorni goduto in sostituzione della madre è riconosciuta un'indennità giornaliera a carico dell'INPS pari al 100 per cento della retribuzione e per il restante giorno in aggiunta all'obbligo di astensione della madre è riconosciuta un'indennità pari al 100 per cento della retribuzione. Il padre lavoratore è tenuto a fornire preventiva comunicazione in forma scritta al datore di lavoro dei giorni prescelti per astenersi dal lavoro almeno quindici giorni prima dei medesimi. </a:t>
            </a:r>
          </a:p>
          <a:p>
            <a:pPr>
              <a:buNone/>
            </a:pPr>
            <a:endParaRPr lang="it-IT" dirty="0" smtClean="0"/>
          </a:p>
          <a:p>
            <a:endParaRPr lang="it-IT"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1043608" y="476672"/>
            <a:ext cx="7772400" cy="796950"/>
          </a:xfrm>
        </p:spPr>
        <p:txBody>
          <a:bodyPr>
            <a:noAutofit/>
          </a:bodyPr>
          <a:lstStyle/>
          <a:p>
            <a:pPr algn="ctr"/>
            <a:r>
              <a:rPr lang="it-IT" sz="2000" cap="all" dirty="0" smtClean="0"/>
              <a:t>Art. 4, commi 24-26 </a:t>
            </a:r>
            <a:br>
              <a:rPr lang="it-IT" sz="2000" cap="all" dirty="0" smtClean="0"/>
            </a:br>
            <a:r>
              <a:rPr lang="it-IT" sz="2000" cap="all" dirty="0" smtClean="0"/>
              <a:t>NUOVE MISURE A SOSTEGO DEI GENITORI</a:t>
            </a:r>
            <a:endParaRPr lang="it-IT" sz="2000" cap="all" dirty="0"/>
          </a:p>
        </p:txBody>
      </p:sp>
      <p:sp>
        <p:nvSpPr>
          <p:cNvPr id="26627" name="Segnaposto contenuto 2"/>
          <p:cNvSpPr>
            <a:spLocks noGrp="1"/>
          </p:cNvSpPr>
          <p:nvPr>
            <p:ph sz="quarter" idx="1"/>
          </p:nvPr>
        </p:nvSpPr>
        <p:spPr>
          <a:xfrm>
            <a:off x="899592" y="1340768"/>
            <a:ext cx="7772400" cy="5256584"/>
          </a:xfrm>
        </p:spPr>
        <p:txBody>
          <a:bodyPr>
            <a:normAutofit fontScale="47500" lnSpcReduction="20000"/>
          </a:bodyPr>
          <a:lstStyle/>
          <a:p>
            <a:endParaRPr lang="it-IT" dirty="0" smtClean="0"/>
          </a:p>
          <a:p>
            <a:pPr algn="just">
              <a:lnSpc>
                <a:spcPct val="170000"/>
              </a:lnSpc>
              <a:buNone/>
            </a:pPr>
            <a:r>
              <a:rPr lang="it-IT" dirty="0" smtClean="0"/>
              <a:t>     </a:t>
            </a:r>
            <a:r>
              <a:rPr lang="it-IT" sz="3100" dirty="0" smtClean="0"/>
              <a:t>Non è chiaro il rapporto tra questo congedo e il congedo parentale ordinario che il padre può </a:t>
            </a:r>
            <a:r>
              <a:rPr lang="it-IT" sz="3100" u="sng" dirty="0" smtClean="0"/>
              <a:t>già oggi </a:t>
            </a:r>
            <a:r>
              <a:rPr lang="it-IT" sz="3100" dirty="0" smtClean="0"/>
              <a:t>fruire a decorrere dalla nascita del figlio e, quindi, contestualmente al periodo di astensione obbligatoria della madre (v. art.32, comma 1 lettera ‘b’ d.lgs151/2001); l’unica differenza, che però riguarda il solo primo giorno, sta nel fatto che questo congedo è obbligatorio;  inoltre, non è chiaro se la madre debba tornare a lavorare, </a:t>
            </a:r>
            <a:r>
              <a:rPr lang="it-IT" sz="3100" u="sng" dirty="0" smtClean="0"/>
              <a:t>in costanza di astensione obbligatoria</a:t>
            </a:r>
            <a:r>
              <a:rPr lang="it-IT" sz="3100" dirty="0" smtClean="0"/>
              <a:t>, qualora il padre decida di fruire dei due giorni di congedo </a:t>
            </a:r>
            <a:r>
              <a:rPr lang="it-IT" sz="3100" b="1" u="sng" dirty="0" smtClean="0"/>
              <a:t>in sua sostituzione</a:t>
            </a:r>
            <a:r>
              <a:rPr lang="it-IT" sz="3100" b="1" dirty="0" smtClean="0"/>
              <a:t> </a:t>
            </a:r>
            <a:r>
              <a:rPr lang="it-IT" sz="3100" dirty="0" smtClean="0"/>
              <a:t>o se questo determini, semplicemente,  una riduzione </a:t>
            </a:r>
            <a:r>
              <a:rPr lang="it-IT" sz="3100" i="1" dirty="0" smtClean="0"/>
              <a:t>ex </a:t>
            </a:r>
            <a:r>
              <a:rPr lang="it-IT" sz="3100" i="1" dirty="0" err="1" smtClean="0"/>
              <a:t>lege</a:t>
            </a:r>
            <a:r>
              <a:rPr lang="it-IT" sz="3100" dirty="0" smtClean="0"/>
              <a:t> pari a due giorni del congedo obbligatorio di maternità;</a:t>
            </a:r>
            <a:r>
              <a:rPr lang="it-IT" sz="3100" b="1" dirty="0" smtClean="0"/>
              <a:t> </a:t>
            </a:r>
            <a:r>
              <a:rPr lang="it-IT" sz="3100" dirty="0" smtClean="0"/>
              <a:t>non è chiaro,</a:t>
            </a:r>
            <a:r>
              <a:rPr lang="it-IT" sz="3100" b="1" dirty="0" smtClean="0"/>
              <a:t> </a:t>
            </a:r>
            <a:r>
              <a:rPr lang="it-IT" sz="3100" dirty="0" smtClean="0"/>
              <a:t>infine, se, nel caso dei dipendenti pubblici, sempre ammesso che la norma li riguardi, spetti l’indennità a carico dell’INPS o, come accade normalmente in questi casi, l’intera retribuzione a carico del datore di lavoro; l’impressione è che la norma sia stata scritta in modo piuttosto frettoloso e approssimativo;</a:t>
            </a:r>
          </a:p>
          <a:p>
            <a:pPr>
              <a:buNone/>
            </a:pPr>
            <a:endParaRPr lang="it-IT" dirty="0" smtClean="0"/>
          </a:p>
          <a:p>
            <a:endParaRPr lang="it-IT"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title"/>
          </p:nvPr>
        </p:nvSpPr>
        <p:spPr>
          <a:xfrm>
            <a:off x="1043608" y="476672"/>
            <a:ext cx="7772400" cy="796950"/>
          </a:xfrm>
        </p:spPr>
        <p:txBody>
          <a:bodyPr>
            <a:noAutofit/>
          </a:bodyPr>
          <a:lstStyle/>
          <a:p>
            <a:pPr algn="ctr"/>
            <a:r>
              <a:rPr lang="it-IT" sz="2000" cap="all" dirty="0" smtClean="0"/>
              <a:t>Art. 4, commi 24-26 </a:t>
            </a:r>
            <a:br>
              <a:rPr lang="it-IT" sz="2000" cap="all" dirty="0" smtClean="0"/>
            </a:br>
            <a:r>
              <a:rPr lang="it-IT" sz="2000" cap="all" dirty="0" smtClean="0"/>
              <a:t>NUOVE MISURE A SOSTEGO DEI GENITORI</a:t>
            </a:r>
            <a:endParaRPr lang="it-IT" sz="2000" cap="all" dirty="0"/>
          </a:p>
        </p:txBody>
      </p:sp>
      <p:sp>
        <p:nvSpPr>
          <p:cNvPr id="26627" name="Segnaposto contenuto 2"/>
          <p:cNvSpPr>
            <a:spLocks noGrp="1"/>
          </p:cNvSpPr>
          <p:nvPr>
            <p:ph sz="quarter" idx="1"/>
          </p:nvPr>
        </p:nvSpPr>
        <p:spPr>
          <a:xfrm>
            <a:off x="899592" y="1268760"/>
            <a:ext cx="7772400" cy="4824536"/>
          </a:xfrm>
        </p:spPr>
        <p:txBody>
          <a:bodyPr>
            <a:normAutofit fontScale="77500" lnSpcReduction="20000"/>
          </a:bodyPr>
          <a:lstStyle/>
          <a:p>
            <a:endParaRPr lang="it-IT" dirty="0" smtClean="0"/>
          </a:p>
          <a:p>
            <a:pPr marL="777240" lvl="1" indent="-457200" algn="just">
              <a:lnSpc>
                <a:spcPct val="170000"/>
              </a:lnSpc>
              <a:buFont typeface="+mj-lt"/>
              <a:buAutoNum type="arabicPeriod" startAt="2"/>
            </a:pPr>
            <a:r>
              <a:rPr lang="it-IT" dirty="0" smtClean="0"/>
              <a:t>Al termine del periodo di congedo di maternità, per gli undici mesi successivi e in alternativa al congedo parentale di cui al comma 1, lettera a), dell'articolo 32 del decreto legislativo n. 151 del 2001, sarà possibile corrispondere alla mamma lavoratrice voucher per l'acquisto di servizi di </a:t>
            </a:r>
            <a:r>
              <a:rPr lang="it-IT" dirty="0" err="1" smtClean="0"/>
              <a:t>baby-sitting</a:t>
            </a:r>
            <a:r>
              <a:rPr lang="it-IT" dirty="0" smtClean="0"/>
              <a:t>.  Con decreto, di natura non regolamentare, del Ministero del lavoro e delle politiche sociali, di concerto con il Ministero dell’economia e delle finanze, da adottarsi nei 30 giorni dalla data di entrata in vigore della legge, saranno disciplinate le modalità esplicative di tali servizi.</a:t>
            </a:r>
          </a:p>
          <a:p>
            <a:pPr lvl="1" algn="just">
              <a:lnSpc>
                <a:spcPct val="170000"/>
              </a:lnSpc>
              <a:buNone/>
            </a:pPr>
            <a:endParaRPr lang="it-IT" dirty="0" smtClean="0"/>
          </a:p>
          <a:p>
            <a:pPr>
              <a:buNone/>
            </a:pPr>
            <a:endParaRPr lang="it-IT" dirty="0" smtClean="0"/>
          </a:p>
          <a:p>
            <a:endParaRPr lang="it-IT"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algn="ctr"/>
            <a:r>
              <a:rPr lang="it-IT" dirty="0" smtClean="0"/>
              <a:t>Tutela portatori di handicap</a:t>
            </a:r>
          </a:p>
        </p:txBody>
      </p:sp>
      <p:sp>
        <p:nvSpPr>
          <p:cNvPr id="581635" name="Rectangle 3"/>
          <p:cNvSpPr>
            <a:spLocks noGrp="1" noChangeArrowheads="1"/>
          </p:cNvSpPr>
          <p:nvPr>
            <p:ph sz="quarter" idx="1"/>
          </p:nvPr>
        </p:nvSpPr>
        <p:spPr>
          <a:xfrm>
            <a:off x="914400" y="1628800"/>
            <a:ext cx="7772400" cy="4391000"/>
          </a:xfrm>
        </p:spPr>
        <p:txBody>
          <a:bodyPr>
            <a:normAutofit fontScale="70000" lnSpcReduction="20000"/>
          </a:bodyPr>
          <a:lstStyle/>
          <a:p>
            <a:pPr algn="ctr">
              <a:buNone/>
            </a:pPr>
            <a:r>
              <a:rPr lang="it-IT" sz="3400" dirty="0" smtClean="0">
                <a:solidFill>
                  <a:srgbClr val="FF0000"/>
                </a:solidFill>
              </a:rPr>
              <a:t>La ridefinizione dei soggetti aventi diritto</a:t>
            </a:r>
          </a:p>
          <a:p>
            <a:pPr algn="ctr">
              <a:buNone/>
            </a:pPr>
            <a:endParaRPr lang="it-IT" sz="1400" dirty="0" smtClean="0">
              <a:solidFill>
                <a:srgbClr val="FF0000"/>
              </a:solidFill>
            </a:endParaRPr>
          </a:p>
          <a:p>
            <a:pPr algn="just">
              <a:lnSpc>
                <a:spcPct val="124000"/>
              </a:lnSpc>
            </a:pPr>
            <a:r>
              <a:rPr lang="it-IT" dirty="0" smtClean="0"/>
              <a:t>Hanno diritto ai permessi dell’art.33, comma 3, della L.104/1992 il coniuge o i familiari (parenti o affini – lavoratori dipendenti) entro il secondo grado (prima era entro il terzo grado) che assistano persone in situazione di disabilità grave non ricoverate a tempo pieno (Per la definizione dei rapporti di parentela e di affinità occorre fare riferimento agli artt. 74 e 78 c.c.).</a:t>
            </a:r>
          </a:p>
          <a:p>
            <a:pPr algn="just">
              <a:lnSpc>
                <a:spcPct val="124000"/>
              </a:lnSpc>
            </a:pPr>
            <a:endParaRPr lang="it-IT" dirty="0" smtClean="0"/>
          </a:p>
          <a:p>
            <a:pPr algn="just">
              <a:lnSpc>
                <a:spcPct val="124000"/>
              </a:lnSpc>
            </a:pPr>
            <a:r>
              <a:rPr lang="it-IT" dirty="0" smtClean="0"/>
              <a:t>Il diritto tuttavia può essere riconosciuto anche a parenti o affini di terzo grado </a:t>
            </a:r>
            <a:r>
              <a:rPr lang="it-IT" dirty="0" smtClean="0">
                <a:solidFill>
                  <a:srgbClr val="FF0000"/>
                </a:solidFill>
              </a:rPr>
              <a:t>solo</a:t>
            </a:r>
            <a:r>
              <a:rPr lang="it-IT" dirty="0" smtClean="0"/>
              <a:t> qualora i genitori o il coniuge della persona disabile grave abbiano compiuto i 65 anni oppure siano essi stessi affetti da patologie invalidanti o siano deceduti o siano mancanti</a:t>
            </a:r>
          </a:p>
          <a:p>
            <a:endParaRPr lang="it-IT"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4400" y="274638"/>
            <a:ext cx="7772400" cy="1066130"/>
          </a:xfrm>
        </p:spPr>
        <p:txBody>
          <a:bodyPr/>
          <a:lstStyle/>
          <a:p>
            <a:pPr algn="ctr"/>
            <a:r>
              <a:rPr lang="it-IT" dirty="0" smtClean="0"/>
              <a:t>Tutela portatori di handicap</a:t>
            </a:r>
          </a:p>
        </p:txBody>
      </p:sp>
      <p:sp>
        <p:nvSpPr>
          <p:cNvPr id="582659" name="Rectangle 3"/>
          <p:cNvSpPr>
            <a:spLocks noGrp="1" noChangeArrowheads="1"/>
          </p:cNvSpPr>
          <p:nvPr>
            <p:ph sz="quarter" idx="1"/>
          </p:nvPr>
        </p:nvSpPr>
        <p:spPr>
          <a:xfrm>
            <a:off x="914400" y="1628800"/>
            <a:ext cx="7772400" cy="4391000"/>
          </a:xfrm>
        </p:spPr>
        <p:txBody>
          <a:bodyPr>
            <a:normAutofit fontScale="77500" lnSpcReduction="20000"/>
          </a:bodyPr>
          <a:lstStyle/>
          <a:p>
            <a:pPr algn="ctr">
              <a:buNone/>
            </a:pPr>
            <a:r>
              <a:rPr lang="it-IT" dirty="0" smtClean="0">
                <a:solidFill>
                  <a:srgbClr val="FF0000"/>
                </a:solidFill>
              </a:rPr>
              <a:t>La ridefinizione dei soggetti aventi diritto</a:t>
            </a:r>
          </a:p>
          <a:p>
            <a:endParaRPr lang="it-IT" sz="1100" dirty="0" smtClean="0"/>
          </a:p>
          <a:p>
            <a:pPr algn="just">
              <a:lnSpc>
                <a:spcPct val="134000"/>
              </a:lnSpc>
            </a:pPr>
            <a:r>
              <a:rPr lang="it-IT" dirty="0" smtClean="0"/>
              <a:t>L’espressione “mancanti”  deve essere intesa:</a:t>
            </a:r>
          </a:p>
          <a:p>
            <a:pPr lvl="1" algn="just">
              <a:lnSpc>
                <a:spcPct val="134000"/>
              </a:lnSpc>
            </a:pPr>
            <a:r>
              <a:rPr lang="it-IT" dirty="0" smtClean="0"/>
              <a:t>come situazione di assenza naturale e giuridica</a:t>
            </a:r>
          </a:p>
          <a:p>
            <a:pPr lvl="1" algn="just">
              <a:lnSpc>
                <a:spcPct val="134000"/>
              </a:lnSpc>
            </a:pPr>
            <a:r>
              <a:rPr lang="it-IT" dirty="0" smtClean="0"/>
              <a:t>come situazione comprendente ogni altra condizione ad essa giuridicamente assimilabile, continuativa e debitamente certificata dall’autorità giudiziaria o altra pubblica autorità (divorzio, separazione legale o abbandono).</a:t>
            </a:r>
          </a:p>
          <a:p>
            <a:pPr algn="just">
              <a:lnSpc>
                <a:spcPct val="134000"/>
              </a:lnSpc>
            </a:pPr>
            <a:r>
              <a:rPr lang="it-IT" dirty="0" smtClean="0"/>
              <a:t>Il passaggio dal secondo al terzo grado è possibile anche nel caso in cui uno solo dei soggetti previsti (coniuge, genitore) si trovi in una delle situazioni di impossibilità stabilite dalla legge (assenza, decesso, patologie invalidanti).</a:t>
            </a:r>
          </a:p>
          <a:p>
            <a:pPr>
              <a:lnSpc>
                <a:spcPct val="134000"/>
              </a:lnSpc>
            </a:pPr>
            <a:endParaRPr lang="it-IT"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title"/>
          </p:nvPr>
        </p:nvSpPr>
        <p:spPr/>
        <p:txBody>
          <a:bodyPr/>
          <a:lstStyle/>
          <a:p>
            <a:pPr algn="ctr"/>
            <a:r>
              <a:rPr lang="it-IT" dirty="0" smtClean="0"/>
              <a:t>Tutela portatori di handicap</a:t>
            </a:r>
          </a:p>
        </p:txBody>
      </p:sp>
      <p:sp>
        <p:nvSpPr>
          <p:cNvPr id="3" name="Segnaposto contenuto 2"/>
          <p:cNvSpPr>
            <a:spLocks noGrp="1"/>
          </p:cNvSpPr>
          <p:nvPr>
            <p:ph sz="quarter" idx="1"/>
          </p:nvPr>
        </p:nvSpPr>
        <p:spPr>
          <a:xfrm>
            <a:off x="914400" y="1772816"/>
            <a:ext cx="7772400" cy="4246984"/>
          </a:xfrm>
        </p:spPr>
        <p:txBody>
          <a:bodyPr>
            <a:normAutofit fontScale="92500"/>
          </a:bodyPr>
          <a:lstStyle/>
          <a:p>
            <a:pPr algn="ctr">
              <a:buNone/>
            </a:pPr>
            <a:r>
              <a:rPr lang="it-IT" dirty="0" smtClean="0">
                <a:solidFill>
                  <a:srgbClr val="FF0000"/>
                </a:solidFill>
              </a:rPr>
              <a:t>La ridefinizione dei soggetti aventi diritto</a:t>
            </a:r>
          </a:p>
          <a:p>
            <a:pPr algn="ctr">
              <a:buNone/>
            </a:pPr>
            <a:endParaRPr lang="it-IT" sz="1100" dirty="0" smtClean="0">
              <a:solidFill>
                <a:srgbClr val="FF0000"/>
              </a:solidFill>
            </a:endParaRPr>
          </a:p>
          <a:p>
            <a:pPr algn="just">
              <a:lnSpc>
                <a:spcPct val="124000"/>
              </a:lnSpc>
            </a:pPr>
            <a:r>
              <a:rPr lang="it-IT" dirty="0" smtClean="0"/>
              <a:t>Per l’individuazione delle </a:t>
            </a:r>
            <a:r>
              <a:rPr lang="it-IT" i="1" dirty="0" smtClean="0"/>
              <a:t>“patologie invalidanti” </a:t>
            </a:r>
            <a:r>
              <a:rPr lang="it-IT" dirty="0" smtClean="0"/>
              <a:t>manca una precisa definizione nella legge. Pertanto, occorre fare riferimento a quelle, di carattere permanente, indicate dall’art.2, comma 1, </a:t>
            </a:r>
            <a:r>
              <a:rPr lang="it-IT" dirty="0" err="1" smtClean="0"/>
              <a:t>lett.d</a:t>
            </a:r>
            <a:r>
              <a:rPr lang="it-IT" dirty="0" smtClean="0"/>
              <a:t>), </a:t>
            </a:r>
            <a:r>
              <a:rPr lang="it-IT" dirty="0" err="1" smtClean="0"/>
              <a:t>nn</a:t>
            </a:r>
            <a:r>
              <a:rPr lang="it-IT" dirty="0" smtClean="0"/>
              <a:t>. 1, 2 e 3 del DM 278/2000 che individua le ipotesi in cui è possibile riconoscere il congedo per gravi motivi di cui all’art.4, comma 2, della L.n53/2000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algn="ctr"/>
            <a:r>
              <a:rPr lang="it-IT" dirty="0" smtClean="0"/>
              <a:t>Tutela portatori di handicap</a:t>
            </a:r>
          </a:p>
        </p:txBody>
      </p:sp>
      <p:sp>
        <p:nvSpPr>
          <p:cNvPr id="583683" name="Rectangle 3"/>
          <p:cNvSpPr>
            <a:spLocks noGrp="1" noChangeArrowheads="1"/>
          </p:cNvSpPr>
          <p:nvPr>
            <p:ph sz="quarter" idx="1"/>
          </p:nvPr>
        </p:nvSpPr>
        <p:spPr/>
        <p:txBody>
          <a:bodyPr>
            <a:normAutofit fontScale="77500" lnSpcReduction="20000"/>
          </a:bodyPr>
          <a:lstStyle/>
          <a:p>
            <a:endParaRPr lang="it-IT" dirty="0" smtClean="0"/>
          </a:p>
          <a:p>
            <a:pPr algn="ctr">
              <a:buNone/>
            </a:pPr>
            <a:r>
              <a:rPr lang="it-IT" dirty="0" smtClean="0">
                <a:solidFill>
                  <a:srgbClr val="FF0000"/>
                </a:solidFill>
              </a:rPr>
              <a:t>La ridefinizione dei soggetti aventi diritto</a:t>
            </a:r>
          </a:p>
          <a:p>
            <a:pPr algn="ctr">
              <a:buNone/>
            </a:pPr>
            <a:endParaRPr lang="it-IT" sz="1100" dirty="0" smtClean="0">
              <a:solidFill>
                <a:srgbClr val="FF0000"/>
              </a:solidFill>
            </a:endParaRPr>
          </a:p>
          <a:p>
            <a:pPr algn="just">
              <a:lnSpc>
                <a:spcPct val="134000"/>
              </a:lnSpc>
            </a:pPr>
            <a:r>
              <a:rPr lang="it-IT" dirty="0" smtClean="0"/>
              <a:t>Per effetto delle modifiche introdotte nell’art.33, comma 3,  della L.104/1992 (eliminazione del periodo </a:t>
            </a:r>
            <a:r>
              <a:rPr lang="it-IT" i="1" dirty="0" smtClean="0"/>
              <a:t>“successivamente al compimento del terzo anno del disabile”</a:t>
            </a:r>
            <a:r>
              <a:rPr lang="it-IT" dirty="0" smtClean="0"/>
              <a:t>), ora possono godere dei tre giorni di permesso mensili anche:</a:t>
            </a:r>
          </a:p>
          <a:p>
            <a:pPr lvl="1" algn="just">
              <a:lnSpc>
                <a:spcPct val="134000"/>
              </a:lnSpc>
            </a:pPr>
            <a:r>
              <a:rPr lang="it-IT" dirty="0" smtClean="0"/>
              <a:t>i parenti e gli affini del minore di tre anni in situazione di disabilità grave;</a:t>
            </a:r>
          </a:p>
          <a:p>
            <a:pPr lvl="1" algn="just">
              <a:lnSpc>
                <a:spcPct val="134000"/>
              </a:lnSpc>
            </a:pPr>
            <a:r>
              <a:rPr lang="it-IT" dirty="0" smtClean="0"/>
              <a:t>i genitori di un minore di tre anni in situazione di disabilità grave, in alternativa ai benefici previsti dal D.lgs.151/2001 (prolungamento del congedo parentale o due ore di permesso al giorno).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algn="ctr"/>
            <a:r>
              <a:rPr lang="it-IT" dirty="0" smtClean="0"/>
              <a:t>Tutela portatori di handicap</a:t>
            </a:r>
          </a:p>
        </p:txBody>
      </p:sp>
      <p:sp>
        <p:nvSpPr>
          <p:cNvPr id="584707" name="Rectangle 3"/>
          <p:cNvSpPr>
            <a:spLocks noGrp="1" noChangeArrowheads="1"/>
          </p:cNvSpPr>
          <p:nvPr>
            <p:ph sz="quarter" idx="1"/>
          </p:nvPr>
        </p:nvSpPr>
        <p:spPr>
          <a:xfrm>
            <a:off x="914400" y="1556792"/>
            <a:ext cx="7772400" cy="4463008"/>
          </a:xfrm>
        </p:spPr>
        <p:txBody>
          <a:bodyPr>
            <a:normAutofit fontScale="77500" lnSpcReduction="20000"/>
          </a:bodyPr>
          <a:lstStyle/>
          <a:p>
            <a:pPr algn="ctr">
              <a:buNone/>
            </a:pPr>
            <a:r>
              <a:rPr lang="it-IT" dirty="0" smtClean="0">
                <a:solidFill>
                  <a:srgbClr val="FF0000"/>
                </a:solidFill>
              </a:rPr>
              <a:t>La ridefinizione dei soggetti aventi diritto: il referente unico</a:t>
            </a:r>
          </a:p>
          <a:p>
            <a:pPr algn="ctr">
              <a:buNone/>
            </a:pPr>
            <a:endParaRPr lang="it-IT" sz="1300" dirty="0" smtClean="0">
              <a:solidFill>
                <a:srgbClr val="FF0000"/>
              </a:solidFill>
            </a:endParaRPr>
          </a:p>
          <a:p>
            <a:pPr algn="just">
              <a:lnSpc>
                <a:spcPct val="124000"/>
              </a:lnSpc>
            </a:pPr>
            <a:r>
              <a:rPr lang="it-IT" dirty="0" smtClean="0"/>
              <a:t>Il diritto alla fruizione dei tre giorni di permesso non può essere riconosciuto a più di un lavoratore dipendente per l’assistenza alla stessa persona in situazione di handicap grave (quindi un solo familiare per lo stesso soggetto).</a:t>
            </a:r>
          </a:p>
          <a:p>
            <a:pPr algn="just">
              <a:lnSpc>
                <a:spcPct val="124000"/>
              </a:lnSpc>
            </a:pPr>
            <a:r>
              <a:rPr lang="it-IT" dirty="0" smtClean="0"/>
              <a:t>Il lavoratore individuato come unico referente per l’assistenza al disabile è l’unico legittimato alla fruizione dei permessi.</a:t>
            </a:r>
          </a:p>
          <a:p>
            <a:pPr algn="just">
              <a:lnSpc>
                <a:spcPct val="124000"/>
              </a:lnSpc>
            </a:pPr>
            <a:r>
              <a:rPr lang="it-IT" dirty="0" smtClean="0"/>
              <a:t>E’ prevista una deroga alla regola del referente unico  a favore dei  genitori. Questi, anche se adottivi, in presenza di situazioni di disabilità grave dei figli possono fruire dei permessi alternativamente, sempre però nel limite dei tre giorni per soggetto disabile.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niverso">
  <a:themeElements>
    <a:clrScheme name="Universo">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Universo">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niverso">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129</TotalTime>
  <Words>5139</Words>
  <Application>Microsoft Office PowerPoint</Application>
  <PresentationFormat>Presentazione su schermo (4:3)</PresentationFormat>
  <Paragraphs>197</Paragraphs>
  <Slides>45</Slides>
  <Notes>0</Notes>
  <HiddenSlides>0</HiddenSlides>
  <MMClips>0</MMClips>
  <ScaleCrop>false</ScaleCrop>
  <HeadingPairs>
    <vt:vector size="4" baseType="variant">
      <vt:variant>
        <vt:lpstr>Tema</vt:lpstr>
      </vt:variant>
      <vt:variant>
        <vt:i4>1</vt:i4>
      </vt:variant>
      <vt:variant>
        <vt:lpstr>Titoli diapositive</vt:lpstr>
      </vt:variant>
      <vt:variant>
        <vt:i4>45</vt:i4>
      </vt:variant>
    </vt:vector>
  </HeadingPairs>
  <TitlesOfParts>
    <vt:vector size="46" baseType="lpstr">
      <vt:lpstr>Universo</vt:lpstr>
      <vt:lpstr>Le novità in materia di permessi, congedi e aspettative </vt:lpstr>
      <vt:lpstr>1. Le novità della L.183/2010 </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Tutela portatori di handicap</vt:lpstr>
      <vt:lpstr>Aspettativa per attività professionali ed imprenditoriali</vt:lpstr>
      <vt:lpstr>2. Le novità del D.lgs.119/2011</vt:lpstr>
      <vt:lpstr>    Art. 2 - Modifica all‘articolo 20 del d.lgs.151/2001 in materia di flessibilità del congedo di maternità.</vt:lpstr>
      <vt:lpstr>Art. 2 - Modifica all‘articolo 20 del d.lgs.151/2001 in materia di flessibilità del congedo di maternità.</vt:lpstr>
      <vt:lpstr>      Art. 3 - Modifiche all’articolo 33, decreto legislativo 26 marzo 2001 n. 151 in materia di congedo parentale.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         Art. 4 - Modifiche all’art.42, decreto legislativo 26 marzo 2011, n. 151 in materia di permessi e congedi per assistenza di soggetto portatore di handicap grave</vt:lpstr>
      <vt:lpstr>Art. 5 - aspettativa per dottorato di ricerca</vt:lpstr>
      <vt:lpstr>Art. 6 - Modifiche all’articolo 33 della legge 5 febbraio 1992, 11. 104 in materia di assistenza a soggetti portatori di handicap grave.</vt:lpstr>
      <vt:lpstr>Art. 6 - Modifiche all’articolo 33 della legge 5 febbraio 1992, 11. 104 in materia di assistenza a soggetti portatori di handicap grave.</vt:lpstr>
      <vt:lpstr>Art. 7 - Congedo per cure per gli invalidi</vt:lpstr>
      <vt:lpstr>Art. 8 - Modifica all’articolo 45 del Decreto legislativo 26 marzo 2001 n. 151, in materia di adozione ed affidamento</vt:lpstr>
      <vt:lpstr>3. Le novità della L.92/2012</vt:lpstr>
      <vt:lpstr>Art. 4, commi 24-26  NUOVE MISURE A SOSTEGO DEI GENITORI</vt:lpstr>
      <vt:lpstr>Art. 4, commi 24-26  NUOVE MISURE A SOSTEGO DEI GENITORI</vt:lpstr>
      <vt:lpstr>Art. 4, commi 24-26  NUOVE MISURE A SOSTEGO DEI GENITORI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The Best</dc:creator>
  <cp:lastModifiedBy>The Best</cp:lastModifiedBy>
  <cp:revision>18</cp:revision>
  <dcterms:created xsi:type="dcterms:W3CDTF">2011-09-27T07:52:36Z</dcterms:created>
  <dcterms:modified xsi:type="dcterms:W3CDTF">2012-11-03T08:20:38Z</dcterms:modified>
</cp:coreProperties>
</file>