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71" r:id="rId1"/>
  </p:sldMasterIdLst>
  <p:notesMasterIdLst>
    <p:notesMasterId r:id="rId12"/>
  </p:notesMasterIdLst>
  <p:handoutMasterIdLst>
    <p:handoutMasterId r:id="rId13"/>
  </p:handoutMasterIdLst>
  <p:sldIdLst>
    <p:sldId id="278" r:id="rId2"/>
    <p:sldId id="280" r:id="rId3"/>
    <p:sldId id="313" r:id="rId4"/>
    <p:sldId id="305" r:id="rId5"/>
    <p:sldId id="283" r:id="rId6"/>
    <p:sldId id="314" r:id="rId7"/>
    <p:sldId id="282" r:id="rId8"/>
    <p:sldId id="300" r:id="rId9"/>
    <p:sldId id="286" r:id="rId10"/>
    <p:sldId id="309" r:id="rId11"/>
  </p:sldIdLst>
  <p:sldSz cx="9144000" cy="6858000" type="screen4x3"/>
  <p:notesSz cx="6805613" cy="9944100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00"/>
    <a:srgbClr val="69881A"/>
    <a:srgbClr val="00A1DA"/>
    <a:srgbClr val="00D200"/>
    <a:srgbClr val="00FF00"/>
    <a:srgbClr val="00CC99"/>
    <a:srgbClr val="1E8C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0" autoAdjust="0"/>
    <p:restoredTop sz="86377" autoAdjust="0"/>
  </p:normalViewPr>
  <p:slideViewPr>
    <p:cSldViewPr snapToGrid="0">
      <p:cViewPr>
        <p:scale>
          <a:sx n="66" d="100"/>
          <a:sy n="66" d="100"/>
        </p:scale>
        <p:origin x="-162" y="36"/>
      </p:cViewPr>
      <p:guideLst>
        <p:guide orient="horz" pos="2160"/>
        <p:guide pos="2880"/>
        <p:guide pos="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3156" y="-78"/>
      </p:cViewPr>
      <p:guideLst>
        <p:guide orient="horz" pos="3133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artella%20di%20lavo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Cartella%20di%20lavo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SILVIA:jobby:Edilizia:Indagine%20congiunturale:I%20Semestre%202012:Conferenza%20stampa%2019-11-2012:Tavole%20e%20Grafici_rev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SILVIA:jobby:Edilizia:Indagine%20congiunturale:I%20Semestre%202012:Conferenza%20stampa%2019-11-2012:Tavole%20e%20Grafici_rev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SILVIA:jobby:Edilizia:Indagine%20congiunturale:I%20Semestre%202012:Conferenza%20stampa%2019-11-2012:Tavole%20e%20Grafici_rev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SILVIA:jobby:Edilizia:Indagine%20congiunturale:I%20Semestre%202012:Conferenza%20stampa%2019-11-2012:Tavole%20e%20Grafici_rev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SILVIA:jobby:Edilizia:Indagine%20congiunturale:I%20Semestre%202012:Conferenza%20stampa%2019-11-2012:Tavole%20e%20Grafici_rev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SILVIA:jobby:Edilizia:Indagine%20congiunturale:I%20Semestre%202012:Conferenza%20stampa%2019-11-2012:Tavole%20e%20Grafici_rev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SILVIA:jobby:Edilizia:Indagine%20congiunturale:I%20Semestre%202012:Conferenza%20stampa%2019-11-2012:Tavole%20e%20Grafici_rev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6E-2"/>
          <c:y val="0.160282838519474"/>
          <c:w val="0.93888888888888899"/>
          <c:h val="0.679983055584778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Foglio1!$I$44</c:f>
              <c:strCache>
                <c:ptCount val="1"/>
                <c:pt idx="0">
                  <c:v>Mercato Privato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numFmt formatCode="#,##0.0" sourceLinked="0"/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Foglio1!$J$43:$L$43</c:f>
              <c:strCache>
                <c:ptCount val="3"/>
                <c:pt idx="0">
                  <c:v>Costruzione edifici</c:v>
                </c:pt>
                <c:pt idx="1">
                  <c:v>Genio Civile</c:v>
                </c:pt>
                <c:pt idx="2">
                  <c:v>Preparazione e demolizione cantiere</c:v>
                </c:pt>
              </c:strCache>
            </c:strRef>
          </c:cat>
          <c:val>
            <c:numRef>
              <c:f>Foglio1!$J$44:$L$44</c:f>
              <c:numCache>
                <c:formatCode>General</c:formatCode>
                <c:ptCount val="3"/>
                <c:pt idx="0">
                  <c:v>47.448979591836739</c:v>
                </c:pt>
                <c:pt idx="1">
                  <c:v>6.5789473684210513</c:v>
                </c:pt>
                <c:pt idx="2">
                  <c:v>23.52941176470588</c:v>
                </c:pt>
              </c:numCache>
            </c:numRef>
          </c:val>
        </c:ser>
        <c:ser>
          <c:idx val="1"/>
          <c:order val="1"/>
          <c:tx>
            <c:strRef>
              <c:f>Foglio1!$I$45</c:f>
              <c:strCache>
                <c:ptCount val="1"/>
                <c:pt idx="0">
                  <c:v>Mercato Pubblico</c:v>
                </c:pt>
              </c:strCache>
            </c:strRef>
          </c:tx>
          <c:invertIfNegative val="0"/>
          <c:dLbls>
            <c:numFmt formatCode="#,##0.0" sourceLinked="0"/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Foglio1!$J$43:$L$43</c:f>
              <c:strCache>
                <c:ptCount val="3"/>
                <c:pt idx="0">
                  <c:v>Costruzione edifici</c:v>
                </c:pt>
                <c:pt idx="1">
                  <c:v>Genio Civile</c:v>
                </c:pt>
                <c:pt idx="2">
                  <c:v>Preparazione e demolizione cantiere</c:v>
                </c:pt>
              </c:strCache>
            </c:strRef>
          </c:cat>
          <c:val>
            <c:numRef>
              <c:f>Foglio1!$J$45:$L$45</c:f>
              <c:numCache>
                <c:formatCode>General</c:formatCode>
                <c:ptCount val="3"/>
                <c:pt idx="0">
                  <c:v>33.928571428571431</c:v>
                </c:pt>
                <c:pt idx="1">
                  <c:v>87.5</c:v>
                </c:pt>
                <c:pt idx="2">
                  <c:v>5.9210526315789469</c:v>
                </c:pt>
              </c:numCache>
            </c:numRef>
          </c:val>
        </c:ser>
        <c:ser>
          <c:idx val="2"/>
          <c:order val="2"/>
          <c:tx>
            <c:strRef>
              <c:f>Foglio1!$I$46</c:f>
              <c:strCache>
                <c:ptCount val="1"/>
                <c:pt idx="0">
                  <c:v>Altro 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#,##0.0" sourceLinked="0"/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Foglio1!$J$43:$L$43</c:f>
              <c:strCache>
                <c:ptCount val="3"/>
                <c:pt idx="0">
                  <c:v>Costruzione edifici</c:v>
                </c:pt>
                <c:pt idx="1">
                  <c:v>Genio Civile</c:v>
                </c:pt>
                <c:pt idx="2">
                  <c:v>Preparazione e demolizione cantiere</c:v>
                </c:pt>
              </c:strCache>
            </c:strRef>
          </c:cat>
          <c:val>
            <c:numRef>
              <c:f>Foglio1!$J$46:$L$46</c:f>
              <c:numCache>
                <c:formatCode>General</c:formatCode>
                <c:ptCount val="3"/>
                <c:pt idx="0">
                  <c:v>18.62244897959183</c:v>
                </c:pt>
                <c:pt idx="1">
                  <c:v>5.9210526315789469</c:v>
                </c:pt>
                <c:pt idx="2">
                  <c:v>17.647058823529409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1"/>
        <c:axId val="177488256"/>
        <c:axId val="177489792"/>
      </c:barChart>
      <c:catAx>
        <c:axId val="17748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77489792"/>
        <c:crosses val="autoZero"/>
        <c:auto val="1"/>
        <c:lblAlgn val="ctr"/>
        <c:lblOffset val="100"/>
        <c:noMultiLvlLbl val="0"/>
      </c:catAx>
      <c:valAx>
        <c:axId val="177489792"/>
        <c:scaling>
          <c:orientation val="minMax"/>
          <c:max val="90"/>
        </c:scaling>
        <c:delete val="0"/>
        <c:axPos val="l"/>
        <c:numFmt formatCode="General" sourceLinked="1"/>
        <c:majorTickMark val="out"/>
        <c:minorTickMark val="none"/>
        <c:tickLblPos val="nextTo"/>
        <c:crossAx val="177488256"/>
        <c:crosses val="autoZero"/>
        <c:crossBetween val="between"/>
        <c:majorUnit val="10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6E-2"/>
          <c:y val="0.195128322053811"/>
          <c:w val="0.93888888888888899"/>
          <c:h val="0.645137623338047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Foglio1!$I$44</c:f>
              <c:strCache>
                <c:ptCount val="1"/>
                <c:pt idx="0">
                  <c:v>Mercato Privato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numFmt formatCode="#,##0.0" sourceLinked="0"/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Foglio1!$J$43:$L$43</c:f>
              <c:strCache>
                <c:ptCount val="3"/>
                <c:pt idx="0">
                  <c:v>Costruzione edifici</c:v>
                </c:pt>
                <c:pt idx="1">
                  <c:v>Genio Civile</c:v>
                </c:pt>
                <c:pt idx="2">
                  <c:v>Preparazione e demolizione cantiere</c:v>
                </c:pt>
              </c:strCache>
            </c:strRef>
          </c:cat>
          <c:val>
            <c:numRef>
              <c:f>Foglio2!$D$19:$F$19</c:f>
              <c:numCache>
                <c:formatCode>General</c:formatCode>
                <c:ptCount val="3"/>
                <c:pt idx="0">
                  <c:v>54.54545454545454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Foglio1!$I$45</c:f>
              <c:strCache>
                <c:ptCount val="1"/>
                <c:pt idx="0">
                  <c:v>Mercato Pubblico</c:v>
                </c:pt>
              </c:strCache>
            </c:strRef>
          </c:tx>
          <c:invertIfNegative val="0"/>
          <c:dLbls>
            <c:numFmt formatCode="#,##0.0" sourceLinked="0"/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Foglio1!$J$43:$L$43</c:f>
              <c:strCache>
                <c:ptCount val="3"/>
                <c:pt idx="0">
                  <c:v>Costruzione edifici</c:v>
                </c:pt>
                <c:pt idx="1">
                  <c:v>Genio Civile</c:v>
                </c:pt>
                <c:pt idx="2">
                  <c:v>Preparazione e demolizione cantiere</c:v>
                </c:pt>
              </c:strCache>
            </c:strRef>
          </c:cat>
          <c:val>
            <c:numRef>
              <c:f>Foglio2!$D$20:$F$20</c:f>
              <c:numCache>
                <c:formatCode>General</c:formatCode>
                <c:ptCount val="3"/>
                <c:pt idx="0">
                  <c:v>31.81818181818182</c:v>
                </c:pt>
                <c:pt idx="1">
                  <c:v>76.470588235294102</c:v>
                </c:pt>
                <c:pt idx="2">
                  <c:v>100</c:v>
                </c:pt>
              </c:numCache>
            </c:numRef>
          </c:val>
        </c:ser>
        <c:ser>
          <c:idx val="2"/>
          <c:order val="2"/>
          <c:tx>
            <c:strRef>
              <c:f>Foglio1!$I$46</c:f>
              <c:strCache>
                <c:ptCount val="1"/>
                <c:pt idx="0">
                  <c:v>Altro 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#,##0.0" sourceLinked="0"/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Foglio1!$J$43:$L$43</c:f>
              <c:strCache>
                <c:ptCount val="3"/>
                <c:pt idx="0">
                  <c:v>Costruzione edifici</c:v>
                </c:pt>
                <c:pt idx="1">
                  <c:v>Genio Civile</c:v>
                </c:pt>
                <c:pt idx="2">
                  <c:v>Preparazione e demolizione cantiere</c:v>
                </c:pt>
              </c:strCache>
            </c:strRef>
          </c:cat>
          <c:val>
            <c:numRef>
              <c:f>Foglio2!$D$21:$F$21</c:f>
              <c:numCache>
                <c:formatCode>General</c:formatCode>
                <c:ptCount val="3"/>
                <c:pt idx="0">
                  <c:v>13.63636363636363</c:v>
                </c:pt>
                <c:pt idx="1">
                  <c:v>23.52941176470588</c:v>
                </c:pt>
                <c:pt idx="2">
                  <c:v>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1"/>
        <c:axId val="177521024"/>
        <c:axId val="177522560"/>
      </c:barChart>
      <c:catAx>
        <c:axId val="17752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77522560"/>
        <c:crosses val="autoZero"/>
        <c:auto val="1"/>
        <c:lblAlgn val="ctr"/>
        <c:lblOffset val="100"/>
        <c:noMultiLvlLbl val="0"/>
      </c:catAx>
      <c:valAx>
        <c:axId val="177522560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crossAx val="177521024"/>
        <c:crosses val="autoZero"/>
        <c:crossBetween val="between"/>
        <c:majorUnit val="10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196850393700806E-2"/>
          <c:y val="0.14790374504157899"/>
          <c:w val="0.72797069116360502"/>
          <c:h val="0.75926475210016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'Grafico3-4'!$B$3</c:f>
              <c:strCache>
                <c:ptCount val="1"/>
                <c:pt idx="0">
                  <c:v>Aumenti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26091277425273E-3"/>
                  <c:y val="-3.8715142232886302E-3"/>
                </c:manualLayout>
              </c:layout>
              <c:spPr>
                <a:ln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4362816298448E-3"/>
                  <c:y val="2.69130532858953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1708075325536E-3"/>
                  <c:y val="-7.8382642510792799E-3"/>
                </c:manualLayout>
              </c:layout>
              <c:spPr>
                <a:ln>
                  <a:solidFill>
                    <a:srgbClr val="FF0000"/>
                  </a:solidFill>
                </a:ln>
              </c:spPr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'Grafico3-4'!$A$4:$A$6</c:f>
              <c:strCache>
                <c:ptCount val="3"/>
                <c:pt idx="0">
                  <c:v>Fino a 49 addetti</c:v>
                </c:pt>
                <c:pt idx="1">
                  <c:v>50 addetti e oltre</c:v>
                </c:pt>
                <c:pt idx="2">
                  <c:v>Totale</c:v>
                </c:pt>
              </c:strCache>
            </c:strRef>
          </c:cat>
          <c:val>
            <c:numRef>
              <c:f>'Grafico3-4'!$B$4:$B$6</c:f>
              <c:numCache>
                <c:formatCode>###0.0</c:formatCode>
                <c:ptCount val="3"/>
                <c:pt idx="0">
                  <c:v>7.5651043984406963</c:v>
                </c:pt>
                <c:pt idx="1">
                  <c:v>7.9559363525091786</c:v>
                </c:pt>
                <c:pt idx="2">
                  <c:v>7.5915969733174036</c:v>
                </c:pt>
              </c:numCache>
            </c:numRef>
          </c:val>
        </c:ser>
        <c:ser>
          <c:idx val="1"/>
          <c:order val="1"/>
          <c:tx>
            <c:strRef>
              <c:f>'Grafico3-4'!$C$3</c:f>
              <c:strCache>
                <c:ptCount val="1"/>
                <c:pt idx="0">
                  <c:v>Diminuzioni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2.307761815577980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7464392356113499E-17"/>
                  <c:y val="-3.79480552068632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889967637541399E-3"/>
                  <c:y val="1.01736542010691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'Grafico3-4'!$A$4:$A$6</c:f>
              <c:strCache>
                <c:ptCount val="3"/>
                <c:pt idx="0">
                  <c:v>Fino a 49 addetti</c:v>
                </c:pt>
                <c:pt idx="1">
                  <c:v>50 addetti e oltre</c:v>
                </c:pt>
                <c:pt idx="2">
                  <c:v>Totale</c:v>
                </c:pt>
              </c:strCache>
            </c:strRef>
          </c:cat>
          <c:val>
            <c:numRef>
              <c:f>'Grafico3-4'!$C$4:$C$6</c:f>
              <c:numCache>
                <c:formatCode>###0.0</c:formatCode>
                <c:ptCount val="3"/>
                <c:pt idx="0">
                  <c:v>61.150963883301593</c:v>
                </c:pt>
                <c:pt idx="1">
                  <c:v>40.330477356181163</c:v>
                </c:pt>
                <c:pt idx="2">
                  <c:v>59.739645559538033</c:v>
                </c:pt>
              </c:numCache>
            </c:numRef>
          </c:val>
        </c:ser>
        <c:ser>
          <c:idx val="2"/>
          <c:order val="2"/>
          <c:tx>
            <c:strRef>
              <c:f>'Grafico3-4'!$D$3</c:f>
              <c:strCache>
                <c:ptCount val="1"/>
                <c:pt idx="0">
                  <c:v>Stabilità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1779935275080898E-3"/>
                  <c:y val="-3.34885492759154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1779935275080898E-3"/>
                  <c:y val="5.00946832418134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613026527023899E-3"/>
                  <c:y val="4.97111397288022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'Grafico3-4'!$A$4:$A$6</c:f>
              <c:strCache>
                <c:ptCount val="3"/>
                <c:pt idx="0">
                  <c:v>Fino a 49 addetti</c:v>
                </c:pt>
                <c:pt idx="1">
                  <c:v>50 addetti e oltre</c:v>
                </c:pt>
                <c:pt idx="2">
                  <c:v>Totale</c:v>
                </c:pt>
              </c:strCache>
            </c:strRef>
          </c:cat>
          <c:val>
            <c:numRef>
              <c:f>'Grafico3-4'!$D$4:$D$6</c:f>
              <c:numCache>
                <c:formatCode>###0.0</c:formatCode>
                <c:ptCount val="3"/>
                <c:pt idx="0">
                  <c:v>31.283931718257708</c:v>
                </c:pt>
                <c:pt idx="1">
                  <c:v>51.713586291309667</c:v>
                </c:pt>
                <c:pt idx="2">
                  <c:v>32.668757467144573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759552"/>
        <c:axId val="178761088"/>
      </c:barChart>
      <c:lineChart>
        <c:grouping val="standard"/>
        <c:varyColors val="0"/>
        <c:ser>
          <c:idx val="3"/>
          <c:order val="3"/>
          <c:tx>
            <c:strRef>
              <c:f>'Grafico3-4'!$E$3</c:f>
              <c:strCache>
                <c:ptCount val="1"/>
                <c:pt idx="0">
                  <c:v>Variazioni%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6"/>
            <c:spPr>
              <a:solidFill>
                <a:srgbClr val="00B050">
                  <a:alpha val="60000"/>
                </a:srgbClr>
              </a:solidFill>
              <a:ln w="0">
                <a:solidFill>
                  <a:srgbClr val="00B050">
                    <a:alpha val="40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6.0262226253030599E-2"/>
                  <c:y val="4.11529187986376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6660061433215997E-2"/>
                  <c:y val="-1.2676438141907201E-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5628938285228403E-2"/>
                  <c:y val="-4.14096979302294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'Grafico3-4'!$A$4:$A$6</c:f>
              <c:strCache>
                <c:ptCount val="3"/>
                <c:pt idx="0">
                  <c:v>Fino a 49 addetti</c:v>
                </c:pt>
                <c:pt idx="1">
                  <c:v>50 addetti e oltre</c:v>
                </c:pt>
                <c:pt idx="2">
                  <c:v>Totale</c:v>
                </c:pt>
              </c:strCache>
            </c:strRef>
          </c:cat>
          <c:val>
            <c:numRef>
              <c:f>'Grafico3-4'!$E$4:$E$6</c:f>
              <c:numCache>
                <c:formatCode>General</c:formatCode>
                <c:ptCount val="3"/>
                <c:pt idx="0">
                  <c:v>-15.24</c:v>
                </c:pt>
                <c:pt idx="1">
                  <c:v>-12.37</c:v>
                </c:pt>
                <c:pt idx="2">
                  <c:v>-14.34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457216"/>
        <c:axId val="178455680"/>
      </c:lineChart>
      <c:catAx>
        <c:axId val="178759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it-IT"/>
          </a:p>
        </c:txPr>
        <c:crossAx val="178761088"/>
        <c:crosses val="autoZero"/>
        <c:auto val="1"/>
        <c:lblAlgn val="ctr"/>
        <c:lblOffset val="100"/>
        <c:noMultiLvlLbl val="0"/>
      </c:catAx>
      <c:valAx>
        <c:axId val="178761088"/>
        <c:scaling>
          <c:orientation val="minMax"/>
        </c:scaling>
        <c:delete val="0"/>
        <c:axPos val="l"/>
        <c:numFmt formatCode="#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it-IT"/>
          </a:p>
        </c:txPr>
        <c:crossAx val="178759552"/>
        <c:crosses val="autoZero"/>
        <c:crossBetween val="between"/>
      </c:valAx>
      <c:valAx>
        <c:axId val="178455680"/>
        <c:scaling>
          <c:orientation val="minMax"/>
          <c:max val="-12"/>
          <c:min val="-16"/>
        </c:scaling>
        <c:delete val="0"/>
        <c:axPos val="r"/>
        <c:numFmt formatCode="General" sourceLinked="1"/>
        <c:majorTickMark val="out"/>
        <c:minorTickMark val="none"/>
        <c:tickLblPos val="nextTo"/>
        <c:crossAx val="178457216"/>
        <c:crosses val="max"/>
        <c:crossBetween val="between"/>
      </c:valAx>
      <c:catAx>
        <c:axId val="178457216"/>
        <c:scaling>
          <c:orientation val="minMax"/>
        </c:scaling>
        <c:delete val="1"/>
        <c:axPos val="b"/>
        <c:majorTickMark val="out"/>
        <c:minorTickMark val="none"/>
        <c:tickLblPos val="nextTo"/>
        <c:crossAx val="178455680"/>
        <c:crosses val="autoZero"/>
        <c:auto val="1"/>
        <c:lblAlgn val="ctr"/>
        <c:lblOffset val="100"/>
        <c:noMultiLvlLbl val="0"/>
      </c:cat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196850393700806E-2"/>
          <c:y val="0.14790374504157899"/>
          <c:w val="0.72797069116360502"/>
          <c:h val="0.75926475210016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'Grafico5-6'!$B$54</c:f>
              <c:strCache>
                <c:ptCount val="1"/>
                <c:pt idx="0">
                  <c:v>0 mesi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438818565400839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68776371308016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4388185654008397E-3"/>
                  <c:y val="4.31499460625674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'Grafico5-6'!$A$55:$A$57</c:f>
              <c:strCache>
                <c:ptCount val="3"/>
                <c:pt idx="0">
                  <c:v>Fino a 49 addetti</c:v>
                </c:pt>
                <c:pt idx="1">
                  <c:v>Oltre 50 addetti</c:v>
                </c:pt>
                <c:pt idx="2">
                  <c:v>Totale</c:v>
                </c:pt>
              </c:strCache>
            </c:strRef>
          </c:cat>
          <c:val>
            <c:numRef>
              <c:f>'Grafico5-6'!$B$55:$B$57</c:f>
              <c:numCache>
                <c:formatCode>###0.0</c:formatCode>
                <c:ptCount val="3"/>
                <c:pt idx="0">
                  <c:v>4.8230050199065264</c:v>
                </c:pt>
                <c:pt idx="1">
                  <c:v>0</c:v>
                </c:pt>
                <c:pt idx="2">
                  <c:v>4.4882056238485006</c:v>
                </c:pt>
              </c:numCache>
            </c:numRef>
          </c:val>
        </c:ser>
        <c:ser>
          <c:idx val="1"/>
          <c:order val="1"/>
          <c:tx>
            <c:strRef>
              <c:f>'Grafico5-6'!$C$54</c:f>
              <c:strCache>
                <c:ptCount val="1"/>
                <c:pt idx="0">
                  <c:v>1-6 mesi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0"/>
                  <c:y val="1.72599784250269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'Grafico5-6'!$A$55:$A$57</c:f>
              <c:strCache>
                <c:ptCount val="3"/>
                <c:pt idx="0">
                  <c:v>Fino a 49 addetti</c:v>
                </c:pt>
                <c:pt idx="1">
                  <c:v>Oltre 50 addetti</c:v>
                </c:pt>
                <c:pt idx="2">
                  <c:v>Totale</c:v>
                </c:pt>
              </c:strCache>
            </c:strRef>
          </c:cat>
          <c:val>
            <c:numRef>
              <c:f>'Grafico5-6'!$C$55:$C$57</c:f>
              <c:numCache>
                <c:formatCode>###0.0</c:formatCode>
                <c:ptCount val="3"/>
                <c:pt idx="0">
                  <c:v>79.755928682707264</c:v>
                </c:pt>
                <c:pt idx="1">
                  <c:v>48.658448150833941</c:v>
                </c:pt>
                <c:pt idx="2">
                  <c:v>77.597229353549395</c:v>
                </c:pt>
              </c:numCache>
            </c:numRef>
          </c:val>
        </c:ser>
        <c:ser>
          <c:idx val="2"/>
          <c:order val="2"/>
          <c:tx>
            <c:strRef>
              <c:f>'Grafico5-6'!$D$54</c:f>
              <c:strCache>
                <c:ptCount val="1"/>
                <c:pt idx="0">
                  <c:v>Oltre un anno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1.29449838187701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5303534080087301E-17"/>
                  <c:y val="1.29449838187701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0165912518853701E-3"/>
                  <c:y val="1.29449838187701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'Grafico5-6'!$A$55:$A$57</c:f>
              <c:strCache>
                <c:ptCount val="3"/>
                <c:pt idx="0">
                  <c:v>Fino a 49 addetti</c:v>
                </c:pt>
                <c:pt idx="1">
                  <c:v>Oltre 50 addetti</c:v>
                </c:pt>
                <c:pt idx="2">
                  <c:v>Totale</c:v>
                </c:pt>
              </c:strCache>
            </c:strRef>
          </c:cat>
          <c:val>
            <c:numRef>
              <c:f>'Grafico5-6'!$D$55:$D$57</c:f>
              <c:numCache>
                <c:formatCode>0.0</c:formatCode>
                <c:ptCount val="3"/>
                <c:pt idx="0">
                  <c:v>4.5395534014194219</c:v>
                </c:pt>
                <c:pt idx="1">
                  <c:v>17.766497461928939</c:v>
                </c:pt>
                <c:pt idx="2">
                  <c:v>5.457730526442961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488448"/>
        <c:axId val="178489984"/>
      </c:barChart>
      <c:catAx>
        <c:axId val="178488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178489984"/>
        <c:crosses val="autoZero"/>
        <c:auto val="1"/>
        <c:lblAlgn val="ctr"/>
        <c:lblOffset val="100"/>
        <c:noMultiLvlLbl val="0"/>
      </c:catAx>
      <c:valAx>
        <c:axId val="178489984"/>
        <c:scaling>
          <c:orientation val="minMax"/>
        </c:scaling>
        <c:delete val="0"/>
        <c:axPos val="l"/>
        <c:numFmt formatCode="#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178488448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75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9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196850393700806E-2"/>
          <c:y val="0.14790374504157899"/>
          <c:w val="0.72797069116360502"/>
          <c:h val="0.75926475210016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'Grafico7-8'!$B$4</c:f>
              <c:strCache>
                <c:ptCount val="1"/>
                <c:pt idx="0">
                  <c:v>Aumenti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invertIfNegative val="0"/>
          <c:dLbls>
            <c:dLbl>
              <c:idx val="0"/>
              <c:layout>
                <c:manualLayout>
                  <c:x val="-3.26091277425273E-3"/>
                  <c:y val="-3.87151422328863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4362816298448E-3"/>
                  <c:y val="2.69130532858953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1708075325536E-3"/>
                  <c:y val="-7.83826425107927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'Grafico7-8'!$A$5:$A$7</c:f>
              <c:strCache>
                <c:ptCount val="3"/>
                <c:pt idx="0">
                  <c:v>Fino a 49 addetti</c:v>
                </c:pt>
                <c:pt idx="1">
                  <c:v>50 addetti e oltre</c:v>
                </c:pt>
                <c:pt idx="2">
                  <c:v>Totale</c:v>
                </c:pt>
              </c:strCache>
            </c:strRef>
          </c:cat>
          <c:val>
            <c:numRef>
              <c:f>'Grafico7-8'!$B$5:$B$7</c:f>
              <c:numCache>
                <c:formatCode>###0.0</c:formatCode>
                <c:ptCount val="3"/>
                <c:pt idx="0">
                  <c:v>8.6638183204212229</c:v>
                </c:pt>
                <c:pt idx="1">
                  <c:v>7.4228028503562937</c:v>
                </c:pt>
                <c:pt idx="2">
                  <c:v>8.5776267383737235</c:v>
                </c:pt>
              </c:numCache>
            </c:numRef>
          </c:val>
        </c:ser>
        <c:ser>
          <c:idx val="1"/>
          <c:order val="1"/>
          <c:tx>
            <c:strRef>
              <c:f>'Grafico7-8'!$C$4</c:f>
              <c:strCache>
                <c:ptCount val="1"/>
                <c:pt idx="0">
                  <c:v>Diminuzioni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2.307761815577980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7464392356113499E-17"/>
                  <c:y val="-3.79480552068632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889967637541399E-3"/>
                  <c:y val="1.01736542010691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'Grafico7-8'!$A$5:$A$7</c:f>
              <c:strCache>
                <c:ptCount val="3"/>
                <c:pt idx="0">
                  <c:v>Fino a 49 addetti</c:v>
                </c:pt>
                <c:pt idx="1">
                  <c:v>50 addetti e oltre</c:v>
                </c:pt>
                <c:pt idx="2">
                  <c:v>Totale</c:v>
                </c:pt>
              </c:strCache>
            </c:strRef>
          </c:cat>
          <c:val>
            <c:numRef>
              <c:f>'Grafico7-8'!$C$5:$C$7</c:f>
              <c:numCache>
                <c:formatCode>###0.0</c:formatCode>
                <c:ptCount val="3"/>
                <c:pt idx="0">
                  <c:v>68.741468257485778</c:v>
                </c:pt>
                <c:pt idx="1">
                  <c:v>45.961995249406179</c:v>
                </c:pt>
                <c:pt idx="2">
                  <c:v>67.1593777323193</c:v>
                </c:pt>
              </c:numCache>
            </c:numRef>
          </c:val>
        </c:ser>
        <c:ser>
          <c:idx val="2"/>
          <c:order val="2"/>
          <c:tx>
            <c:strRef>
              <c:f>'Grafico7-8'!$D$4</c:f>
              <c:strCache>
                <c:ptCount val="1"/>
                <c:pt idx="0">
                  <c:v>Stabilità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1779935275080898E-3"/>
                  <c:y val="-3.34885492759154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1779935275080898E-3"/>
                  <c:y val="5.00946832418134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613026527023899E-3"/>
                  <c:y val="4.97111397288022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'Grafico7-8'!$A$5:$A$7</c:f>
              <c:strCache>
                <c:ptCount val="3"/>
                <c:pt idx="0">
                  <c:v>Fino a 49 addetti</c:v>
                </c:pt>
                <c:pt idx="1">
                  <c:v>50 addetti e oltre</c:v>
                </c:pt>
                <c:pt idx="2">
                  <c:v>Totale</c:v>
                </c:pt>
              </c:strCache>
            </c:strRef>
          </c:cat>
          <c:val>
            <c:numRef>
              <c:f>'Grafico7-8'!$D$5:$D$7</c:f>
              <c:numCache>
                <c:formatCode>###0.0</c:formatCode>
                <c:ptCount val="3"/>
                <c:pt idx="0">
                  <c:v>22.594713422093001</c:v>
                </c:pt>
                <c:pt idx="1">
                  <c:v>46.615201900237537</c:v>
                </c:pt>
                <c:pt idx="2">
                  <c:v>24.262995529306949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563712"/>
        <c:axId val="178577792"/>
      </c:barChart>
      <c:lineChart>
        <c:grouping val="standard"/>
        <c:varyColors val="0"/>
        <c:ser>
          <c:idx val="3"/>
          <c:order val="3"/>
          <c:tx>
            <c:strRef>
              <c:f>'Grafico7-8'!$E$4</c:f>
              <c:strCache>
                <c:ptCount val="1"/>
                <c:pt idx="0">
                  <c:v>Variazioni%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6"/>
            <c:spPr>
              <a:solidFill>
                <a:srgbClr val="00B050">
                  <a:alpha val="60000"/>
                </a:srgbClr>
              </a:solidFill>
              <a:ln w="0">
                <a:solidFill>
                  <a:srgbClr val="00B050">
                    <a:alpha val="40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3.7722695565539303E-2"/>
                  <c:y val="1.2591257838936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3316038112703E-2"/>
                  <c:y val="-8.26857468562378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8348715850401403E-2"/>
                  <c:y val="-2.08727340813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'Grafico7-8'!$A$5:$A$7</c:f>
              <c:strCache>
                <c:ptCount val="3"/>
                <c:pt idx="0">
                  <c:v>Fino a 49 addetti</c:v>
                </c:pt>
                <c:pt idx="1">
                  <c:v>50 addetti e oltre</c:v>
                </c:pt>
                <c:pt idx="2">
                  <c:v>Totale</c:v>
                </c:pt>
              </c:strCache>
            </c:strRef>
          </c:cat>
          <c:val>
            <c:numRef>
              <c:f>'Grafico7-8'!$E$5:$E$7</c:f>
              <c:numCache>
                <c:formatCode>###0.00</c:formatCode>
                <c:ptCount val="3"/>
                <c:pt idx="0">
                  <c:v>-17.9807897951803</c:v>
                </c:pt>
                <c:pt idx="1">
                  <c:v>-13.60179544182815</c:v>
                </c:pt>
                <c:pt idx="2">
                  <c:v>-16.604792860496719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580864"/>
        <c:axId val="178579328"/>
      </c:lineChart>
      <c:catAx>
        <c:axId val="178563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it-IT"/>
          </a:p>
        </c:txPr>
        <c:crossAx val="178577792"/>
        <c:crosses val="autoZero"/>
        <c:auto val="1"/>
        <c:lblAlgn val="ctr"/>
        <c:lblOffset val="100"/>
        <c:noMultiLvlLbl val="0"/>
      </c:catAx>
      <c:valAx>
        <c:axId val="178577792"/>
        <c:scaling>
          <c:orientation val="minMax"/>
        </c:scaling>
        <c:delete val="0"/>
        <c:axPos val="l"/>
        <c:numFmt formatCode="#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it-IT"/>
          </a:p>
        </c:txPr>
        <c:crossAx val="178563712"/>
        <c:crosses val="autoZero"/>
        <c:crossBetween val="between"/>
      </c:valAx>
      <c:valAx>
        <c:axId val="178579328"/>
        <c:scaling>
          <c:orientation val="minMax"/>
          <c:max val="-12"/>
          <c:min val="-19"/>
        </c:scaling>
        <c:delete val="0"/>
        <c:axPos val="r"/>
        <c:numFmt formatCode="###0.00" sourceLinked="1"/>
        <c:majorTickMark val="out"/>
        <c:minorTickMark val="none"/>
        <c:tickLblPos val="nextTo"/>
        <c:crossAx val="178580864"/>
        <c:crosses val="max"/>
        <c:crossBetween val="between"/>
      </c:valAx>
      <c:catAx>
        <c:axId val="178580864"/>
        <c:scaling>
          <c:orientation val="minMax"/>
        </c:scaling>
        <c:delete val="1"/>
        <c:axPos val="b"/>
        <c:majorTickMark val="out"/>
        <c:minorTickMark val="none"/>
        <c:tickLblPos val="nextTo"/>
        <c:crossAx val="178579328"/>
        <c:crosses val="autoZero"/>
        <c:auto val="1"/>
        <c:lblAlgn val="ctr"/>
        <c:lblOffset val="100"/>
        <c:noMultiLvlLbl val="0"/>
      </c:cat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196850393700806E-2"/>
          <c:y val="0.14790374504157899"/>
          <c:w val="0.72797069116360502"/>
          <c:h val="0.75926475210016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'Grafico9-10'!$B$3</c:f>
              <c:strCache>
                <c:ptCount val="1"/>
                <c:pt idx="0">
                  <c:v>Aumenti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26091277425273E-3"/>
                  <c:y val="-3.87151422328863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4362816298448E-3"/>
                  <c:y val="2.69130532858953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1708075325536E-3"/>
                  <c:y val="-7.8382642510792799E-3"/>
                </c:manualLayout>
              </c:layout>
              <c:spPr>
                <a:ln>
                  <a:solidFill>
                    <a:srgbClr val="FF0000"/>
                  </a:solidFill>
                </a:ln>
              </c:spPr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'Grafico9-10'!$A$4:$A$6</c:f>
              <c:strCache>
                <c:ptCount val="3"/>
                <c:pt idx="0">
                  <c:v>Fino a 49 addetti</c:v>
                </c:pt>
                <c:pt idx="1">
                  <c:v>Oltre 50 addetti</c:v>
                </c:pt>
                <c:pt idx="2">
                  <c:v>Totale</c:v>
                </c:pt>
              </c:strCache>
            </c:strRef>
          </c:cat>
          <c:val>
            <c:numRef>
              <c:f>'Grafico9-10'!$B$4:$B$6</c:f>
              <c:numCache>
                <c:formatCode>###0.0</c:formatCode>
                <c:ptCount val="3"/>
                <c:pt idx="0">
                  <c:v>7.7451415387345808</c:v>
                </c:pt>
                <c:pt idx="1">
                  <c:v>18.22112415071032</c:v>
                </c:pt>
                <c:pt idx="2">
                  <c:v>8.4472409653516571</c:v>
                </c:pt>
              </c:numCache>
            </c:numRef>
          </c:val>
        </c:ser>
        <c:ser>
          <c:idx val="1"/>
          <c:order val="1"/>
          <c:tx>
            <c:strRef>
              <c:f>'Grafico9-10'!$C$3</c:f>
              <c:strCache>
                <c:ptCount val="1"/>
                <c:pt idx="0">
                  <c:v>Diminuzioni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2.307761815577980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7464392356113499E-17"/>
                  <c:y val="-3.79480552068632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889967637541399E-3"/>
                  <c:y val="1.01736542010691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'Grafico9-10'!$A$4:$A$6</c:f>
              <c:strCache>
                <c:ptCount val="3"/>
                <c:pt idx="0">
                  <c:v>Fino a 49 addetti</c:v>
                </c:pt>
                <c:pt idx="1">
                  <c:v>Oltre 50 addetti</c:v>
                </c:pt>
                <c:pt idx="2">
                  <c:v>Totale</c:v>
                </c:pt>
              </c:strCache>
            </c:strRef>
          </c:cat>
          <c:val>
            <c:numRef>
              <c:f>'Grafico9-10'!$C$4:$C$6</c:f>
              <c:numCache>
                <c:formatCode>###0.0</c:formatCode>
                <c:ptCount val="3"/>
                <c:pt idx="0">
                  <c:v>33.465258674239053</c:v>
                </c:pt>
                <c:pt idx="1">
                  <c:v>25.200741198270538</c:v>
                </c:pt>
                <c:pt idx="2">
                  <c:v>32.91137144512976</c:v>
                </c:pt>
              </c:numCache>
            </c:numRef>
          </c:val>
        </c:ser>
        <c:ser>
          <c:idx val="2"/>
          <c:order val="2"/>
          <c:tx>
            <c:strRef>
              <c:f>'Grafico9-10'!$D$3</c:f>
              <c:strCache>
                <c:ptCount val="1"/>
                <c:pt idx="0">
                  <c:v>Stabilità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1779935275080898E-3"/>
                  <c:y val="-3.34885492759154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1779935275080898E-3"/>
                  <c:y val="5.00946832418134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613026527023899E-3"/>
                  <c:y val="4.97111397288022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'Grafico9-10'!$A$4:$A$6</c:f>
              <c:strCache>
                <c:ptCount val="3"/>
                <c:pt idx="0">
                  <c:v>Fino a 49 addetti</c:v>
                </c:pt>
                <c:pt idx="1">
                  <c:v>Oltre 50 addetti</c:v>
                </c:pt>
                <c:pt idx="2">
                  <c:v>Totale</c:v>
                </c:pt>
              </c:strCache>
            </c:strRef>
          </c:cat>
          <c:val>
            <c:numRef>
              <c:f>'Grafico9-10'!$D$4:$D$6</c:f>
              <c:numCache>
                <c:formatCode>###0.0</c:formatCode>
                <c:ptCount val="3"/>
                <c:pt idx="0">
                  <c:v>58.789599787026368</c:v>
                </c:pt>
                <c:pt idx="1">
                  <c:v>56.578134651019163</c:v>
                </c:pt>
                <c:pt idx="2">
                  <c:v>58.641387589518573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705536"/>
        <c:axId val="178707072"/>
      </c:barChart>
      <c:catAx>
        <c:axId val="178705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it-IT"/>
          </a:p>
        </c:txPr>
        <c:crossAx val="178707072"/>
        <c:crosses val="autoZero"/>
        <c:auto val="1"/>
        <c:lblAlgn val="ctr"/>
        <c:lblOffset val="100"/>
        <c:noMultiLvlLbl val="0"/>
      </c:catAx>
      <c:valAx>
        <c:axId val="178707072"/>
        <c:scaling>
          <c:orientation val="minMax"/>
        </c:scaling>
        <c:delete val="0"/>
        <c:axPos val="l"/>
        <c:numFmt formatCode="#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it-IT"/>
          </a:p>
        </c:txPr>
        <c:crossAx val="178705536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196826605133606E-2"/>
          <c:y val="0.105638634622755"/>
          <c:w val="0.72797069116360502"/>
          <c:h val="0.75926475210016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'Grafico11-12'!$B$3</c:f>
              <c:strCache>
                <c:ptCount val="1"/>
                <c:pt idx="0">
                  <c:v>Aumenti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26091277425273E-3"/>
                  <c:y val="-3.87151422328863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4362816298448E-3"/>
                  <c:y val="2.69130532858953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1708075325536E-3"/>
                  <c:y val="-7.83826425107927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'Grafico11-12'!$A$4:$A$6</c:f>
              <c:strCache>
                <c:ptCount val="3"/>
                <c:pt idx="0">
                  <c:v>Fino a 49 addetti</c:v>
                </c:pt>
                <c:pt idx="1">
                  <c:v>Oltre 50 addetti</c:v>
                </c:pt>
                <c:pt idx="2">
                  <c:v>Totale</c:v>
                </c:pt>
              </c:strCache>
            </c:strRef>
          </c:cat>
          <c:val>
            <c:numRef>
              <c:f>'Grafico11-12'!$B$4:$B$6</c:f>
              <c:numCache>
                <c:formatCode>###0.0</c:formatCode>
                <c:ptCount val="3"/>
                <c:pt idx="0">
                  <c:v>9.3229482770247483</c:v>
                </c:pt>
                <c:pt idx="1">
                  <c:v>14.54869358669834</c:v>
                </c:pt>
                <c:pt idx="2">
                  <c:v>9.6692692755722032</c:v>
                </c:pt>
              </c:numCache>
            </c:numRef>
          </c:val>
        </c:ser>
        <c:ser>
          <c:idx val="1"/>
          <c:order val="1"/>
          <c:tx>
            <c:strRef>
              <c:f>'Grafico11-12'!$C$3</c:f>
              <c:strCache>
                <c:ptCount val="1"/>
                <c:pt idx="0">
                  <c:v>Diminuzioni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2.307761815577980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7464392356113499E-17"/>
                  <c:y val="-3.79480552068632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889967637541399E-3"/>
                  <c:y val="1.01736542010691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'Grafico11-12'!$A$4:$A$6</c:f>
              <c:strCache>
                <c:ptCount val="3"/>
                <c:pt idx="0">
                  <c:v>Fino a 49 addetti</c:v>
                </c:pt>
                <c:pt idx="1">
                  <c:v>Oltre 50 addetti</c:v>
                </c:pt>
                <c:pt idx="2">
                  <c:v>Totale</c:v>
                </c:pt>
              </c:strCache>
            </c:strRef>
          </c:cat>
          <c:val>
            <c:numRef>
              <c:f>'Grafico11-12'!$C$4:$C$6</c:f>
              <c:numCache>
                <c:formatCode>###0.0</c:formatCode>
                <c:ptCount val="3"/>
                <c:pt idx="0">
                  <c:v>24.2851844359026</c:v>
                </c:pt>
                <c:pt idx="1">
                  <c:v>16.6270783847981</c:v>
                </c:pt>
                <c:pt idx="2">
                  <c:v>23.777665837609781</c:v>
                </c:pt>
              </c:numCache>
            </c:numRef>
          </c:val>
        </c:ser>
        <c:ser>
          <c:idx val="2"/>
          <c:order val="2"/>
          <c:tx>
            <c:strRef>
              <c:f>'Grafico11-12'!$D$3</c:f>
              <c:strCache>
                <c:ptCount val="1"/>
                <c:pt idx="0">
                  <c:v>Stabilità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1779935275080898E-3"/>
                  <c:y val="-3.34885492759154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1779935275080898E-3"/>
                  <c:y val="5.00946832418134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613026527023899E-3"/>
                  <c:y val="4.97111397288022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'Grafico11-12'!$A$4:$A$6</c:f>
              <c:strCache>
                <c:ptCount val="3"/>
                <c:pt idx="0">
                  <c:v>Fino a 49 addetti</c:v>
                </c:pt>
                <c:pt idx="1">
                  <c:v>Oltre 50 addetti</c:v>
                </c:pt>
                <c:pt idx="2">
                  <c:v>Totale</c:v>
                </c:pt>
              </c:strCache>
            </c:strRef>
          </c:cat>
          <c:val>
            <c:numRef>
              <c:f>'Grafico11-12'!$D$4:$D$6</c:f>
              <c:numCache>
                <c:formatCode>###0.0</c:formatCode>
                <c:ptCount val="3"/>
                <c:pt idx="0">
                  <c:v>66.391867287072586</c:v>
                </c:pt>
                <c:pt idx="1">
                  <c:v>68.824228028503569</c:v>
                </c:pt>
                <c:pt idx="2">
                  <c:v>66.553064886817921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847104"/>
        <c:axId val="178869376"/>
      </c:barChart>
      <c:lineChart>
        <c:grouping val="standard"/>
        <c:varyColors val="0"/>
        <c:ser>
          <c:idx val="3"/>
          <c:order val="3"/>
          <c:tx>
            <c:strRef>
              <c:f>'Grafico11-12'!$E$3</c:f>
              <c:strCache>
                <c:ptCount val="1"/>
                <c:pt idx="0">
                  <c:v>Variazioni %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6"/>
            <c:spPr>
              <a:solidFill>
                <a:srgbClr val="00B050">
                  <a:alpha val="60000"/>
                </a:srgbClr>
              </a:solidFill>
              <a:ln w="0">
                <a:solidFill>
                  <a:srgbClr val="00B050">
                    <a:alpha val="40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4.5319767795640703E-2"/>
                  <c:y val="-1.2676438141907201E-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5649494740514503E-2"/>
                  <c:y val="-8.26861307415325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5766467635654303E-2"/>
                  <c:y val="-4.14129021950225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'Grafico3-4'!#REF!</c:f>
            </c:multiLvlStrRef>
          </c:cat>
          <c:val>
            <c:numRef>
              <c:f>'Grafico11-12'!$E$4:$E$6</c:f>
              <c:numCache>
                <c:formatCode>###0.00</c:formatCode>
                <c:ptCount val="3"/>
                <c:pt idx="0">
                  <c:v>-2.2387239029491721</c:v>
                </c:pt>
                <c:pt idx="1">
                  <c:v>-1.7032253452880839</c:v>
                </c:pt>
                <c:pt idx="2">
                  <c:v>-2.070455959578775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876800"/>
        <c:axId val="178870912"/>
      </c:lineChart>
      <c:catAx>
        <c:axId val="178847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it-IT"/>
          </a:p>
        </c:txPr>
        <c:crossAx val="178869376"/>
        <c:crosses val="autoZero"/>
        <c:auto val="1"/>
        <c:lblAlgn val="ctr"/>
        <c:lblOffset val="100"/>
        <c:noMultiLvlLbl val="0"/>
      </c:catAx>
      <c:valAx>
        <c:axId val="178869376"/>
        <c:scaling>
          <c:orientation val="minMax"/>
        </c:scaling>
        <c:delete val="0"/>
        <c:axPos val="l"/>
        <c:numFmt formatCode="#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it-IT"/>
          </a:p>
        </c:txPr>
        <c:crossAx val="178847104"/>
        <c:crosses val="autoZero"/>
        <c:crossBetween val="between"/>
      </c:valAx>
      <c:valAx>
        <c:axId val="178870912"/>
        <c:scaling>
          <c:orientation val="minMax"/>
          <c:max val="0"/>
          <c:min val="-4"/>
        </c:scaling>
        <c:delete val="0"/>
        <c:axPos val="r"/>
        <c:numFmt formatCode="###0.00" sourceLinked="1"/>
        <c:majorTickMark val="out"/>
        <c:minorTickMark val="none"/>
        <c:tickLblPos val="nextTo"/>
        <c:crossAx val="178876800"/>
        <c:crosses val="max"/>
        <c:crossBetween val="between"/>
      </c:valAx>
      <c:catAx>
        <c:axId val="178876800"/>
        <c:scaling>
          <c:orientation val="minMax"/>
        </c:scaling>
        <c:delete val="1"/>
        <c:axPos val="b"/>
        <c:majorTickMark val="out"/>
        <c:minorTickMark val="none"/>
        <c:tickLblPos val="nextTo"/>
        <c:crossAx val="178870912"/>
        <c:crosses val="autoZero"/>
        <c:auto val="1"/>
        <c:lblAlgn val="ctr"/>
        <c:lblOffset val="100"/>
        <c:noMultiLvlLbl val="0"/>
      </c:cat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196850393700806E-2"/>
          <c:y val="0.14790374504157899"/>
          <c:w val="0.72797069116360502"/>
          <c:h val="0.75926475210016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Grafico13!$B$20</c:f>
              <c:strCache>
                <c:ptCount val="1"/>
                <c:pt idx="0">
                  <c:v>Aumenti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26091277425273E-3"/>
                  <c:y val="-3.87151422328863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4362816298448E-3"/>
                  <c:y val="2.69130532858953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1708075325536E-3"/>
                  <c:y val="-7.83826425107927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Grafico13!$A$21:$A$23</c:f>
              <c:strCache>
                <c:ptCount val="3"/>
                <c:pt idx="0">
                  <c:v>Fino a 49</c:v>
                </c:pt>
                <c:pt idx="1">
                  <c:v>50 e Oltre</c:v>
                </c:pt>
                <c:pt idx="2">
                  <c:v>Totale</c:v>
                </c:pt>
              </c:strCache>
            </c:strRef>
          </c:cat>
          <c:val>
            <c:numRef>
              <c:f>Grafico13!$B$21:$B$23</c:f>
              <c:numCache>
                <c:formatCode>###0.0</c:formatCode>
                <c:ptCount val="3"/>
                <c:pt idx="0">
                  <c:v>73.735284353533046</c:v>
                </c:pt>
                <c:pt idx="1">
                  <c:v>77.753464624361797</c:v>
                </c:pt>
                <c:pt idx="2">
                  <c:v>74.058680567785558</c:v>
                </c:pt>
              </c:numCache>
            </c:numRef>
          </c:val>
        </c:ser>
        <c:ser>
          <c:idx val="1"/>
          <c:order val="1"/>
          <c:tx>
            <c:strRef>
              <c:f>Grafico13!$C$20</c:f>
              <c:strCache>
                <c:ptCount val="1"/>
                <c:pt idx="0">
                  <c:v>Diminuzioni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2.307761815577980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7464392356113499E-17"/>
                  <c:y val="-3.79480552068632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889967637541399E-3"/>
                  <c:y val="1.01736542010691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Grafico13!$A$21:$A$23</c:f>
              <c:strCache>
                <c:ptCount val="3"/>
                <c:pt idx="0">
                  <c:v>Fino a 49</c:v>
                </c:pt>
                <c:pt idx="1">
                  <c:v>50 e Oltre</c:v>
                </c:pt>
                <c:pt idx="2">
                  <c:v>Totale</c:v>
                </c:pt>
              </c:strCache>
            </c:strRef>
          </c:cat>
          <c:val>
            <c:numRef>
              <c:f>Grafico13!$C$21:$C$23</c:f>
              <c:numCache>
                <c:formatCode>###0.0</c:formatCode>
                <c:ptCount val="3"/>
                <c:pt idx="0">
                  <c:v>0.812073852754156</c:v>
                </c:pt>
                <c:pt idx="1">
                  <c:v>0</c:v>
                </c:pt>
                <c:pt idx="2">
                  <c:v>0.74671550843577195</c:v>
                </c:pt>
              </c:numCache>
            </c:numRef>
          </c:val>
        </c:ser>
        <c:ser>
          <c:idx val="2"/>
          <c:order val="2"/>
          <c:tx>
            <c:strRef>
              <c:f>Grafico13!$D$20</c:f>
              <c:strCache>
                <c:ptCount val="1"/>
                <c:pt idx="0">
                  <c:v>Stabilità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1779935275080898E-3"/>
                  <c:y val="-3.34885492759154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1779935275080898E-3"/>
                  <c:y val="5.00946832418134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613026527023899E-3"/>
                  <c:y val="4.97111397288022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Grafico13!$A$21:$A$23</c:f>
              <c:strCache>
                <c:ptCount val="3"/>
                <c:pt idx="0">
                  <c:v>Fino a 49</c:v>
                </c:pt>
                <c:pt idx="1">
                  <c:v>50 e Oltre</c:v>
                </c:pt>
                <c:pt idx="2">
                  <c:v>Totale</c:v>
                </c:pt>
              </c:strCache>
            </c:strRef>
          </c:cat>
          <c:val>
            <c:numRef>
              <c:f>Grafico13!$D$21:$D$23</c:f>
              <c:numCache>
                <c:formatCode>###0.0</c:formatCode>
                <c:ptCount val="3"/>
                <c:pt idx="0">
                  <c:v>25.4526417937128</c:v>
                </c:pt>
                <c:pt idx="1">
                  <c:v>22.246535375638221</c:v>
                </c:pt>
                <c:pt idx="2">
                  <c:v>25.194603923778651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7639808"/>
        <c:axId val="177641344"/>
      </c:barChart>
      <c:catAx>
        <c:axId val="177639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it-IT"/>
          </a:p>
        </c:txPr>
        <c:crossAx val="177641344"/>
        <c:crosses val="autoZero"/>
        <c:auto val="1"/>
        <c:lblAlgn val="ctr"/>
        <c:lblOffset val="100"/>
        <c:noMultiLvlLbl val="0"/>
      </c:catAx>
      <c:valAx>
        <c:axId val="177641344"/>
        <c:scaling>
          <c:orientation val="minMax"/>
        </c:scaling>
        <c:delete val="0"/>
        <c:axPos val="l"/>
        <c:numFmt formatCode="#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it-IT"/>
          </a:p>
        </c:txPr>
        <c:crossAx val="177639808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196850393700806E-2"/>
          <c:y val="0.14790374504157899"/>
          <c:w val="0.72797069116360502"/>
          <c:h val="0.75926475210016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Grafico14!$B$10</c:f>
              <c:strCache>
                <c:ptCount val="1"/>
                <c:pt idx="0">
                  <c:v>Peggiorato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26091277425273E-3"/>
                  <c:y val="-3.87151422328863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4362816298448E-3"/>
                  <c:y val="2.69130532858953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1708075325536E-3"/>
                  <c:y val="-7.83826425107927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Grafico14!$A$11:$A$13</c:f>
              <c:strCache>
                <c:ptCount val="3"/>
                <c:pt idx="0">
                  <c:v>Fino a 49 addetti</c:v>
                </c:pt>
                <c:pt idx="1">
                  <c:v>Oltre 50 addetti</c:v>
                </c:pt>
                <c:pt idx="2">
                  <c:v>Totale</c:v>
                </c:pt>
              </c:strCache>
            </c:strRef>
          </c:cat>
          <c:val>
            <c:numRef>
              <c:f>Grafico14!$B$11:$B$13</c:f>
              <c:numCache>
                <c:formatCode>###0.0</c:formatCode>
                <c:ptCount val="3"/>
                <c:pt idx="0">
                  <c:v>72.123697628020381</c:v>
                </c:pt>
                <c:pt idx="1">
                  <c:v>50.80707148347426</c:v>
                </c:pt>
                <c:pt idx="2">
                  <c:v>70.690100801240632</c:v>
                </c:pt>
              </c:numCache>
            </c:numRef>
          </c:val>
        </c:ser>
        <c:ser>
          <c:idx val="1"/>
          <c:order val="1"/>
          <c:tx>
            <c:strRef>
              <c:f>Grafico14!$C$10</c:f>
              <c:strCache>
                <c:ptCount val="1"/>
                <c:pt idx="0">
                  <c:v>Invariato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2.307761815577980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7464392356113499E-17"/>
                  <c:y val="-3.79480552068632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889967637541399E-3"/>
                  <c:y val="1.01736542010691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Grafico14!$A$11:$A$13</c:f>
              <c:strCache>
                <c:ptCount val="3"/>
                <c:pt idx="0">
                  <c:v>Fino a 49 addetti</c:v>
                </c:pt>
                <c:pt idx="1">
                  <c:v>Oltre 50 addetti</c:v>
                </c:pt>
                <c:pt idx="2">
                  <c:v>Totale</c:v>
                </c:pt>
              </c:strCache>
            </c:strRef>
          </c:cat>
          <c:val>
            <c:numRef>
              <c:f>Grafico14!$C$11:$C$13</c:f>
              <c:numCache>
                <c:formatCode>###0.0</c:formatCode>
                <c:ptCount val="3"/>
                <c:pt idx="0">
                  <c:v>27.87630237197958</c:v>
                </c:pt>
                <c:pt idx="1">
                  <c:v>49.192928516525768</c:v>
                </c:pt>
                <c:pt idx="2">
                  <c:v>29.309899198759361</c:v>
                </c:pt>
              </c:numCache>
            </c:numRef>
          </c:val>
        </c:ser>
        <c:ser>
          <c:idx val="2"/>
          <c:order val="2"/>
          <c:tx>
            <c:strRef>
              <c:f>Grafico14!$D$10</c:f>
              <c:strCache>
                <c:ptCount val="1"/>
                <c:pt idx="0">
                  <c:v>Migliorato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1779935275080898E-3"/>
                  <c:y val="-3.34885492759154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1779935275080898E-3"/>
                  <c:y val="5.00946832418134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613026527023899E-3"/>
                  <c:y val="4.97111397288022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Grafico14!$A$11:$A$13</c:f>
              <c:strCache>
                <c:ptCount val="3"/>
                <c:pt idx="0">
                  <c:v>Fino a 49 addetti</c:v>
                </c:pt>
                <c:pt idx="1">
                  <c:v>Oltre 50 addetti</c:v>
                </c:pt>
                <c:pt idx="2">
                  <c:v>Totale</c:v>
                </c:pt>
              </c:strCache>
            </c:strRef>
          </c:cat>
          <c:val>
            <c:numRef>
              <c:f>Grafico14!$D$11:$D$13</c:f>
              <c:numCache>
                <c:formatCode>###0.0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7733632"/>
        <c:axId val="177735168"/>
      </c:barChart>
      <c:catAx>
        <c:axId val="177733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it-IT"/>
          </a:p>
        </c:txPr>
        <c:crossAx val="177735168"/>
        <c:crosses val="autoZero"/>
        <c:auto val="1"/>
        <c:lblAlgn val="ctr"/>
        <c:lblOffset val="100"/>
        <c:noMultiLvlLbl val="0"/>
      </c:catAx>
      <c:valAx>
        <c:axId val="177735168"/>
        <c:scaling>
          <c:orientation val="minMax"/>
        </c:scaling>
        <c:delete val="0"/>
        <c:axPos val="l"/>
        <c:numFmt formatCode="#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it-IT"/>
          </a:p>
        </c:txPr>
        <c:crossAx val="177733632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841" cy="497762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183" y="0"/>
            <a:ext cx="2949841" cy="497762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fld id="{4C9D6390-B21B-430A-8F8E-F33B2A67F30D}" type="datetimeFigureOut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749"/>
            <a:ext cx="2949841" cy="49776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183" y="9444749"/>
            <a:ext cx="2949841" cy="49776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fld id="{8D74E7F6-4186-4F99-A341-F3ADAB20ADAB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8027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841" cy="497762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183" y="0"/>
            <a:ext cx="2949841" cy="497762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fld id="{EC72BE95-B1BD-41A6-B013-236F994333B9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244" y="4723170"/>
            <a:ext cx="5445126" cy="4475083"/>
          </a:xfrm>
          <a:prstGeom prst="rect">
            <a:avLst/>
          </a:prstGeom>
        </p:spPr>
        <p:txBody>
          <a:bodyPr vert="horz" lIns="91577" tIns="45789" rIns="91577" bIns="457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4749"/>
            <a:ext cx="2949841" cy="49776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183" y="9444749"/>
            <a:ext cx="2949841" cy="49776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fld id="{22D05792-F5E2-4EA7-8970-C60ACBC33F48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96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noProof="1" smtClean="0"/>
              <a:t>Movimento</a:t>
            </a:r>
            <a:endParaRPr lang="it-IT" noProof="1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noProof="1" smtClean="0"/>
              <a:t>(Livello base)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noProof="1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noProof="1" smtClean="0"/>
              <a:t>Nota: </a:t>
            </a:r>
            <a:r>
              <a:rPr lang="it-IT" noProof="1" smtClean="0"/>
              <a:t>questo modello di video è ottimizzato per Microsoft PowerPoint 2010.</a:t>
            </a:r>
          </a:p>
          <a:p>
            <a:pPr marL="686829" lvl="1" indent="-228943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noProof="1" smtClean="0"/>
              <a:t>In PowerPoint 2007, gli elementi video vengono riprodotti ma tutto il contenuto sovrapposto alle barre del video viene coperto dal video in modalità presentazione.</a:t>
            </a:r>
          </a:p>
          <a:p>
            <a:pPr marL="686829" lvl="1" indent="-228943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noProof="1" smtClean="0"/>
              <a:t>In PowerPoint 2003, il video non viene riprodotto ma il frame poster dei video rimane, in forma di immagini statiche. </a:t>
            </a:r>
          </a:p>
          <a:p>
            <a:pPr marL="686829" lvl="1" indent="-228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noProof="1" smtClean="0"/>
          </a:p>
          <a:p>
            <a:pPr marL="228943" indent="-228943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noProof="1" smtClean="0"/>
              <a:t>Il video:</a:t>
            </a:r>
          </a:p>
          <a:p>
            <a:pPr marL="686829" lvl="1" indent="-228943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noProof="1" smtClean="0"/>
              <a:t>Viene riprodotto automaticamente dopo ogni transizione diapositiva.</a:t>
            </a:r>
          </a:p>
          <a:p>
            <a:pPr marL="686829" lvl="1" indent="-228943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noProof="1" smtClean="0"/>
              <a:t>Dura 15 secondi.</a:t>
            </a:r>
          </a:p>
          <a:p>
            <a:pPr marL="686829" lvl="1" indent="-228943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noProof="1" smtClean="0"/>
              <a:t>Viene riprodotto a ciclo continuo all’infinito.</a:t>
            </a:r>
          </a:p>
          <a:p>
            <a:pPr marL="686829" lvl="1" indent="-228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noProof="1" smtClean="0"/>
          </a:p>
          <a:p>
            <a:pPr marL="228943" indent="-228943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noProof="1" smtClean="0"/>
              <a:t>Per aggiungere diapositive o cambiare layout:</a:t>
            </a:r>
          </a:p>
          <a:p>
            <a:pPr marL="686829" lvl="1" indent="-228943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noProof="1" smtClean="0"/>
              <a:t>Per aggiungere una nuova diapositiva, nel gruppo </a:t>
            </a:r>
            <a:r>
              <a:rPr lang="it-IT" b="1" noProof="1" smtClean="0"/>
              <a:t>Diapositive</a:t>
            </a:r>
            <a:r>
              <a:rPr lang="it-IT" noProof="1" smtClean="0"/>
              <a:t> della scheda </a:t>
            </a:r>
            <a:r>
              <a:rPr lang="it-IT" b="1" noProof="1" smtClean="0"/>
              <a:t>Home</a:t>
            </a:r>
            <a:r>
              <a:rPr lang="it-IT" noProof="1" smtClean="0"/>
              <a:t> fare clic sulla freccia sotto a </a:t>
            </a:r>
            <a:r>
              <a:rPr lang="it-IT" b="1" noProof="1" smtClean="0"/>
              <a:t>Nuova diapositiva</a:t>
            </a:r>
            <a:r>
              <a:rPr lang="it-IT" noProof="1" smtClean="0"/>
              <a:t> e quindi selezionare il layout desiderato sotto al tema </a:t>
            </a:r>
            <a:r>
              <a:rPr lang="it-IT" b="1" noProof="1" smtClean="0"/>
              <a:t>Sfondo in movimento</a:t>
            </a:r>
            <a:r>
              <a:rPr lang="it-IT" noProof="1" smtClean="0"/>
              <a:t>.</a:t>
            </a:r>
          </a:p>
          <a:p>
            <a:pPr marL="686829" lvl="1" indent="-228943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noProof="1" smtClean="0"/>
              <a:t>Per cambiare il layout di una diapositiva esistente, nel gruppo </a:t>
            </a:r>
            <a:r>
              <a:rPr lang="it-IT" b="1" noProof="1" smtClean="0"/>
              <a:t>Diapositive</a:t>
            </a:r>
            <a:r>
              <a:rPr lang="it-IT" noProof="1" smtClean="0"/>
              <a:t> della scheda </a:t>
            </a:r>
            <a:r>
              <a:rPr lang="it-IT" b="1" noProof="1" smtClean="0"/>
              <a:t>Home</a:t>
            </a:r>
            <a:r>
              <a:rPr lang="it-IT" noProof="1" smtClean="0"/>
              <a:t> fare clic su </a:t>
            </a:r>
            <a:r>
              <a:rPr lang="it-IT" b="1" noProof="1" smtClean="0"/>
              <a:t>Layout</a:t>
            </a:r>
            <a:r>
              <a:rPr lang="it-IT" noProof="1" smtClean="0"/>
              <a:t> e quindi selezionare il layout desiderato.</a:t>
            </a:r>
          </a:p>
          <a:p>
            <a:pPr marL="686829" lvl="1" indent="-228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noProof="1" smtClean="0"/>
          </a:p>
          <a:p>
            <a:pPr marL="228943" indent="-228943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noProof="1" smtClean="0"/>
              <a:t>Altri elementi animati:</a:t>
            </a:r>
          </a:p>
          <a:p>
            <a:pPr marL="686829" lvl="1" indent="-228943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noProof="1" smtClean="0"/>
              <a:t>Gli eventuali altri elementi animati inseriti inizieranno dopo la transizione diapositiva e dopo l’inizio del video di sfondo.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noProof="1" smtClean="0"/>
              <a:t> </a:t>
            </a:r>
            <a:endParaRPr lang="it-IT" noProof="1"/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5A9AB7-8DBA-4400-B926-1891BC1D4C9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F82279-7E4B-4C3C-AF16-E2BF54D7242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78464B-5485-4CA0-96A1-8AD76B8558D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645E6A-6C3D-4676-89F7-2E8F512D2A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81624F-8AAC-4669-AC6D-97661786B18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81624F-8AAC-4669-AC6D-97661786B18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542935-45BC-4D99-8181-99C5B473553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831B3B-DB47-413D-94CD-145305FAE64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F75525-FAF8-43BB-A5C5-9F1201573F6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F75525-FAF8-43BB-A5C5-9F1201573F6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microsoft.com/office/2007/relationships/media" Target="NULL" TargetMode="Externa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880993E-422F-4F01-A7D2-A3FAF6B5486E}" type="datetimeFigureOut">
              <a:rPr lang="en-US" smtClean="0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‹N›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08439C-9A9D-49C1-9779-72F5F5F42171}" type="datetimeFigureOut">
              <a:rPr lang="en-US" smtClean="0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22C34C-2657-4FFD-91DA-2F56B306CA54}" type="slidenum">
              <a:rPr lang="en-US" smtClean="0"/>
              <a:pPr>
                <a:defRPr/>
              </a:pPr>
              <a:t>‹N›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83F09FF-3A7E-46B2-AE19-7DF746C77F93}" type="datetimeFigureOut">
              <a:rPr lang="en-US" smtClean="0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345DEB5-CA3E-479B-BB1B-071122136709}" type="slidenum">
              <a:rPr lang="en-US" smtClean="0"/>
              <a:pPr>
                <a:defRPr/>
              </a:pPr>
              <a:t>‹N›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980B7E-2B82-4BCD-A2E2-6F9761408A3E}" type="datetimeFigureOut">
              <a:rPr lang="en-US" smtClean="0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A067A-27B0-4C97-A7B4-4E35E868AB88}" type="slidenum">
              <a:rPr lang="en-US" smtClean="0"/>
              <a:pPr>
                <a:defRPr/>
              </a:pPr>
              <a:t>‹N›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365411-9881-4645-9A99-2A8D4B64AFB3}" type="datetimeFigureOut">
              <a:rPr lang="en-US" smtClean="0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6F735B-4AB7-471E-9DBC-7FAE36BDA4E4}" type="slidenum">
              <a:rPr lang="en-US" smtClean="0"/>
              <a:pPr>
                <a:defRPr/>
              </a:pPr>
              <a:t>‹N›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11" name="Rectangle 11"/>
          <p:cNvSpPr/>
          <p:nvPr userDrawn="1"/>
        </p:nvSpPr>
        <p:spPr>
          <a:xfrm>
            <a:off x="101600" y="0"/>
            <a:ext cx="9042400" cy="1349375"/>
          </a:xfrm>
          <a:prstGeom prst="rect">
            <a:avLst/>
          </a:prstGeom>
          <a:ln>
            <a:noFill/>
          </a:ln>
          <a:effectLst>
            <a:outerShdw blurRad="101600" dist="63500" dir="36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 err="1">
              <a:solidFill>
                <a:schemeClr val="tx1"/>
              </a:solidFill>
            </a:endParaRPr>
          </a:p>
        </p:txBody>
      </p:sp>
      <p:sp>
        <p:nvSpPr>
          <p:cNvPr id="12" name="Hexagon 9"/>
          <p:cNvSpPr/>
          <p:nvPr userDrawn="1"/>
        </p:nvSpPr>
        <p:spPr>
          <a:xfrm rot="16200000">
            <a:off x="-344873" y="336611"/>
            <a:ext cx="1345725" cy="672494"/>
          </a:xfrm>
          <a:custGeom>
            <a:avLst/>
            <a:gdLst>
              <a:gd name="connsiteX0" fmla="*/ 0 w 1583473"/>
              <a:gd name="connsiteY0" fmla="*/ 674649 h 1349298"/>
              <a:gd name="connsiteX1" fmla="*/ 337325 w 1583473"/>
              <a:gd name="connsiteY1" fmla="*/ 0 h 1349298"/>
              <a:gd name="connsiteX2" fmla="*/ 1246149 w 1583473"/>
              <a:gd name="connsiteY2" fmla="*/ 0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467202 w 1583473"/>
              <a:gd name="connsiteY1" fmla="*/ 448091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80366 w 1583473"/>
              <a:gd name="connsiteY1" fmla="*/ 54096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77202 w 1583473"/>
              <a:gd name="connsiteY0" fmla="*/ 11234 h 818841"/>
              <a:gd name="connsiteX1" fmla="*/ 1495724 w 1583473"/>
              <a:gd name="connsiteY1" fmla="*/ 22409 h 818841"/>
              <a:gd name="connsiteX2" fmla="*/ 1583473 w 1583473"/>
              <a:gd name="connsiteY2" fmla="*/ 144192 h 818841"/>
              <a:gd name="connsiteX3" fmla="*/ 1246149 w 1583473"/>
              <a:gd name="connsiteY3" fmla="*/ 818841 h 818841"/>
              <a:gd name="connsiteX4" fmla="*/ 337325 w 1583473"/>
              <a:gd name="connsiteY4" fmla="*/ 818841 h 818841"/>
              <a:gd name="connsiteX5" fmla="*/ 0 w 1583473"/>
              <a:gd name="connsiteY5" fmla="*/ 144192 h 818841"/>
              <a:gd name="connsiteX6" fmla="*/ 77202 w 1583473"/>
              <a:gd name="connsiteY6" fmla="*/ 11234 h 818841"/>
              <a:gd name="connsiteX0" fmla="*/ 77202 w 1583473"/>
              <a:gd name="connsiteY0" fmla="*/ 13990 h 821597"/>
              <a:gd name="connsiteX1" fmla="*/ 1495724 w 1583473"/>
              <a:gd name="connsiteY1" fmla="*/ 18021 h 821597"/>
              <a:gd name="connsiteX2" fmla="*/ 1583473 w 1583473"/>
              <a:gd name="connsiteY2" fmla="*/ 146948 h 821597"/>
              <a:gd name="connsiteX3" fmla="*/ 1246149 w 1583473"/>
              <a:gd name="connsiteY3" fmla="*/ 821597 h 821597"/>
              <a:gd name="connsiteX4" fmla="*/ 337325 w 1583473"/>
              <a:gd name="connsiteY4" fmla="*/ 821597 h 821597"/>
              <a:gd name="connsiteX5" fmla="*/ 0 w 1583473"/>
              <a:gd name="connsiteY5" fmla="*/ 146948 h 821597"/>
              <a:gd name="connsiteX6" fmla="*/ 77202 w 1583473"/>
              <a:gd name="connsiteY6" fmla="*/ 13990 h 821597"/>
              <a:gd name="connsiteX0" fmla="*/ 77202 w 1583473"/>
              <a:gd name="connsiteY0" fmla="*/ 7184 h 814791"/>
              <a:gd name="connsiteX1" fmla="*/ 1495724 w 1583473"/>
              <a:gd name="connsiteY1" fmla="*/ 11215 h 814791"/>
              <a:gd name="connsiteX2" fmla="*/ 1583473 w 1583473"/>
              <a:gd name="connsiteY2" fmla="*/ 140142 h 814791"/>
              <a:gd name="connsiteX3" fmla="*/ 1246149 w 1583473"/>
              <a:gd name="connsiteY3" fmla="*/ 814791 h 814791"/>
              <a:gd name="connsiteX4" fmla="*/ 337325 w 1583473"/>
              <a:gd name="connsiteY4" fmla="*/ 814791 h 814791"/>
              <a:gd name="connsiteX5" fmla="*/ 0 w 1583473"/>
              <a:gd name="connsiteY5" fmla="*/ 140142 h 814791"/>
              <a:gd name="connsiteX6" fmla="*/ 77202 w 1583473"/>
              <a:gd name="connsiteY6" fmla="*/ 7184 h 814791"/>
              <a:gd name="connsiteX0" fmla="*/ 77202 w 1583473"/>
              <a:gd name="connsiteY0" fmla="*/ 9572 h 817179"/>
              <a:gd name="connsiteX1" fmla="*/ 1495724 w 1583473"/>
              <a:gd name="connsiteY1" fmla="*/ 13603 h 817179"/>
              <a:gd name="connsiteX2" fmla="*/ 1583473 w 1583473"/>
              <a:gd name="connsiteY2" fmla="*/ 142530 h 817179"/>
              <a:gd name="connsiteX3" fmla="*/ 1246149 w 1583473"/>
              <a:gd name="connsiteY3" fmla="*/ 817179 h 817179"/>
              <a:gd name="connsiteX4" fmla="*/ 337325 w 1583473"/>
              <a:gd name="connsiteY4" fmla="*/ 817179 h 817179"/>
              <a:gd name="connsiteX5" fmla="*/ 0 w 1583473"/>
              <a:gd name="connsiteY5" fmla="*/ 142530 h 817179"/>
              <a:gd name="connsiteX6" fmla="*/ 77202 w 1583473"/>
              <a:gd name="connsiteY6" fmla="*/ 9572 h 817179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11036 h 818643"/>
              <a:gd name="connsiteX1" fmla="*/ 1491337 w 1583473"/>
              <a:gd name="connsiteY1" fmla="*/ 10428 h 818643"/>
              <a:gd name="connsiteX2" fmla="*/ 1583473 w 1583473"/>
              <a:gd name="connsiteY2" fmla="*/ 143994 h 818643"/>
              <a:gd name="connsiteX3" fmla="*/ 1246149 w 1583473"/>
              <a:gd name="connsiteY3" fmla="*/ 818643 h 818643"/>
              <a:gd name="connsiteX4" fmla="*/ 337325 w 1583473"/>
              <a:gd name="connsiteY4" fmla="*/ 818643 h 818643"/>
              <a:gd name="connsiteX5" fmla="*/ 0 w 1583473"/>
              <a:gd name="connsiteY5" fmla="*/ 143994 h 818643"/>
              <a:gd name="connsiteX6" fmla="*/ 77202 w 1583473"/>
              <a:gd name="connsiteY6" fmla="*/ 11036 h 818643"/>
              <a:gd name="connsiteX0" fmla="*/ 77202 w 1583473"/>
              <a:gd name="connsiteY0" fmla="*/ 4519 h 812126"/>
              <a:gd name="connsiteX1" fmla="*/ 1491337 w 1583473"/>
              <a:gd name="connsiteY1" fmla="*/ 3911 h 812126"/>
              <a:gd name="connsiteX2" fmla="*/ 1583473 w 1583473"/>
              <a:gd name="connsiteY2" fmla="*/ 137477 h 812126"/>
              <a:gd name="connsiteX3" fmla="*/ 1246149 w 1583473"/>
              <a:gd name="connsiteY3" fmla="*/ 812126 h 812126"/>
              <a:gd name="connsiteX4" fmla="*/ 337325 w 1583473"/>
              <a:gd name="connsiteY4" fmla="*/ 812126 h 812126"/>
              <a:gd name="connsiteX5" fmla="*/ 0 w 1583473"/>
              <a:gd name="connsiteY5" fmla="*/ 137477 h 812126"/>
              <a:gd name="connsiteX6" fmla="*/ 77202 w 1583473"/>
              <a:gd name="connsiteY6" fmla="*/ 4519 h 812126"/>
              <a:gd name="connsiteX0" fmla="*/ 79394 w 1583473"/>
              <a:gd name="connsiteY0" fmla="*/ 7751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79394 w 1583473"/>
              <a:gd name="connsiteY6" fmla="*/ 7751 h 808215"/>
              <a:gd name="connsiteX0" fmla="*/ 68425 w 1583473"/>
              <a:gd name="connsiteY0" fmla="*/ 10132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68425 w 1583473"/>
              <a:gd name="connsiteY6" fmla="*/ 10132 h 808215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3 w 1583473"/>
              <a:gd name="connsiteY0" fmla="*/ 7 h 807485"/>
              <a:gd name="connsiteX1" fmla="*/ 1486950 w 1583473"/>
              <a:gd name="connsiteY1" fmla="*/ 6414 h 807485"/>
              <a:gd name="connsiteX2" fmla="*/ 1583473 w 1583473"/>
              <a:gd name="connsiteY2" fmla="*/ 132836 h 807485"/>
              <a:gd name="connsiteX3" fmla="*/ 1246149 w 1583473"/>
              <a:gd name="connsiteY3" fmla="*/ 807485 h 807485"/>
              <a:gd name="connsiteX4" fmla="*/ 337325 w 1583473"/>
              <a:gd name="connsiteY4" fmla="*/ 807485 h 807485"/>
              <a:gd name="connsiteX5" fmla="*/ 0 w 1583473"/>
              <a:gd name="connsiteY5" fmla="*/ 132836 h 807485"/>
              <a:gd name="connsiteX6" fmla="*/ 68423 w 1583473"/>
              <a:gd name="connsiteY6" fmla="*/ 7 h 80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3473" h="807485">
                <a:moveTo>
                  <a:pt x="68423" y="7"/>
                </a:moveTo>
                <a:lnTo>
                  <a:pt x="1486950" y="6414"/>
                </a:lnTo>
                <a:cubicBezTo>
                  <a:pt x="1530824" y="67305"/>
                  <a:pt x="1538137" y="66842"/>
                  <a:pt x="1583473" y="132836"/>
                </a:cubicBezTo>
                <a:lnTo>
                  <a:pt x="1246149" y="807485"/>
                </a:lnTo>
                <a:lnTo>
                  <a:pt x="337325" y="807485"/>
                </a:lnTo>
                <a:lnTo>
                  <a:pt x="0" y="132836"/>
                </a:lnTo>
                <a:cubicBezTo>
                  <a:pt x="25734" y="88517"/>
                  <a:pt x="66500" y="-918"/>
                  <a:pt x="68423" y="7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25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8400000" scaled="0"/>
          </a:gradFill>
          <a:ln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 err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81E959-4275-4C46-97DB-889CD2D1BD02}" type="datetimeFigureOut">
              <a:rPr lang="en-US" smtClean="0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A7D27-158C-404B-8A5A-75F3098E642F}" type="slidenum">
              <a:rPr lang="en-US" smtClean="0"/>
              <a:pPr>
                <a:defRPr/>
              </a:pPr>
              <a:t>‹N›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101600" y="0"/>
            <a:ext cx="9042400" cy="1349375"/>
          </a:xfrm>
          <a:prstGeom prst="rect">
            <a:avLst/>
          </a:prstGeom>
          <a:ln>
            <a:noFill/>
          </a:ln>
          <a:effectLst>
            <a:outerShdw blurRad="101600" dist="63500" dir="36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 err="1">
              <a:solidFill>
                <a:schemeClr val="tx1"/>
              </a:solidFill>
            </a:endParaRPr>
          </a:p>
        </p:txBody>
      </p:sp>
      <p:sp>
        <p:nvSpPr>
          <p:cNvPr id="8" name="Hexagon 9"/>
          <p:cNvSpPr/>
          <p:nvPr userDrawn="1"/>
        </p:nvSpPr>
        <p:spPr>
          <a:xfrm rot="16200000">
            <a:off x="-344873" y="336611"/>
            <a:ext cx="1345725" cy="672494"/>
          </a:xfrm>
          <a:custGeom>
            <a:avLst/>
            <a:gdLst>
              <a:gd name="connsiteX0" fmla="*/ 0 w 1583473"/>
              <a:gd name="connsiteY0" fmla="*/ 674649 h 1349298"/>
              <a:gd name="connsiteX1" fmla="*/ 337325 w 1583473"/>
              <a:gd name="connsiteY1" fmla="*/ 0 h 1349298"/>
              <a:gd name="connsiteX2" fmla="*/ 1246149 w 1583473"/>
              <a:gd name="connsiteY2" fmla="*/ 0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467202 w 1583473"/>
              <a:gd name="connsiteY1" fmla="*/ 448091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80366 w 1583473"/>
              <a:gd name="connsiteY1" fmla="*/ 54096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77202 w 1583473"/>
              <a:gd name="connsiteY0" fmla="*/ 11234 h 818841"/>
              <a:gd name="connsiteX1" fmla="*/ 1495724 w 1583473"/>
              <a:gd name="connsiteY1" fmla="*/ 22409 h 818841"/>
              <a:gd name="connsiteX2" fmla="*/ 1583473 w 1583473"/>
              <a:gd name="connsiteY2" fmla="*/ 144192 h 818841"/>
              <a:gd name="connsiteX3" fmla="*/ 1246149 w 1583473"/>
              <a:gd name="connsiteY3" fmla="*/ 818841 h 818841"/>
              <a:gd name="connsiteX4" fmla="*/ 337325 w 1583473"/>
              <a:gd name="connsiteY4" fmla="*/ 818841 h 818841"/>
              <a:gd name="connsiteX5" fmla="*/ 0 w 1583473"/>
              <a:gd name="connsiteY5" fmla="*/ 144192 h 818841"/>
              <a:gd name="connsiteX6" fmla="*/ 77202 w 1583473"/>
              <a:gd name="connsiteY6" fmla="*/ 11234 h 818841"/>
              <a:gd name="connsiteX0" fmla="*/ 77202 w 1583473"/>
              <a:gd name="connsiteY0" fmla="*/ 13990 h 821597"/>
              <a:gd name="connsiteX1" fmla="*/ 1495724 w 1583473"/>
              <a:gd name="connsiteY1" fmla="*/ 18021 h 821597"/>
              <a:gd name="connsiteX2" fmla="*/ 1583473 w 1583473"/>
              <a:gd name="connsiteY2" fmla="*/ 146948 h 821597"/>
              <a:gd name="connsiteX3" fmla="*/ 1246149 w 1583473"/>
              <a:gd name="connsiteY3" fmla="*/ 821597 h 821597"/>
              <a:gd name="connsiteX4" fmla="*/ 337325 w 1583473"/>
              <a:gd name="connsiteY4" fmla="*/ 821597 h 821597"/>
              <a:gd name="connsiteX5" fmla="*/ 0 w 1583473"/>
              <a:gd name="connsiteY5" fmla="*/ 146948 h 821597"/>
              <a:gd name="connsiteX6" fmla="*/ 77202 w 1583473"/>
              <a:gd name="connsiteY6" fmla="*/ 13990 h 821597"/>
              <a:gd name="connsiteX0" fmla="*/ 77202 w 1583473"/>
              <a:gd name="connsiteY0" fmla="*/ 7184 h 814791"/>
              <a:gd name="connsiteX1" fmla="*/ 1495724 w 1583473"/>
              <a:gd name="connsiteY1" fmla="*/ 11215 h 814791"/>
              <a:gd name="connsiteX2" fmla="*/ 1583473 w 1583473"/>
              <a:gd name="connsiteY2" fmla="*/ 140142 h 814791"/>
              <a:gd name="connsiteX3" fmla="*/ 1246149 w 1583473"/>
              <a:gd name="connsiteY3" fmla="*/ 814791 h 814791"/>
              <a:gd name="connsiteX4" fmla="*/ 337325 w 1583473"/>
              <a:gd name="connsiteY4" fmla="*/ 814791 h 814791"/>
              <a:gd name="connsiteX5" fmla="*/ 0 w 1583473"/>
              <a:gd name="connsiteY5" fmla="*/ 140142 h 814791"/>
              <a:gd name="connsiteX6" fmla="*/ 77202 w 1583473"/>
              <a:gd name="connsiteY6" fmla="*/ 7184 h 814791"/>
              <a:gd name="connsiteX0" fmla="*/ 77202 w 1583473"/>
              <a:gd name="connsiteY0" fmla="*/ 9572 h 817179"/>
              <a:gd name="connsiteX1" fmla="*/ 1495724 w 1583473"/>
              <a:gd name="connsiteY1" fmla="*/ 13603 h 817179"/>
              <a:gd name="connsiteX2" fmla="*/ 1583473 w 1583473"/>
              <a:gd name="connsiteY2" fmla="*/ 142530 h 817179"/>
              <a:gd name="connsiteX3" fmla="*/ 1246149 w 1583473"/>
              <a:gd name="connsiteY3" fmla="*/ 817179 h 817179"/>
              <a:gd name="connsiteX4" fmla="*/ 337325 w 1583473"/>
              <a:gd name="connsiteY4" fmla="*/ 817179 h 817179"/>
              <a:gd name="connsiteX5" fmla="*/ 0 w 1583473"/>
              <a:gd name="connsiteY5" fmla="*/ 142530 h 817179"/>
              <a:gd name="connsiteX6" fmla="*/ 77202 w 1583473"/>
              <a:gd name="connsiteY6" fmla="*/ 9572 h 817179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11036 h 818643"/>
              <a:gd name="connsiteX1" fmla="*/ 1491337 w 1583473"/>
              <a:gd name="connsiteY1" fmla="*/ 10428 h 818643"/>
              <a:gd name="connsiteX2" fmla="*/ 1583473 w 1583473"/>
              <a:gd name="connsiteY2" fmla="*/ 143994 h 818643"/>
              <a:gd name="connsiteX3" fmla="*/ 1246149 w 1583473"/>
              <a:gd name="connsiteY3" fmla="*/ 818643 h 818643"/>
              <a:gd name="connsiteX4" fmla="*/ 337325 w 1583473"/>
              <a:gd name="connsiteY4" fmla="*/ 818643 h 818643"/>
              <a:gd name="connsiteX5" fmla="*/ 0 w 1583473"/>
              <a:gd name="connsiteY5" fmla="*/ 143994 h 818643"/>
              <a:gd name="connsiteX6" fmla="*/ 77202 w 1583473"/>
              <a:gd name="connsiteY6" fmla="*/ 11036 h 818643"/>
              <a:gd name="connsiteX0" fmla="*/ 77202 w 1583473"/>
              <a:gd name="connsiteY0" fmla="*/ 4519 h 812126"/>
              <a:gd name="connsiteX1" fmla="*/ 1491337 w 1583473"/>
              <a:gd name="connsiteY1" fmla="*/ 3911 h 812126"/>
              <a:gd name="connsiteX2" fmla="*/ 1583473 w 1583473"/>
              <a:gd name="connsiteY2" fmla="*/ 137477 h 812126"/>
              <a:gd name="connsiteX3" fmla="*/ 1246149 w 1583473"/>
              <a:gd name="connsiteY3" fmla="*/ 812126 h 812126"/>
              <a:gd name="connsiteX4" fmla="*/ 337325 w 1583473"/>
              <a:gd name="connsiteY4" fmla="*/ 812126 h 812126"/>
              <a:gd name="connsiteX5" fmla="*/ 0 w 1583473"/>
              <a:gd name="connsiteY5" fmla="*/ 137477 h 812126"/>
              <a:gd name="connsiteX6" fmla="*/ 77202 w 1583473"/>
              <a:gd name="connsiteY6" fmla="*/ 4519 h 812126"/>
              <a:gd name="connsiteX0" fmla="*/ 79394 w 1583473"/>
              <a:gd name="connsiteY0" fmla="*/ 7751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79394 w 1583473"/>
              <a:gd name="connsiteY6" fmla="*/ 7751 h 808215"/>
              <a:gd name="connsiteX0" fmla="*/ 68425 w 1583473"/>
              <a:gd name="connsiteY0" fmla="*/ 10132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68425 w 1583473"/>
              <a:gd name="connsiteY6" fmla="*/ 10132 h 808215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3 w 1583473"/>
              <a:gd name="connsiteY0" fmla="*/ 7 h 807485"/>
              <a:gd name="connsiteX1" fmla="*/ 1486950 w 1583473"/>
              <a:gd name="connsiteY1" fmla="*/ 6414 h 807485"/>
              <a:gd name="connsiteX2" fmla="*/ 1583473 w 1583473"/>
              <a:gd name="connsiteY2" fmla="*/ 132836 h 807485"/>
              <a:gd name="connsiteX3" fmla="*/ 1246149 w 1583473"/>
              <a:gd name="connsiteY3" fmla="*/ 807485 h 807485"/>
              <a:gd name="connsiteX4" fmla="*/ 337325 w 1583473"/>
              <a:gd name="connsiteY4" fmla="*/ 807485 h 807485"/>
              <a:gd name="connsiteX5" fmla="*/ 0 w 1583473"/>
              <a:gd name="connsiteY5" fmla="*/ 132836 h 807485"/>
              <a:gd name="connsiteX6" fmla="*/ 68423 w 1583473"/>
              <a:gd name="connsiteY6" fmla="*/ 7 h 80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3473" h="807485">
                <a:moveTo>
                  <a:pt x="68423" y="7"/>
                </a:moveTo>
                <a:lnTo>
                  <a:pt x="1486950" y="6414"/>
                </a:lnTo>
                <a:cubicBezTo>
                  <a:pt x="1530824" y="67305"/>
                  <a:pt x="1538137" y="66842"/>
                  <a:pt x="1583473" y="132836"/>
                </a:cubicBezTo>
                <a:lnTo>
                  <a:pt x="1246149" y="807485"/>
                </a:lnTo>
                <a:lnTo>
                  <a:pt x="337325" y="807485"/>
                </a:lnTo>
                <a:lnTo>
                  <a:pt x="0" y="132836"/>
                </a:lnTo>
                <a:cubicBezTo>
                  <a:pt x="25734" y="88517"/>
                  <a:pt x="66500" y="-918"/>
                  <a:pt x="68423" y="7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25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8400000" scaled="0"/>
          </a:gradFill>
          <a:ln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 err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980B7E-2B82-4BCD-A2E2-6F9761408A3E}" type="datetimeFigureOut">
              <a:rPr lang="en-US" smtClean="0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A067A-27B0-4C97-A7B4-4E35E868AB88}" type="slidenum">
              <a:rPr lang="en-US" smtClean="0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BC5927-4ADE-481F-A19F-037F4AFB88C1}" type="datetimeFigureOut">
              <a:rPr lang="en-US" smtClean="0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853B829-C611-40E2-8100-1E89C6BD560B}" type="slidenum">
              <a:rPr lang="en-US" smtClean="0"/>
              <a:pPr>
                <a:defRPr/>
              </a:pPr>
              <a:t>‹N›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12" name="Rectangle 7"/>
          <p:cNvSpPr/>
          <p:nvPr userDrawn="1"/>
        </p:nvSpPr>
        <p:spPr>
          <a:xfrm>
            <a:off x="0" y="0"/>
            <a:ext cx="9144000" cy="23495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 err="1">
              <a:solidFill>
                <a:schemeClr val="tx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FFE15E-FF73-4865-9A8C-BDFB119ADEF1}" type="datetimeFigureOut">
              <a:rPr lang="en-US" smtClean="0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91D93-ED43-4FA6-B2B1-2F992066432D}" type="slidenum">
              <a:rPr lang="en-US" smtClean="0"/>
              <a:pPr>
                <a:defRPr/>
              </a:pPr>
              <a:t>‹N›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11" name="Rectangle 8"/>
          <p:cNvSpPr/>
          <p:nvPr userDrawn="1"/>
        </p:nvSpPr>
        <p:spPr>
          <a:xfrm>
            <a:off x="0" y="0"/>
            <a:ext cx="9144000" cy="23495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 err="1">
              <a:solidFill>
                <a:schemeClr val="tx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980B7E-2B82-4BCD-A2E2-6F9761408A3E}" type="datetimeFigureOut">
              <a:rPr lang="en-US" smtClean="0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A067A-27B0-4C97-A7B4-4E35E868AB88}" type="slidenum">
              <a:rPr lang="en-US" smtClean="0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980B7E-2B82-4BCD-A2E2-6F9761408A3E}" type="datetimeFigureOut">
              <a:rPr lang="en-US" smtClean="0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7D9A067A-27B0-4C97-A7B4-4E35E868AB88}" type="slidenum">
              <a:rPr lang="en-US" smtClean="0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">
            <a:hlinkClick r:id="" action="ppaction://media"/>
          </p:cNvPr>
          <p:cNvPicPr>
            <a:picLocks noRot="1"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/>
          <p:nvPr userDrawn="1"/>
        </p:nvSpPr>
        <p:spPr>
          <a:xfrm>
            <a:off x="101600" y="0"/>
            <a:ext cx="9042400" cy="1349375"/>
          </a:xfrm>
          <a:prstGeom prst="rect">
            <a:avLst/>
          </a:prstGeom>
          <a:ln>
            <a:noFill/>
          </a:ln>
          <a:effectLst>
            <a:outerShdw blurRad="101600" dist="63500" dir="36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 err="1">
              <a:solidFill>
                <a:schemeClr val="tx1"/>
              </a:solidFill>
            </a:endParaRPr>
          </a:p>
        </p:txBody>
      </p:sp>
      <p:sp>
        <p:nvSpPr>
          <p:cNvPr id="6" name="Hexagon 9"/>
          <p:cNvSpPr/>
          <p:nvPr userDrawn="1"/>
        </p:nvSpPr>
        <p:spPr>
          <a:xfrm rot="16200000">
            <a:off x="-344873" y="336611"/>
            <a:ext cx="1345725" cy="672494"/>
          </a:xfrm>
          <a:custGeom>
            <a:avLst/>
            <a:gdLst>
              <a:gd name="connsiteX0" fmla="*/ 0 w 1583473"/>
              <a:gd name="connsiteY0" fmla="*/ 674649 h 1349298"/>
              <a:gd name="connsiteX1" fmla="*/ 337325 w 1583473"/>
              <a:gd name="connsiteY1" fmla="*/ 0 h 1349298"/>
              <a:gd name="connsiteX2" fmla="*/ 1246149 w 1583473"/>
              <a:gd name="connsiteY2" fmla="*/ 0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467202 w 1583473"/>
              <a:gd name="connsiteY1" fmla="*/ 448091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80366 w 1583473"/>
              <a:gd name="connsiteY1" fmla="*/ 54096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77202 w 1583473"/>
              <a:gd name="connsiteY0" fmla="*/ 11234 h 818841"/>
              <a:gd name="connsiteX1" fmla="*/ 1495724 w 1583473"/>
              <a:gd name="connsiteY1" fmla="*/ 22409 h 818841"/>
              <a:gd name="connsiteX2" fmla="*/ 1583473 w 1583473"/>
              <a:gd name="connsiteY2" fmla="*/ 144192 h 818841"/>
              <a:gd name="connsiteX3" fmla="*/ 1246149 w 1583473"/>
              <a:gd name="connsiteY3" fmla="*/ 818841 h 818841"/>
              <a:gd name="connsiteX4" fmla="*/ 337325 w 1583473"/>
              <a:gd name="connsiteY4" fmla="*/ 818841 h 818841"/>
              <a:gd name="connsiteX5" fmla="*/ 0 w 1583473"/>
              <a:gd name="connsiteY5" fmla="*/ 144192 h 818841"/>
              <a:gd name="connsiteX6" fmla="*/ 77202 w 1583473"/>
              <a:gd name="connsiteY6" fmla="*/ 11234 h 818841"/>
              <a:gd name="connsiteX0" fmla="*/ 77202 w 1583473"/>
              <a:gd name="connsiteY0" fmla="*/ 13990 h 821597"/>
              <a:gd name="connsiteX1" fmla="*/ 1495724 w 1583473"/>
              <a:gd name="connsiteY1" fmla="*/ 18021 h 821597"/>
              <a:gd name="connsiteX2" fmla="*/ 1583473 w 1583473"/>
              <a:gd name="connsiteY2" fmla="*/ 146948 h 821597"/>
              <a:gd name="connsiteX3" fmla="*/ 1246149 w 1583473"/>
              <a:gd name="connsiteY3" fmla="*/ 821597 h 821597"/>
              <a:gd name="connsiteX4" fmla="*/ 337325 w 1583473"/>
              <a:gd name="connsiteY4" fmla="*/ 821597 h 821597"/>
              <a:gd name="connsiteX5" fmla="*/ 0 w 1583473"/>
              <a:gd name="connsiteY5" fmla="*/ 146948 h 821597"/>
              <a:gd name="connsiteX6" fmla="*/ 77202 w 1583473"/>
              <a:gd name="connsiteY6" fmla="*/ 13990 h 821597"/>
              <a:gd name="connsiteX0" fmla="*/ 77202 w 1583473"/>
              <a:gd name="connsiteY0" fmla="*/ 7184 h 814791"/>
              <a:gd name="connsiteX1" fmla="*/ 1495724 w 1583473"/>
              <a:gd name="connsiteY1" fmla="*/ 11215 h 814791"/>
              <a:gd name="connsiteX2" fmla="*/ 1583473 w 1583473"/>
              <a:gd name="connsiteY2" fmla="*/ 140142 h 814791"/>
              <a:gd name="connsiteX3" fmla="*/ 1246149 w 1583473"/>
              <a:gd name="connsiteY3" fmla="*/ 814791 h 814791"/>
              <a:gd name="connsiteX4" fmla="*/ 337325 w 1583473"/>
              <a:gd name="connsiteY4" fmla="*/ 814791 h 814791"/>
              <a:gd name="connsiteX5" fmla="*/ 0 w 1583473"/>
              <a:gd name="connsiteY5" fmla="*/ 140142 h 814791"/>
              <a:gd name="connsiteX6" fmla="*/ 77202 w 1583473"/>
              <a:gd name="connsiteY6" fmla="*/ 7184 h 814791"/>
              <a:gd name="connsiteX0" fmla="*/ 77202 w 1583473"/>
              <a:gd name="connsiteY0" fmla="*/ 9572 h 817179"/>
              <a:gd name="connsiteX1" fmla="*/ 1495724 w 1583473"/>
              <a:gd name="connsiteY1" fmla="*/ 13603 h 817179"/>
              <a:gd name="connsiteX2" fmla="*/ 1583473 w 1583473"/>
              <a:gd name="connsiteY2" fmla="*/ 142530 h 817179"/>
              <a:gd name="connsiteX3" fmla="*/ 1246149 w 1583473"/>
              <a:gd name="connsiteY3" fmla="*/ 817179 h 817179"/>
              <a:gd name="connsiteX4" fmla="*/ 337325 w 1583473"/>
              <a:gd name="connsiteY4" fmla="*/ 817179 h 817179"/>
              <a:gd name="connsiteX5" fmla="*/ 0 w 1583473"/>
              <a:gd name="connsiteY5" fmla="*/ 142530 h 817179"/>
              <a:gd name="connsiteX6" fmla="*/ 77202 w 1583473"/>
              <a:gd name="connsiteY6" fmla="*/ 9572 h 817179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11036 h 818643"/>
              <a:gd name="connsiteX1" fmla="*/ 1491337 w 1583473"/>
              <a:gd name="connsiteY1" fmla="*/ 10428 h 818643"/>
              <a:gd name="connsiteX2" fmla="*/ 1583473 w 1583473"/>
              <a:gd name="connsiteY2" fmla="*/ 143994 h 818643"/>
              <a:gd name="connsiteX3" fmla="*/ 1246149 w 1583473"/>
              <a:gd name="connsiteY3" fmla="*/ 818643 h 818643"/>
              <a:gd name="connsiteX4" fmla="*/ 337325 w 1583473"/>
              <a:gd name="connsiteY4" fmla="*/ 818643 h 818643"/>
              <a:gd name="connsiteX5" fmla="*/ 0 w 1583473"/>
              <a:gd name="connsiteY5" fmla="*/ 143994 h 818643"/>
              <a:gd name="connsiteX6" fmla="*/ 77202 w 1583473"/>
              <a:gd name="connsiteY6" fmla="*/ 11036 h 818643"/>
              <a:gd name="connsiteX0" fmla="*/ 77202 w 1583473"/>
              <a:gd name="connsiteY0" fmla="*/ 4519 h 812126"/>
              <a:gd name="connsiteX1" fmla="*/ 1491337 w 1583473"/>
              <a:gd name="connsiteY1" fmla="*/ 3911 h 812126"/>
              <a:gd name="connsiteX2" fmla="*/ 1583473 w 1583473"/>
              <a:gd name="connsiteY2" fmla="*/ 137477 h 812126"/>
              <a:gd name="connsiteX3" fmla="*/ 1246149 w 1583473"/>
              <a:gd name="connsiteY3" fmla="*/ 812126 h 812126"/>
              <a:gd name="connsiteX4" fmla="*/ 337325 w 1583473"/>
              <a:gd name="connsiteY4" fmla="*/ 812126 h 812126"/>
              <a:gd name="connsiteX5" fmla="*/ 0 w 1583473"/>
              <a:gd name="connsiteY5" fmla="*/ 137477 h 812126"/>
              <a:gd name="connsiteX6" fmla="*/ 77202 w 1583473"/>
              <a:gd name="connsiteY6" fmla="*/ 4519 h 812126"/>
              <a:gd name="connsiteX0" fmla="*/ 79394 w 1583473"/>
              <a:gd name="connsiteY0" fmla="*/ 7751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79394 w 1583473"/>
              <a:gd name="connsiteY6" fmla="*/ 7751 h 808215"/>
              <a:gd name="connsiteX0" fmla="*/ 68425 w 1583473"/>
              <a:gd name="connsiteY0" fmla="*/ 10132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68425 w 1583473"/>
              <a:gd name="connsiteY6" fmla="*/ 10132 h 808215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3 w 1583473"/>
              <a:gd name="connsiteY0" fmla="*/ 7 h 807485"/>
              <a:gd name="connsiteX1" fmla="*/ 1486950 w 1583473"/>
              <a:gd name="connsiteY1" fmla="*/ 6414 h 807485"/>
              <a:gd name="connsiteX2" fmla="*/ 1583473 w 1583473"/>
              <a:gd name="connsiteY2" fmla="*/ 132836 h 807485"/>
              <a:gd name="connsiteX3" fmla="*/ 1246149 w 1583473"/>
              <a:gd name="connsiteY3" fmla="*/ 807485 h 807485"/>
              <a:gd name="connsiteX4" fmla="*/ 337325 w 1583473"/>
              <a:gd name="connsiteY4" fmla="*/ 807485 h 807485"/>
              <a:gd name="connsiteX5" fmla="*/ 0 w 1583473"/>
              <a:gd name="connsiteY5" fmla="*/ 132836 h 807485"/>
              <a:gd name="connsiteX6" fmla="*/ 68423 w 1583473"/>
              <a:gd name="connsiteY6" fmla="*/ 7 h 80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3473" h="807485">
                <a:moveTo>
                  <a:pt x="68423" y="7"/>
                </a:moveTo>
                <a:lnTo>
                  <a:pt x="1486950" y="6414"/>
                </a:lnTo>
                <a:cubicBezTo>
                  <a:pt x="1530824" y="67305"/>
                  <a:pt x="1538137" y="66842"/>
                  <a:pt x="1583473" y="132836"/>
                </a:cubicBezTo>
                <a:lnTo>
                  <a:pt x="1246149" y="807485"/>
                </a:lnTo>
                <a:lnTo>
                  <a:pt x="337325" y="807485"/>
                </a:lnTo>
                <a:lnTo>
                  <a:pt x="0" y="132836"/>
                </a:lnTo>
                <a:cubicBezTo>
                  <a:pt x="25734" y="88517"/>
                  <a:pt x="66500" y="-918"/>
                  <a:pt x="68423" y="7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25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8400000" scaled="0"/>
          </a:gradFill>
          <a:ln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 err="1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083" y="1613140"/>
            <a:ext cx="8664497" cy="4943777"/>
          </a:xfrm>
        </p:spPr>
        <p:txBody>
          <a:bodyPr/>
          <a:lstStyle>
            <a:lvl1pPr marL="342900" indent="-342900">
              <a:buFontTx/>
              <a:buBlip>
                <a:blip r:embed="rId5"/>
              </a:buBlip>
              <a:defRPr/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759125" y="163128"/>
            <a:ext cx="8239909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8439C-9A9D-49C1-9779-72F5F5F42171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2C34C-2657-4FFD-91DA-2F56B306CA5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7980B7E-2B82-4BCD-A2E2-6F9761408A3E}" type="datetimeFigureOut">
              <a:rPr lang="en-US" smtClean="0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D9A067A-27B0-4C97-A7B4-4E35E868AB88}" type="slidenum">
              <a:rPr lang="en-US" smtClean="0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658" r:id="rId12"/>
  </p:sldLayoutIdLst>
  <p:transition spd="slow">
    <p:wipe dir="r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chart" Target="../charts/chart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1.x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84265" y="2206912"/>
            <a:ext cx="2122775" cy="18288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noProof="1" smtClean="0">
                <a:latin typeface="Calibri"/>
                <a:cs typeface="Calibri"/>
              </a:rPr>
              <a:t>Consuntivo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noProof="1" smtClean="0">
                <a:latin typeface="Calibri"/>
                <a:cs typeface="Calibri"/>
              </a:rPr>
              <a:t>I Semestre</a:t>
            </a:r>
            <a:r>
              <a:rPr lang="it-IT" noProof="1">
                <a:latin typeface="Calibri"/>
                <a:cs typeface="Calibri"/>
              </a:rPr>
              <a:t> </a:t>
            </a:r>
            <a:r>
              <a:rPr lang="it-IT" noProof="1" smtClean="0">
                <a:latin typeface="Calibri"/>
                <a:cs typeface="Calibri"/>
              </a:rPr>
              <a:t>2012 Previsioni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noProof="1" smtClean="0">
                <a:latin typeface="Calibri"/>
                <a:cs typeface="Calibri"/>
              </a:rPr>
              <a:t>II Semestre 2012</a:t>
            </a:r>
            <a:endParaRPr lang="it-IT" noProof="1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160" y="1962867"/>
            <a:ext cx="6324600" cy="2309251"/>
          </a:xfrm>
        </p:spPr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it-IT" noProof="1" smtClean="0"/>
              <a:t/>
            </a:r>
            <a:br>
              <a:rPr lang="it-IT" noProof="1" smtClean="0"/>
            </a:br>
            <a:r>
              <a:rPr lang="it-IT" noProof="1">
                <a:latin typeface="Calibri"/>
                <a:cs typeface="Calibri"/>
              </a:rPr>
              <a:t>La congiuntura DELL’EDILIZIA in Toscana nel </a:t>
            </a:r>
            <a:r>
              <a:rPr lang="it-IT" noProof="1" smtClean="0">
                <a:latin typeface="Calibri"/>
                <a:cs typeface="Calibri"/>
              </a:rPr>
              <a:t>PRIMO SEMESTRE 2012</a:t>
            </a:r>
            <a:endParaRPr lang="it-IT" noProof="1">
              <a:latin typeface="Calibri"/>
              <a:cs typeface="Calibri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01503" y="5248361"/>
            <a:ext cx="8161337" cy="12221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defRPr/>
            </a:pPr>
            <a:r>
              <a:rPr lang="it-IT" sz="2400" dirty="0" smtClean="0">
                <a:latin typeface="Calibri"/>
                <a:cs typeface="Calibri"/>
              </a:rPr>
              <a:t>Firenze</a:t>
            </a:r>
            <a:r>
              <a:rPr lang="it-IT" sz="2400" dirty="0">
                <a:latin typeface="Calibri"/>
                <a:cs typeface="Calibri"/>
              </a:rPr>
              <a:t>, </a:t>
            </a:r>
            <a:r>
              <a:rPr lang="it-IT" sz="2400" dirty="0" smtClean="0">
                <a:latin typeface="Calibri"/>
                <a:cs typeface="Calibri"/>
              </a:rPr>
              <a:t>19 Novembre 2012</a:t>
            </a:r>
            <a:r>
              <a:rPr lang="it-IT" b="0" dirty="0">
                <a:latin typeface="+mn-lt"/>
              </a:rPr>
              <a:t/>
            </a:r>
            <a:br>
              <a:rPr lang="it-IT" b="0" dirty="0">
                <a:latin typeface="+mn-lt"/>
              </a:rPr>
            </a:br>
            <a:endParaRPr lang="it-IT" b="0" dirty="0" smtClean="0">
              <a:latin typeface="+mn-lt"/>
            </a:endParaRPr>
          </a:p>
          <a:p>
            <a:pPr algn="ctr" fontAlgn="auto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defRPr/>
            </a:pPr>
            <a:r>
              <a:rPr lang="it-IT" b="0" i="1" dirty="0" smtClean="0">
                <a:solidFill>
                  <a:srgbClr val="C00000"/>
                </a:solidFill>
                <a:latin typeface="+mn-lt"/>
              </a:rPr>
              <a:t>Silvia Pincione</a:t>
            </a:r>
            <a:endParaRPr lang="it-IT" b="0" i="1" dirty="0">
              <a:solidFill>
                <a:srgbClr val="C00000"/>
              </a:solidFill>
              <a:latin typeface="+mn-lt"/>
            </a:endParaRPr>
          </a:p>
          <a:p>
            <a:pPr algn="ctr" fontAlgn="auto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rgbClr val="C00000"/>
                </a:solidFill>
                <a:latin typeface="+mn-lt"/>
              </a:rPr>
              <a:t> </a:t>
            </a:r>
            <a:r>
              <a:rPr lang="it-IT" b="0" dirty="0">
                <a:solidFill>
                  <a:srgbClr val="C00000"/>
                </a:solidFill>
                <a:latin typeface="+mn-lt"/>
              </a:rPr>
              <a:t>Ufficio Studi Unioncamere Toscana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256" y="175211"/>
            <a:ext cx="3638039" cy="954636"/>
          </a:xfrm>
          <a:prstGeom prst="rect">
            <a:avLst/>
          </a:prstGeom>
        </p:spPr>
      </p:pic>
      <p:pic>
        <p:nvPicPr>
          <p:cNvPr id="12300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41" y="243395"/>
            <a:ext cx="812145" cy="82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868363" y="34925"/>
            <a:ext cx="8170862" cy="1215920"/>
          </a:xfrm>
        </p:spPr>
        <p:txBody>
          <a:bodyPr>
            <a:normAutofit/>
          </a:bodyPr>
          <a:lstStyle/>
          <a:p>
            <a:pPr eaLnBrk="1" hangingPunct="1"/>
            <a:r>
              <a:rPr lang="it-IT" dirty="0" smtClean="0"/>
              <a:t>L’indagine: </a:t>
            </a:r>
            <a:br>
              <a:rPr lang="it-IT" dirty="0" smtClean="0"/>
            </a:br>
            <a:r>
              <a:rPr lang="it-IT" dirty="0" smtClean="0"/>
              <a:t>OBIETTIVO E CARATTERISTICHE (1)</a:t>
            </a:r>
            <a:endParaRPr lang="it-IT" sz="3100" dirty="0" smtClean="0">
              <a:solidFill>
                <a:schemeClr val="tx1"/>
              </a:solidFill>
            </a:endParaRPr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it-IT" dirty="0" smtClean="0"/>
          </a:p>
          <a:p>
            <a:r>
              <a:rPr lang="it-IT" sz="2400" dirty="0" smtClean="0"/>
              <a:t>OBIETTIVO: Monitorare l’andamento congiunturale</a:t>
            </a:r>
          </a:p>
          <a:p>
            <a:pPr marL="45720" indent="0">
              <a:buNone/>
            </a:pPr>
            <a:r>
              <a:rPr lang="it-IT" sz="2400" dirty="0" smtClean="0"/>
              <a:t> (I semestre2012) delle imprese toscane nel settore</a:t>
            </a:r>
          </a:p>
          <a:p>
            <a:pPr marL="45720" indent="0">
              <a:buNone/>
            </a:pPr>
            <a:r>
              <a:rPr lang="it-IT" sz="2400" dirty="0"/>
              <a:t> </a:t>
            </a:r>
            <a:r>
              <a:rPr lang="it-IT" sz="2400" dirty="0" smtClean="0"/>
              <a:t> </a:t>
            </a:r>
            <a:r>
              <a:rPr lang="it-IT" sz="2400" dirty="0"/>
              <a:t>delle costruzioni</a:t>
            </a:r>
            <a:endParaRPr lang="it-IT" sz="2400" dirty="0" smtClean="0"/>
          </a:p>
          <a:p>
            <a:pPr marL="45720" indent="0">
              <a:buNone/>
            </a:pPr>
            <a:endParaRPr lang="it-IT" sz="2400" dirty="0" smtClean="0"/>
          </a:p>
          <a:p>
            <a:pPr marL="45720" indent="0">
              <a:buNone/>
            </a:pPr>
            <a:endParaRPr lang="it-IT" dirty="0" smtClean="0"/>
          </a:p>
          <a:p>
            <a:r>
              <a:rPr lang="it-IT" sz="2400" b="1" dirty="0" smtClean="0"/>
              <a:t>UNIVERSO DI RIFERIMENTO</a:t>
            </a:r>
            <a:r>
              <a:rPr lang="it-IT" sz="2400" dirty="0" smtClean="0"/>
              <a:t>: 635 imprese </a:t>
            </a:r>
          </a:p>
          <a:p>
            <a:pPr marL="45720" indent="0">
              <a:buNone/>
            </a:pPr>
            <a:r>
              <a:rPr lang="it-IT" sz="2400" dirty="0" smtClean="0"/>
              <a:t>   (sede in Toscana)</a:t>
            </a:r>
          </a:p>
          <a:p>
            <a:pPr marL="45720" indent="0">
              <a:buNone/>
            </a:pPr>
            <a:endParaRPr lang="it-IT" sz="2000" dirty="0" smtClean="0"/>
          </a:p>
          <a:p>
            <a:pPr lvl="2">
              <a:buFont typeface="Wingdings" charset="2"/>
              <a:buChar char="ü"/>
            </a:pPr>
            <a:r>
              <a:rPr lang="it-IT" sz="2000" dirty="0"/>
              <a:t> </a:t>
            </a:r>
            <a:r>
              <a:rPr lang="it-IT" sz="2000" dirty="0" smtClean="0"/>
              <a:t>10-49 addetti (93,4%) – 50 addetti e oltre (6,6%)</a:t>
            </a:r>
          </a:p>
          <a:p>
            <a:pPr lvl="2">
              <a:buFont typeface="Wingdings" charset="2"/>
              <a:buChar char="ü"/>
            </a:pPr>
            <a:r>
              <a:rPr lang="it-IT" sz="2000" dirty="0"/>
              <a:t> </a:t>
            </a:r>
            <a:r>
              <a:rPr lang="it-IT" sz="2000" dirty="0" smtClean="0"/>
              <a:t>costruzione edifici (65,1%)– genio civile (26,4%) – demolizione</a:t>
            </a:r>
          </a:p>
          <a:p>
            <a:pPr marL="640080" lvl="2" indent="0">
              <a:buNone/>
            </a:pPr>
            <a:r>
              <a:rPr lang="it-IT" sz="2000" dirty="0"/>
              <a:t> </a:t>
            </a:r>
            <a:r>
              <a:rPr lang="it-IT" sz="2000" dirty="0" smtClean="0"/>
              <a:t>   </a:t>
            </a:r>
            <a:r>
              <a:rPr lang="it-IT" sz="2000" dirty="0"/>
              <a:t>e preparazione cantiere edile (8,4%)</a:t>
            </a:r>
            <a:endParaRPr lang="it-IT" sz="2000" dirty="0" smtClean="0"/>
          </a:p>
          <a:p>
            <a:pPr lvl="2">
              <a:buFont typeface="Wingdings" charset="2"/>
              <a:buChar char="ü"/>
            </a:pPr>
            <a:r>
              <a:rPr lang="it-IT" sz="2000" dirty="0"/>
              <a:t> </a:t>
            </a:r>
            <a:r>
              <a:rPr lang="it-IT" sz="2000" dirty="0" smtClean="0"/>
              <a:t>committente pubblico (50,9%) – committente privato (34,9%) –</a:t>
            </a:r>
          </a:p>
          <a:p>
            <a:pPr marL="640080" lvl="2" indent="0">
              <a:buNone/>
            </a:pPr>
            <a:r>
              <a:rPr lang="it-IT" sz="2000" dirty="0"/>
              <a:t> </a:t>
            </a:r>
            <a:r>
              <a:rPr lang="it-IT" sz="2000" dirty="0" smtClean="0"/>
              <a:t>   altro (14,2%)  </a:t>
            </a:r>
          </a:p>
          <a:p>
            <a:pPr lvl="2">
              <a:buFont typeface="Wingdings" charset="2"/>
              <a:buChar char="ü"/>
            </a:pPr>
            <a:endParaRPr lang="it-IT" sz="2000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29" name="Segnaposto contenut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2237047"/>
              </p:ext>
            </p:extLst>
          </p:nvPr>
        </p:nvGraphicFramePr>
        <p:xfrm>
          <a:off x="1000125" y="1719263"/>
          <a:ext cx="7167563" cy="440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r:id="rId4" imgW="8864352" imgH="5450296" progId="Excel.Chart.8">
                  <p:embed/>
                </p:oleObj>
              </mc:Choice>
              <mc:Fallback>
                <p:oleObj r:id="rId4" imgW="8864352" imgH="5450296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5" y="1719263"/>
                        <a:ext cx="7167563" cy="440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ttangolo 5"/>
          <p:cNvSpPr>
            <a:spLocks noChangeArrowheads="1"/>
          </p:cNvSpPr>
          <p:nvPr/>
        </p:nvSpPr>
        <p:spPr bwMode="auto">
          <a:xfrm>
            <a:off x="594928" y="6025810"/>
            <a:ext cx="83903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dirty="0" smtClean="0">
                <a:latin typeface="Calibri" pitchFamily="34" charset="0"/>
              </a:rPr>
              <a:t>      66,1%              25,4%            8,5%                                52%                   40,3%             7,7%</a:t>
            </a:r>
            <a:endParaRPr lang="it-IT" u="sng" dirty="0" smtClean="0">
              <a:latin typeface="Calibri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68363" y="285097"/>
            <a:ext cx="8170862" cy="1215920"/>
          </a:xfrm>
        </p:spPr>
        <p:txBody>
          <a:bodyPr>
            <a:normAutofit/>
          </a:bodyPr>
          <a:lstStyle/>
          <a:p>
            <a:pPr eaLnBrk="1" hangingPunct="1"/>
            <a:r>
              <a:rPr lang="it-IT" dirty="0" smtClean="0"/>
              <a:t>L’indagine: </a:t>
            </a:r>
            <a:br>
              <a:rPr lang="it-IT" dirty="0" smtClean="0"/>
            </a:br>
            <a:r>
              <a:rPr lang="it-IT" dirty="0" smtClean="0"/>
              <a:t>OBIETTIVO E CARATTERISTICHE (2)</a:t>
            </a:r>
            <a:endParaRPr lang="it-IT" sz="31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8722125"/>
              </p:ext>
            </p:extLst>
          </p:nvPr>
        </p:nvGraphicFramePr>
        <p:xfrm>
          <a:off x="298163" y="1995764"/>
          <a:ext cx="4030927" cy="3527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Gra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4079555"/>
              </p:ext>
            </p:extLst>
          </p:nvPr>
        </p:nvGraphicFramePr>
        <p:xfrm>
          <a:off x="4790859" y="2097570"/>
          <a:ext cx="4151172" cy="3444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Rettangolo 5"/>
          <p:cNvSpPr>
            <a:spLocks noChangeArrowheads="1"/>
          </p:cNvSpPr>
          <p:nvPr/>
        </p:nvSpPr>
        <p:spPr bwMode="auto">
          <a:xfrm>
            <a:off x="266319" y="1751184"/>
            <a:ext cx="38703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u="sng" dirty="0" smtClean="0">
                <a:latin typeface="Calibri" pitchFamily="34" charset="0"/>
              </a:rPr>
              <a:t>FINO A 49 ADDETTI</a:t>
            </a:r>
          </a:p>
          <a:p>
            <a:endParaRPr lang="it-IT" u="sng" dirty="0" smtClean="0">
              <a:latin typeface="Calibri" pitchFamily="34" charset="0"/>
            </a:endParaRPr>
          </a:p>
        </p:txBody>
      </p:sp>
      <p:sp>
        <p:nvSpPr>
          <p:cNvPr id="14" name="Rettangolo 5"/>
          <p:cNvSpPr>
            <a:spLocks noChangeArrowheads="1"/>
          </p:cNvSpPr>
          <p:nvPr/>
        </p:nvSpPr>
        <p:spPr bwMode="auto">
          <a:xfrm>
            <a:off x="4747809" y="1749634"/>
            <a:ext cx="38703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u="sng" dirty="0" smtClean="0">
                <a:latin typeface="Calibri" pitchFamily="34" charset="0"/>
              </a:rPr>
              <a:t>50 ADDETTI E OLTRE</a:t>
            </a:r>
          </a:p>
          <a:p>
            <a:endParaRPr lang="it-IT" u="sng" dirty="0" smtClean="0">
              <a:latin typeface="Calibri" pitchFamily="34" charset="0"/>
            </a:endParaRPr>
          </a:p>
        </p:txBody>
      </p:sp>
      <p:sp>
        <p:nvSpPr>
          <p:cNvPr id="3" name="Freccia su 2"/>
          <p:cNvSpPr/>
          <p:nvPr/>
        </p:nvSpPr>
        <p:spPr>
          <a:xfrm>
            <a:off x="962022" y="5369014"/>
            <a:ext cx="484632" cy="596556"/>
          </a:xfrm>
          <a:prstGeom prst="up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Freccia su 15"/>
          <p:cNvSpPr/>
          <p:nvPr/>
        </p:nvSpPr>
        <p:spPr>
          <a:xfrm>
            <a:off x="2230342" y="5386706"/>
            <a:ext cx="484632" cy="597600"/>
          </a:xfrm>
          <a:prstGeom prst="up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Freccia su 16"/>
          <p:cNvSpPr/>
          <p:nvPr/>
        </p:nvSpPr>
        <p:spPr>
          <a:xfrm>
            <a:off x="3363982" y="5385154"/>
            <a:ext cx="484632" cy="597600"/>
          </a:xfrm>
          <a:prstGeom prst="up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Freccia su 17"/>
          <p:cNvSpPr/>
          <p:nvPr/>
        </p:nvSpPr>
        <p:spPr>
          <a:xfrm>
            <a:off x="5575062" y="5441334"/>
            <a:ext cx="484632" cy="597600"/>
          </a:xfrm>
          <a:prstGeom prst="up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Freccia su 18"/>
          <p:cNvSpPr/>
          <p:nvPr/>
        </p:nvSpPr>
        <p:spPr>
          <a:xfrm>
            <a:off x="6920342" y="5459026"/>
            <a:ext cx="484632" cy="597600"/>
          </a:xfrm>
          <a:prstGeom prst="up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Freccia su 19"/>
          <p:cNvSpPr/>
          <p:nvPr/>
        </p:nvSpPr>
        <p:spPr>
          <a:xfrm>
            <a:off x="8169422" y="5476718"/>
            <a:ext cx="484632" cy="597600"/>
          </a:xfrm>
          <a:prstGeom prst="up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61624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868363" y="0"/>
            <a:ext cx="8118475" cy="98143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it-IT" sz="3600" dirty="0" smtClean="0"/>
              <a:t>Andamento dell’attività</a:t>
            </a:r>
            <a:endParaRPr lang="it-IT" sz="2800" dirty="0" smtClean="0">
              <a:solidFill>
                <a:schemeClr val="tx1"/>
              </a:solidFill>
            </a:endParaRPr>
          </a:p>
        </p:txBody>
      </p:sp>
      <p:sp>
        <p:nvSpPr>
          <p:cNvPr id="18434" name="Rettangolo 5"/>
          <p:cNvSpPr>
            <a:spLocks noChangeArrowheads="1"/>
          </p:cNvSpPr>
          <p:nvPr/>
        </p:nvSpPr>
        <p:spPr bwMode="auto">
          <a:xfrm>
            <a:off x="971550" y="698377"/>
            <a:ext cx="74310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0" dirty="0" smtClean="0">
                <a:latin typeface="Calibri" pitchFamily="34" charset="0"/>
              </a:rPr>
              <a:t>% imprese con attività in aumento, diminuzione, stabilità rispetto all’anno precedente – Mesi di attività assicurata</a:t>
            </a:r>
            <a:endParaRPr lang="it-IT" sz="2000" b="0" dirty="0">
              <a:latin typeface="Calibri" pitchFamily="34" charset="0"/>
            </a:endParaRPr>
          </a:p>
        </p:txBody>
      </p:sp>
      <p:sp>
        <p:nvSpPr>
          <p:cNvPr id="12" name="Rettangolo 5"/>
          <p:cNvSpPr>
            <a:spLocks noChangeArrowheads="1"/>
          </p:cNvSpPr>
          <p:nvPr/>
        </p:nvSpPr>
        <p:spPr bwMode="auto">
          <a:xfrm>
            <a:off x="5271869" y="2217087"/>
            <a:ext cx="3648727" cy="92333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it-IT" dirty="0" smtClean="0">
                <a:latin typeface="Calibri" pitchFamily="34" charset="0"/>
              </a:rPr>
              <a:t>Dato medio: 6,64 mesi (meglio per le medio – grandi imprese)</a:t>
            </a:r>
          </a:p>
          <a:p>
            <a:pPr marL="342900" indent="-342900">
              <a:buFont typeface="Wingdings" charset="2"/>
              <a:buChar char="ü"/>
            </a:pPr>
            <a:r>
              <a:rPr lang="it-IT" dirty="0" smtClean="0">
                <a:latin typeface="Calibri" pitchFamily="34" charset="0"/>
              </a:rPr>
              <a:t>8,9 mesi nel 2011</a:t>
            </a: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4237249"/>
              </p:ext>
            </p:extLst>
          </p:nvPr>
        </p:nvGraphicFramePr>
        <p:xfrm>
          <a:off x="427969" y="3551077"/>
          <a:ext cx="4362891" cy="2873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8771672"/>
              </p:ext>
            </p:extLst>
          </p:nvPr>
        </p:nvGraphicFramePr>
        <p:xfrm>
          <a:off x="4656177" y="3675560"/>
          <a:ext cx="4487823" cy="2809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288607" y="1712694"/>
            <a:ext cx="4512572" cy="1477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Calibri"/>
                <a:cs typeface="Calibri"/>
              </a:rPr>
              <a:t>10,8% la quota di imprese dichiaranti </a:t>
            </a:r>
          </a:p>
          <a:p>
            <a:r>
              <a:rPr lang="it-IT" dirty="0" smtClean="0">
                <a:latin typeface="Calibri"/>
                <a:cs typeface="Calibri"/>
              </a:rPr>
              <a:t>aumenti di attività nel 2011</a:t>
            </a:r>
          </a:p>
          <a:p>
            <a:r>
              <a:rPr lang="it-IT" dirty="0" smtClean="0">
                <a:latin typeface="Calibri"/>
                <a:cs typeface="Calibri"/>
              </a:rPr>
              <a:t>Nel I semestre 2012: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Calibri"/>
                <a:cs typeface="Calibri"/>
              </a:rPr>
              <a:t>9,7% mercato privato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Calibri"/>
                <a:cs typeface="Calibri"/>
              </a:rPr>
              <a:t>8,1% nel mercato pubblico</a:t>
            </a:r>
            <a:endParaRPr lang="it-IT" dirty="0">
              <a:latin typeface="Calibri"/>
              <a:cs typeface="Calibri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890588" y="1429"/>
            <a:ext cx="7894637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it-IT" sz="3600" dirty="0" smtClean="0"/>
              <a:t>FATTURATO</a:t>
            </a:r>
            <a:endParaRPr lang="it-IT" sz="2800" dirty="0" smtClean="0">
              <a:solidFill>
                <a:schemeClr val="tx1"/>
              </a:solidFill>
            </a:endParaRPr>
          </a:p>
        </p:txBody>
      </p:sp>
      <p:sp>
        <p:nvSpPr>
          <p:cNvPr id="11" name="Rettangolo 5"/>
          <p:cNvSpPr>
            <a:spLocks noChangeArrowheads="1"/>
          </p:cNvSpPr>
          <p:nvPr/>
        </p:nvSpPr>
        <p:spPr bwMode="auto">
          <a:xfrm>
            <a:off x="327086" y="1889941"/>
            <a:ext cx="809326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 smtClean="0">
                <a:latin typeface="Calibri" pitchFamily="34" charset="0"/>
              </a:rPr>
              <a:t>Peggiore del 2011: era pari al 12,3 % la quota di imprese   dichiaranti aumenti e la contrazione media era del -10,2%  </a:t>
            </a:r>
          </a:p>
          <a:p>
            <a:endParaRPr lang="it-IT" dirty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it-IT" dirty="0" smtClean="0">
                <a:latin typeface="Calibri" pitchFamily="34" charset="0"/>
              </a:rPr>
              <a:t>Ulteriori peggioramenti </a:t>
            </a:r>
            <a:r>
              <a:rPr lang="it-IT" i="1" u="sng" dirty="0" smtClean="0">
                <a:latin typeface="Calibri" pitchFamily="34" charset="0"/>
              </a:rPr>
              <a:t>previsti</a:t>
            </a:r>
            <a:r>
              <a:rPr lang="it-IT" dirty="0" smtClean="0">
                <a:latin typeface="Calibri" pitchFamily="34" charset="0"/>
              </a:rPr>
              <a:t> a fine anno: 8% imprese dichiarano aumenti</a:t>
            </a:r>
          </a:p>
        </p:txBody>
      </p:sp>
      <p:sp>
        <p:nvSpPr>
          <p:cNvPr id="12" name="Rettangolo 5"/>
          <p:cNvSpPr>
            <a:spLocks noChangeArrowheads="1"/>
          </p:cNvSpPr>
          <p:nvPr/>
        </p:nvSpPr>
        <p:spPr bwMode="auto">
          <a:xfrm>
            <a:off x="971550" y="775353"/>
            <a:ext cx="74310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0" dirty="0" smtClean="0">
                <a:latin typeface="Calibri" pitchFamily="34" charset="0"/>
              </a:rPr>
              <a:t>% imprese con fatturato in aumento, diminuzione, stabilità rispetto all’anno precedente – variazioni %</a:t>
            </a:r>
            <a:endParaRPr lang="it-IT" sz="2000" b="0" dirty="0">
              <a:latin typeface="Calibri" pitchFamily="34" charset="0"/>
            </a:endParaRPr>
          </a:p>
        </p:txBody>
      </p:sp>
      <p:graphicFrame>
        <p:nvGraphicFramePr>
          <p:cNvPr id="6" name="Gra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8361108"/>
              </p:ext>
            </p:extLst>
          </p:nvPr>
        </p:nvGraphicFramePr>
        <p:xfrm>
          <a:off x="430030" y="3483122"/>
          <a:ext cx="8035746" cy="3022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890588" y="1429"/>
            <a:ext cx="7894637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it-IT" sz="3600" dirty="0" smtClean="0"/>
              <a:t>INVESTIMENTI</a:t>
            </a:r>
            <a:endParaRPr lang="it-IT" sz="2800" dirty="0" smtClean="0">
              <a:solidFill>
                <a:schemeClr val="tx1"/>
              </a:solidFill>
            </a:endParaRPr>
          </a:p>
        </p:txBody>
      </p:sp>
      <p:sp>
        <p:nvSpPr>
          <p:cNvPr id="11" name="Rettangolo 5"/>
          <p:cNvSpPr>
            <a:spLocks noChangeArrowheads="1"/>
          </p:cNvSpPr>
          <p:nvPr/>
        </p:nvSpPr>
        <p:spPr bwMode="auto">
          <a:xfrm>
            <a:off x="327086" y="1889941"/>
            <a:ext cx="809326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 smtClean="0">
                <a:latin typeface="Calibri" pitchFamily="34" charset="0"/>
              </a:rPr>
              <a:t>Peggiore del 2011: era pari al 14,7 % la quota di imprese   dichiaranti aumenti </a:t>
            </a:r>
          </a:p>
          <a:p>
            <a:endParaRPr lang="it-IT" dirty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it-IT" dirty="0" smtClean="0">
                <a:latin typeface="Calibri" pitchFamily="34" charset="0"/>
              </a:rPr>
              <a:t>Ulteriori peggioramenti </a:t>
            </a:r>
            <a:r>
              <a:rPr lang="it-IT" i="1" u="sng" dirty="0" smtClean="0">
                <a:latin typeface="Calibri" pitchFamily="34" charset="0"/>
              </a:rPr>
              <a:t>previsti</a:t>
            </a:r>
            <a:r>
              <a:rPr lang="it-IT" dirty="0" smtClean="0">
                <a:latin typeface="Calibri" pitchFamily="34" charset="0"/>
              </a:rPr>
              <a:t> a fine anno: 2% imprese dichiarano aumenti</a:t>
            </a:r>
          </a:p>
        </p:txBody>
      </p:sp>
      <p:sp>
        <p:nvSpPr>
          <p:cNvPr id="12" name="Rettangolo 5"/>
          <p:cNvSpPr>
            <a:spLocks noChangeArrowheads="1"/>
          </p:cNvSpPr>
          <p:nvPr/>
        </p:nvSpPr>
        <p:spPr bwMode="auto">
          <a:xfrm>
            <a:off x="971550" y="775353"/>
            <a:ext cx="74310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0" dirty="0" smtClean="0">
                <a:latin typeface="Calibri" pitchFamily="34" charset="0"/>
              </a:rPr>
              <a:t>% imprese con spesa in investimenti in aumento, diminuzione, stabilità rispetto all’anno precedente</a:t>
            </a:r>
            <a:endParaRPr lang="it-IT" sz="2000" b="0" dirty="0">
              <a:latin typeface="Calibri" pitchFamily="34" charset="0"/>
            </a:endParaRPr>
          </a:p>
        </p:txBody>
      </p:sp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2503684"/>
              </p:ext>
            </p:extLst>
          </p:nvPr>
        </p:nvGraphicFramePr>
        <p:xfrm>
          <a:off x="355860" y="3628034"/>
          <a:ext cx="8398521" cy="2873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5"/>
          <p:cNvSpPr>
            <a:spLocks noChangeArrowheads="1"/>
          </p:cNvSpPr>
          <p:nvPr/>
        </p:nvSpPr>
        <p:spPr bwMode="auto">
          <a:xfrm>
            <a:off x="3769596" y="2985286"/>
            <a:ext cx="5196432" cy="64633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 smtClean="0">
                <a:latin typeface="Calibri" pitchFamily="34" charset="0"/>
              </a:rPr>
              <a:t>10,3% per le imprese rivolte al mercato pubblico</a:t>
            </a:r>
          </a:p>
          <a:p>
            <a:pPr marL="285750" indent="-285750">
              <a:buFont typeface="Arial"/>
              <a:buChar char="•"/>
            </a:pPr>
            <a:r>
              <a:rPr lang="it-IT" dirty="0" smtClean="0">
                <a:latin typeface="Calibri" pitchFamily="34" charset="0"/>
              </a:rPr>
              <a:t>4,3% per le imprese rivolte al mercato privato</a:t>
            </a:r>
            <a:endParaRPr lang="it-IT" dirty="0">
              <a:latin typeface="Calibri" pitchFamily="34" charset="0"/>
            </a:endParaRPr>
          </a:p>
        </p:txBody>
      </p:sp>
      <p:cxnSp>
        <p:nvCxnSpPr>
          <p:cNvPr id="3" name="Connettore 2 2"/>
          <p:cNvCxnSpPr/>
          <p:nvPr/>
        </p:nvCxnSpPr>
        <p:spPr>
          <a:xfrm flipV="1">
            <a:off x="5733639" y="3848755"/>
            <a:ext cx="692655" cy="16549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02873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363" y="0"/>
            <a:ext cx="8124825" cy="121126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/>
              <a:t>occupazione</a:t>
            </a:r>
            <a:endParaRPr lang="it-IT" sz="3100" dirty="0">
              <a:solidFill>
                <a:schemeClr val="tx1"/>
              </a:solidFill>
            </a:endParaRPr>
          </a:p>
        </p:txBody>
      </p:sp>
      <p:sp>
        <p:nvSpPr>
          <p:cNvPr id="10" name="Rettangolo 5"/>
          <p:cNvSpPr>
            <a:spLocks noChangeArrowheads="1"/>
          </p:cNvSpPr>
          <p:nvPr/>
        </p:nvSpPr>
        <p:spPr bwMode="auto">
          <a:xfrm>
            <a:off x="461769" y="1793722"/>
            <a:ext cx="809326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it-IT" dirty="0" smtClean="0">
                <a:latin typeface="Calibri" pitchFamily="34" charset="0"/>
              </a:rPr>
              <a:t>Occupazione in diminuzione per il 23,</a:t>
            </a:r>
            <a:r>
              <a:rPr lang="it-IT" dirty="0">
                <a:latin typeface="Calibri" pitchFamily="34" charset="0"/>
              </a:rPr>
              <a:t>8</a:t>
            </a:r>
            <a:r>
              <a:rPr lang="it-IT" dirty="0" smtClean="0">
                <a:latin typeface="Calibri" pitchFamily="34" charset="0"/>
              </a:rPr>
              <a:t>% delle imprese vs il 9,7% delle imprese che hanno ampliato il proprio organico</a:t>
            </a:r>
          </a:p>
          <a:p>
            <a:pPr marL="342900" indent="-342900">
              <a:buFont typeface="Wingdings" charset="2"/>
              <a:buChar char="ü"/>
            </a:pPr>
            <a:r>
              <a:rPr lang="it-IT" dirty="0" smtClean="0">
                <a:latin typeface="Calibri" pitchFamily="34" charset="0"/>
              </a:rPr>
              <a:t>Contrazione media -2,1% peggiore rispetto al 2011 (-1,5%)</a:t>
            </a:r>
          </a:p>
          <a:p>
            <a:pPr marL="342900" indent="-342900">
              <a:buFont typeface="Wingdings" charset="2"/>
              <a:buChar char="ü"/>
            </a:pPr>
            <a:r>
              <a:rPr lang="it-IT" dirty="0" smtClean="0">
                <a:latin typeface="Calibri" pitchFamily="34" charset="0"/>
              </a:rPr>
              <a:t>Dinamiche migliori nelle medio grandi dimensioni</a:t>
            </a:r>
          </a:p>
          <a:p>
            <a:pPr marL="342900" indent="-342900">
              <a:buFont typeface="Wingdings" charset="2"/>
              <a:buChar char="ü"/>
            </a:pPr>
            <a:r>
              <a:rPr lang="it-IT" dirty="0" smtClean="0">
                <a:latin typeface="Calibri" pitchFamily="34" charset="0"/>
              </a:rPr>
              <a:t>Peggioramenti a fine anno: 3,2% imprese con organici in aumento</a:t>
            </a:r>
          </a:p>
        </p:txBody>
      </p:sp>
      <p:sp>
        <p:nvSpPr>
          <p:cNvPr id="11" name="Rettangolo 5"/>
          <p:cNvSpPr>
            <a:spLocks noChangeArrowheads="1"/>
          </p:cNvSpPr>
          <p:nvPr/>
        </p:nvSpPr>
        <p:spPr bwMode="auto">
          <a:xfrm>
            <a:off x="971550" y="698377"/>
            <a:ext cx="74310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0" dirty="0" smtClean="0">
                <a:latin typeface="Calibri" pitchFamily="34" charset="0"/>
              </a:rPr>
              <a:t>% imprese con occupazione in aumento, diminuzione, stabilità rispetto all’anno precedente – variazioni %</a:t>
            </a:r>
          </a:p>
          <a:p>
            <a:pPr algn="ctr"/>
            <a:endParaRPr lang="it-IT" sz="2000" b="0" dirty="0">
              <a:latin typeface="Calibri" pitchFamily="34" charset="0"/>
            </a:endParaRPr>
          </a:p>
        </p:txBody>
      </p:sp>
      <p:graphicFrame>
        <p:nvGraphicFramePr>
          <p:cNvPr id="13" name="Segnaposto contenuto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622112"/>
              </p:ext>
            </p:extLst>
          </p:nvPr>
        </p:nvGraphicFramePr>
        <p:xfrm>
          <a:off x="400241" y="3252198"/>
          <a:ext cx="8407400" cy="3605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it-IT" noProof="1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/>
              <a:t>Focus:</a:t>
            </a:r>
            <a:br>
              <a:rPr lang="it-IT" dirty="0" smtClean="0"/>
            </a:br>
            <a:r>
              <a:rPr lang="it-IT" dirty="0" smtClean="0"/>
              <a:t>RITARDATI PAGAMENTI NEI CONTRATTI CON LA P.A. E ACCESSO AL CREDITO</a:t>
            </a:r>
            <a:endParaRPr lang="it-IT" noProof="1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588" y="0"/>
            <a:ext cx="8045450" cy="131762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/>
              <a:t>RITARDATI PAGAMENTI </a:t>
            </a:r>
            <a:br>
              <a:rPr lang="it-IT" dirty="0" smtClean="0"/>
            </a:br>
            <a:r>
              <a:rPr lang="it-IT" dirty="0" smtClean="0"/>
              <a:t>NEI CONTRATTI CON LA P.A.</a:t>
            </a:r>
            <a:endParaRPr lang="it-IT" sz="3100" dirty="0">
              <a:solidFill>
                <a:schemeClr val="tx1"/>
              </a:solidFill>
            </a:endParaRPr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287585" y="1715196"/>
            <a:ext cx="5600479" cy="478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Calibri" pitchFamily="34" charset="0"/>
              </a:rPr>
              <a:t>81,3</a:t>
            </a:r>
            <a:r>
              <a:rPr lang="it-IT" sz="2400" b="0" dirty="0" smtClean="0">
                <a:latin typeface="Calibri" pitchFamily="34" charset="0"/>
              </a:rPr>
              <a:t>%  delle imprese ha rapporti con la P.A.</a:t>
            </a:r>
          </a:p>
        </p:txBody>
      </p:sp>
      <p:sp>
        <p:nvSpPr>
          <p:cNvPr id="11" name="Freccia giù 10"/>
          <p:cNvSpPr/>
          <p:nvPr/>
        </p:nvSpPr>
        <p:spPr>
          <a:xfrm>
            <a:off x="3694153" y="2213033"/>
            <a:ext cx="1385309" cy="44260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923540" y="2675835"/>
            <a:ext cx="72151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Calibri" pitchFamily="34" charset="0"/>
              </a:rPr>
              <a:t>83,7%(era il 70,6%) di esse segnala ritardi di pagamento della P.A. rispetto ai termini contrattuali</a:t>
            </a:r>
            <a:endParaRPr lang="it-IT" sz="2400" b="0" dirty="0">
              <a:latin typeface="Calibri" pitchFamily="34" charset="0"/>
            </a:endParaRPr>
          </a:p>
        </p:txBody>
      </p:sp>
      <p:sp>
        <p:nvSpPr>
          <p:cNvPr id="14" name="Rettangolo 13"/>
          <p:cNvSpPr>
            <a:spLocks noChangeArrowheads="1"/>
          </p:cNvSpPr>
          <p:nvPr/>
        </p:nvSpPr>
        <p:spPr bwMode="auto">
          <a:xfrm>
            <a:off x="750377" y="3695752"/>
            <a:ext cx="78885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400" b="0" i="1" dirty="0">
                <a:latin typeface="Calibri"/>
                <a:cs typeface="Calibri"/>
              </a:rPr>
              <a:t>% di imprese con ritardo medio dei pagamenti della PA in aumento, diminuzione e stabilità </a:t>
            </a:r>
            <a:r>
              <a:rPr lang="it-IT" sz="1400" b="0" i="1" dirty="0" smtClean="0">
                <a:latin typeface="Calibri"/>
                <a:cs typeface="Calibri"/>
              </a:rPr>
              <a:t>rispetto </a:t>
            </a:r>
            <a:r>
              <a:rPr lang="it-IT" sz="1400" b="0" i="1" dirty="0">
                <a:latin typeface="Calibri"/>
                <a:cs typeface="Calibri"/>
              </a:rPr>
              <a:t>allo stesso periodo dell'anno precedente </a:t>
            </a:r>
            <a:r>
              <a:rPr lang="it-IT" sz="1400" b="0" i="1" dirty="0" smtClean="0">
                <a:latin typeface="Calibri"/>
                <a:cs typeface="Calibri"/>
              </a:rPr>
              <a:t> </a:t>
            </a:r>
            <a:endParaRPr lang="it-IT" sz="1400" b="0" dirty="0" smtClean="0">
              <a:latin typeface="Calibri"/>
              <a:cs typeface="Calibri"/>
            </a:endParaRP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4204527"/>
              </p:ext>
            </p:extLst>
          </p:nvPr>
        </p:nvGraphicFramePr>
        <p:xfrm>
          <a:off x="731136" y="4147615"/>
          <a:ext cx="7638438" cy="2491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588" y="0"/>
            <a:ext cx="8045450" cy="131762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/>
              <a:t>Difficoltà nell’accesso al credito</a:t>
            </a:r>
            <a:endParaRPr lang="it-IT" sz="3100" dirty="0">
              <a:solidFill>
                <a:schemeClr val="tx1"/>
              </a:solidFill>
            </a:endParaRPr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557972" y="1715196"/>
            <a:ext cx="831185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 smtClean="0">
                <a:latin typeface="Calibri" pitchFamily="34" charset="0"/>
              </a:rPr>
              <a:t>Il 60,3%  delle imprese dichiara di aver fatto domanda di credito al sistema bancario</a:t>
            </a:r>
          </a:p>
          <a:p>
            <a:pPr marL="285750" indent="-285750">
              <a:buFont typeface="Arial"/>
              <a:buChar char="•"/>
            </a:pPr>
            <a:r>
              <a:rPr lang="it-IT" dirty="0" smtClean="0">
                <a:latin typeface="Calibri" pitchFamily="34" charset="0"/>
              </a:rPr>
              <a:t>Per il 70,7% le condizioni di accesso al credito sono peggiorate rispetto allo scorso</a:t>
            </a:r>
          </a:p>
          <a:p>
            <a:r>
              <a:rPr lang="it-IT" dirty="0" smtClean="0">
                <a:latin typeface="Calibri" pitchFamily="34" charset="0"/>
              </a:rPr>
              <a:t>     anno</a:t>
            </a:r>
          </a:p>
          <a:p>
            <a:pPr marL="285750" indent="-285750">
              <a:buFont typeface="Arial"/>
              <a:buChar char="•"/>
            </a:pPr>
            <a:r>
              <a:rPr lang="it-IT" dirty="0" smtClean="0">
                <a:latin typeface="Calibri" pitchFamily="34" charset="0"/>
              </a:rPr>
              <a:t>Nessuna impresa ha dichiarato miglioramenti</a:t>
            </a:r>
          </a:p>
        </p:txBody>
      </p:sp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8593917"/>
              </p:ext>
            </p:extLst>
          </p:nvPr>
        </p:nvGraphicFramePr>
        <p:xfrm>
          <a:off x="1853756" y="3925730"/>
          <a:ext cx="6265693" cy="2517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746993" y="3342104"/>
            <a:ext cx="62656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0" i="1" dirty="0">
                <a:latin typeface="Calibri"/>
                <a:cs typeface="Calibri"/>
              </a:rPr>
              <a:t>% di imprese </a:t>
            </a:r>
            <a:r>
              <a:rPr lang="it-IT" sz="1400" b="0" i="1" dirty="0" smtClean="0">
                <a:latin typeface="Calibri"/>
                <a:cs typeface="Calibri"/>
              </a:rPr>
              <a:t>dichiaranti condizioni di accesso al credito in peggioramento, miglioramento o invariate</a:t>
            </a:r>
            <a:r>
              <a:rPr lang="it-IT" sz="1400" b="0" i="1" dirty="0">
                <a:latin typeface="Calibri"/>
                <a:cs typeface="Calibri"/>
              </a:rPr>
              <a:t> </a:t>
            </a:r>
            <a:r>
              <a:rPr lang="it-IT" sz="1400" b="0" i="1" dirty="0" smtClean="0">
                <a:latin typeface="Calibri"/>
                <a:cs typeface="Calibri"/>
              </a:rPr>
              <a:t>rispetto all’anno precedente</a:t>
            </a:r>
            <a:endParaRPr lang="it-IT" sz="1400" b="0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04023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glia">
  <a:themeElements>
    <a:clrScheme name="Griglia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glia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gli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Microsoft Motion BG">
      <a:dk1>
        <a:sysClr val="windowText" lastClr="000000"/>
      </a:dk1>
      <a:lt1>
        <a:sysClr val="window" lastClr="FFFFFF"/>
      </a:lt1>
      <a:dk2>
        <a:srgbClr val="2B370A"/>
      </a:dk2>
      <a:lt2>
        <a:srgbClr val="EBF6D0"/>
      </a:lt2>
      <a:accent1>
        <a:srgbClr val="FF9900"/>
      </a:accent1>
      <a:accent2>
        <a:srgbClr val="FFCC00"/>
      </a:accent2>
      <a:accent3>
        <a:srgbClr val="9BBB59"/>
      </a:accent3>
      <a:accent4>
        <a:srgbClr val="1E8C16"/>
      </a:accent4>
      <a:accent5>
        <a:srgbClr val="00CC99"/>
      </a:accent5>
      <a:accent6>
        <a:srgbClr val="00A1DA"/>
      </a:accent6>
      <a:hlink>
        <a:srgbClr val="00D2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icrosoft Motion BG">
      <a:dk1>
        <a:sysClr val="windowText" lastClr="000000"/>
      </a:dk1>
      <a:lt1>
        <a:sysClr val="window" lastClr="FFFFFF"/>
      </a:lt1>
      <a:dk2>
        <a:srgbClr val="2B370A"/>
      </a:dk2>
      <a:lt2>
        <a:srgbClr val="EBF6D0"/>
      </a:lt2>
      <a:accent1>
        <a:srgbClr val="FF9900"/>
      </a:accent1>
      <a:accent2>
        <a:srgbClr val="FFCC00"/>
      </a:accent2>
      <a:accent3>
        <a:srgbClr val="9BBB59"/>
      </a:accent3>
      <a:accent4>
        <a:srgbClr val="1E8C16"/>
      </a:accent4>
      <a:accent5>
        <a:srgbClr val="00CC99"/>
      </a:accent5>
      <a:accent6>
        <a:srgbClr val="00A1DA"/>
      </a:accent6>
      <a:hlink>
        <a:srgbClr val="00D2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Elica.thmx</Template>
  <TotalTime>0</TotalTime>
  <Words>691</Words>
  <Application>Microsoft Office PowerPoint</Application>
  <PresentationFormat>Presentazione su schermo (4:3)</PresentationFormat>
  <Paragraphs>112</Paragraphs>
  <Slides>10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2" baseType="lpstr">
      <vt:lpstr>Griglia</vt:lpstr>
      <vt:lpstr>Grafico di Microsoft Excel</vt:lpstr>
      <vt:lpstr> La congiuntura DELL’EDILIZIA in Toscana nel PRIMO SEMESTRE 2012</vt:lpstr>
      <vt:lpstr>L’indagine:  OBIETTIVO E CARATTERISTICHE (1)</vt:lpstr>
      <vt:lpstr>L’indagine:  OBIETTIVO E CARATTERISTICHE (2)</vt:lpstr>
      <vt:lpstr>Andamento dell’attività</vt:lpstr>
      <vt:lpstr>FATTURATO</vt:lpstr>
      <vt:lpstr>INVESTIMENTI</vt:lpstr>
      <vt:lpstr>occupazione</vt:lpstr>
      <vt:lpstr>Focus: RITARDATI PAGAMENTI NEI CONTRATTI CON LA P.A. E ACCESSO AL CREDITO</vt:lpstr>
      <vt:lpstr>RITARDATI PAGAMENTI  NEI CONTRATTI CON LA P.A.</vt:lpstr>
      <vt:lpstr>Difficoltà nell’accesso al credito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congiuntura dell’artigianato e della micro impresa in Toscana nel 2011</dc:title>
  <dc:creator/>
  <cp:lastModifiedBy/>
  <cp:revision>8</cp:revision>
  <dcterms:created xsi:type="dcterms:W3CDTF">2012-04-04T07:53:21Z</dcterms:created>
  <dcterms:modified xsi:type="dcterms:W3CDTF">2012-11-19T07:42:38Z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TC027279839991</vt:lpwstr>
  </property>
</Properties>
</file>