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9" r:id="rId4"/>
    <p:sldId id="265" r:id="rId5"/>
    <p:sldId id="267" r:id="rId6"/>
    <p:sldId id="266" r:id="rId7"/>
    <p:sldId id="273" r:id="rId8"/>
    <p:sldId id="268" r:id="rId9"/>
    <p:sldId id="269" r:id="rId10"/>
    <p:sldId id="276" r:id="rId11"/>
    <p:sldId id="275" r:id="rId12"/>
    <p:sldId id="263" r:id="rId13"/>
    <p:sldId id="270" r:id="rId14"/>
    <p:sldId id="271" r:id="rId15"/>
    <p:sldId id="264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CC3300"/>
    <a:srgbClr val="E63A53"/>
    <a:srgbClr val="CC0000"/>
    <a:srgbClr val="D13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80" autoAdjust="0"/>
    <p:restoredTop sz="94687" autoAdjust="0"/>
  </p:normalViewPr>
  <p:slideViewPr>
    <p:cSldViewPr>
      <p:cViewPr>
        <p:scale>
          <a:sx n="90" d="100"/>
          <a:sy n="90" d="100"/>
        </p:scale>
        <p:origin x="-418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1710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B6FF1-5AC3-4C76-B721-E7A4EB1B43B6}" type="datetimeFigureOut">
              <a:rPr lang="it-IT" smtClean="0"/>
              <a:pPr/>
              <a:t>21/03/2013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6E64A-3A5B-4167-B88B-9BDF8971F1A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3531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6E64A-3A5B-4167-B88B-9BDF8971F1A5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4452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21/03/2013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513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21/03/2013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525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21/03/2013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3698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21/03/2013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166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21/03/2013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441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21/03/2013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7718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21/03/2013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6638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21/03/2013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759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21/03/2013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0473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21/03/2013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6651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E1F9A-F008-445B-A080-FD8D8D91489A}" type="datetimeFigureOut">
              <a:rPr lang="it-IT" smtClean="0"/>
              <a:pPr/>
              <a:t>21/03/2013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41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000">
              <a:schemeClr val="bg1"/>
            </a:gs>
            <a:gs pos="37000">
              <a:schemeClr val="bg1">
                <a:lumMod val="95000"/>
                <a:alpha val="26000"/>
              </a:schemeClr>
            </a:gs>
            <a:gs pos="22000">
              <a:schemeClr val="bg1"/>
            </a:gs>
            <a:gs pos="26000">
              <a:schemeClr val="accent2">
                <a:alpha val="0"/>
                <a:lumMod val="0"/>
                <a:lumOff val="100000"/>
              </a:schemeClr>
            </a:gs>
            <a:gs pos="80000">
              <a:schemeClr val="accent1">
                <a:lumMod val="40000"/>
                <a:lumOff val="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E1F9A-F008-445B-A080-FD8D8D91489A}" type="datetimeFigureOut">
              <a:rPr lang="it-IT" smtClean="0"/>
              <a:pPr/>
              <a:t>21/03/2013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1736F-A17E-40A0-A1F9-91ADF5B37E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13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0" y="4963306"/>
            <a:ext cx="2254032" cy="1894694"/>
          </a:xfrm>
          <a:prstGeom prst="rect">
            <a:avLst/>
          </a:prstGeom>
        </p:spPr>
      </p:pic>
      <p:sp>
        <p:nvSpPr>
          <p:cNvPr id="5" name="Titolo 1"/>
          <p:cNvSpPr>
            <a:spLocks noGrp="1"/>
          </p:cNvSpPr>
          <p:nvPr>
            <p:ph type="ctrTitle"/>
          </p:nvPr>
        </p:nvSpPr>
        <p:spPr>
          <a:xfrm>
            <a:off x="395536" y="1700808"/>
            <a:ext cx="7560840" cy="1728192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it-I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Osservatorio sulle Imprese Femminili </a:t>
            </a:r>
            <a:r>
              <a:rPr lang="it-IT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– Anno 2012</a:t>
            </a:r>
            <a:r>
              <a:rPr lang="it-I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it-I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</a:br>
            <a:endParaRPr lang="it-IT" sz="2800" b="1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Sottotitolo 2"/>
          <p:cNvSpPr>
            <a:spLocks noGrp="1"/>
          </p:cNvSpPr>
          <p:nvPr>
            <p:ph type="subTitle" idx="1"/>
          </p:nvPr>
        </p:nvSpPr>
        <p:spPr>
          <a:xfrm>
            <a:off x="395536" y="3140968"/>
            <a:ext cx="6408712" cy="1152252"/>
          </a:xfrm>
        </p:spPr>
        <p:txBody>
          <a:bodyPr/>
          <a:lstStyle/>
          <a:p>
            <a:pPr algn="l">
              <a:defRPr/>
            </a:pPr>
            <a:r>
              <a:rPr lang="it-IT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La dinamica imprenditoriale toscana secondo una prospettiva di </a:t>
            </a:r>
            <a:r>
              <a:rPr lang="it-IT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genere</a:t>
            </a:r>
            <a:endParaRPr lang="it-IT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3349018" cy="69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ottotitolo 2"/>
          <p:cNvSpPr txBox="1">
            <a:spLocks/>
          </p:cNvSpPr>
          <p:nvPr/>
        </p:nvSpPr>
        <p:spPr bwMode="auto">
          <a:xfrm>
            <a:off x="5804520" y="6318250"/>
            <a:ext cx="273623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0"/>
          <a:lstStyle>
            <a:lvl1pPr marL="36513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marL="0" lvl="0"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BBE0E3"/>
              </a:buClr>
              <a:buSzPct val="80000"/>
              <a:defRPr/>
            </a:pPr>
            <a:r>
              <a:rPr lang="it-IT" sz="1400" b="1" dirty="0">
                <a:solidFill>
                  <a:srgbClr val="808080">
                    <a:lumMod val="50000"/>
                  </a:srgbClr>
                </a:solidFill>
                <a:latin typeface="Tahoma" pitchFamily="34" charset="0"/>
                <a:cs typeface="Tahoma" pitchFamily="34" charset="0"/>
              </a:rPr>
              <a:t>Firenze, </a:t>
            </a:r>
            <a:r>
              <a:rPr lang="it-IT" sz="1400" b="1" dirty="0" smtClean="0">
                <a:solidFill>
                  <a:srgbClr val="808080">
                    <a:lumMod val="50000"/>
                  </a:srgbClr>
                </a:solidFill>
                <a:latin typeface="Tahoma" pitchFamily="34" charset="0"/>
                <a:cs typeface="Tahoma" pitchFamily="34" charset="0"/>
              </a:rPr>
              <a:t>Marzo </a:t>
            </a:r>
            <a:r>
              <a:rPr lang="it-IT" sz="1400" b="1" dirty="0">
                <a:solidFill>
                  <a:srgbClr val="808080">
                    <a:lumMod val="50000"/>
                  </a:srgbClr>
                </a:solidFill>
                <a:latin typeface="Tahoma" pitchFamily="34" charset="0"/>
                <a:cs typeface="Tahoma" pitchFamily="34" charset="0"/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246549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0987"/>
            <a:ext cx="1388343" cy="1167014"/>
          </a:xfrm>
          <a:prstGeom prst="rect">
            <a:avLst/>
          </a:prstGeom>
        </p:spPr>
      </p:pic>
      <p:sp>
        <p:nvSpPr>
          <p:cNvPr id="7" name="CasellaDiTesto 3"/>
          <p:cNvSpPr txBox="1">
            <a:spLocks noChangeArrowheads="1"/>
          </p:cNvSpPr>
          <p:nvPr/>
        </p:nvSpPr>
        <p:spPr bwMode="auto">
          <a:xfrm>
            <a:off x="395536" y="262389"/>
            <a:ext cx="4896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defRPr>
                <a:latin typeface="Century Gothic" pitchFamily="34" charset="0"/>
              </a:defRPr>
            </a:lvl2pPr>
            <a:lvl3pPr marL="1143000" indent="-228600" eaLnBrk="0" hangingPunct="0">
              <a:defRPr>
                <a:latin typeface="Century Gothic" pitchFamily="34" charset="0"/>
              </a:defRPr>
            </a:lvl3pPr>
            <a:lvl4pPr marL="1600200" indent="-228600" eaLnBrk="0" hangingPunct="0">
              <a:defRPr>
                <a:latin typeface="Century Gothic" pitchFamily="34" charset="0"/>
              </a:defRPr>
            </a:lvl4pPr>
            <a:lvl5pPr marL="2057400" indent="-228600" eaLnBrk="0" hangingPunct="0">
              <a:defRPr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entury Gothic" pitchFamily="34" charset="0"/>
              </a:defRPr>
            </a:lvl9pPr>
          </a:lstStyle>
          <a:p>
            <a:r>
              <a:rPr lang="it-IT" dirty="0" smtClean="0"/>
              <a:t>Imprese femminili: la componente più dinamica del sistema imprenditoriale toscano</a:t>
            </a:r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sellaDiTesto 4"/>
          <p:cNvSpPr txBox="1">
            <a:spLocks noChangeArrowheads="1"/>
          </p:cNvSpPr>
          <p:nvPr/>
        </p:nvSpPr>
        <p:spPr bwMode="auto">
          <a:xfrm>
            <a:off x="467544" y="1340768"/>
            <a:ext cx="3312368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just" eaLnBrk="0" hangingPunct="0">
              <a:spcAft>
                <a:spcPts val="600"/>
              </a:spcAft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defRPr>
                <a:latin typeface="Century Gothic" pitchFamily="34" charset="0"/>
              </a:defRPr>
            </a:lvl2pPr>
            <a:lvl3pPr marL="1143000" indent="-228600" eaLnBrk="0" hangingPunct="0">
              <a:defRPr>
                <a:latin typeface="Century Gothic" pitchFamily="34" charset="0"/>
              </a:defRPr>
            </a:lvl3pPr>
            <a:lvl4pPr marL="1600200" indent="-228600" eaLnBrk="0" hangingPunct="0">
              <a:defRPr>
                <a:latin typeface="Century Gothic" pitchFamily="34" charset="0"/>
              </a:defRPr>
            </a:lvl4pPr>
            <a:lvl5pPr marL="2057400" indent="-228600" eaLnBrk="0" hangingPunct="0">
              <a:defRPr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entury Gothic" pitchFamily="34" charset="0"/>
              </a:defRPr>
            </a:lvl9pPr>
          </a:lstStyle>
          <a:p>
            <a:pPr>
              <a:defRPr/>
            </a:pPr>
            <a:r>
              <a:rPr lang="it-IT" dirty="0" smtClean="0"/>
              <a:t>Alla fine del 2012</a:t>
            </a:r>
            <a:r>
              <a:rPr lang="it-IT" dirty="0"/>
              <a:t>, le imprese femminili </a:t>
            </a:r>
            <a:r>
              <a:rPr lang="it-IT" dirty="0" smtClean="0"/>
              <a:t>registrate agli archivi delle Camere di Commercio toscane hanno raggiunto </a:t>
            </a:r>
            <a:r>
              <a:rPr lang="it-IT" dirty="0"/>
              <a:t>quota </a:t>
            </a:r>
            <a:r>
              <a:rPr lang="it-IT" dirty="0" smtClean="0"/>
              <a:t>100.836 unità, il 24,2% delle </a:t>
            </a:r>
            <a:r>
              <a:rPr lang="it-IT" dirty="0"/>
              <a:t>imprese </a:t>
            </a:r>
            <a:r>
              <a:rPr lang="it-IT" dirty="0" smtClean="0"/>
              <a:t>regionali complessivamente iscritte al Registro delle Imprese (416.154).</a:t>
            </a:r>
          </a:p>
          <a:p>
            <a:pPr>
              <a:defRPr/>
            </a:pPr>
            <a:r>
              <a:rPr lang="it-IT" dirty="0" smtClean="0"/>
              <a:t>In termini assoluti l’incremento rispetto alla fine del 2011 (al netto delle cessate d’ufficio) è stata pari a 1.286 unità, pari al +1,3% in termini relativi.</a:t>
            </a:r>
          </a:p>
          <a:p>
            <a:pPr>
              <a:defRPr/>
            </a:pPr>
            <a:r>
              <a:rPr lang="it-IT" dirty="0" smtClean="0"/>
              <a:t>Si tratta di una dinamica superiore rispetto a quella espressa dall’imprenditoria non femminile, che si è rivelata molto meno dinamica nel corso del periodo in esame (+0,2% per una crescita di 513 unità in termini assoluti rispetto a fine 2011).</a:t>
            </a:r>
          </a:p>
          <a:p>
            <a:pPr>
              <a:defRPr/>
            </a:pPr>
            <a:r>
              <a:rPr lang="it-IT" dirty="0" smtClean="0"/>
              <a:t>L’evoluzione del 2012 esprime inoltre un’evoluzione divergente fra le due componenti imprenditoriali considerate, con un’accelerazione di quella femminile ed un progressivo rallentamento per quella non femminile.</a:t>
            </a:r>
          </a:p>
          <a:p>
            <a:pPr>
              <a:defRPr/>
            </a:pPr>
            <a:endParaRPr lang="it-IT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889" y="1412776"/>
            <a:ext cx="460057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205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0987"/>
            <a:ext cx="1388343" cy="1167014"/>
          </a:xfrm>
          <a:prstGeom prst="rect">
            <a:avLst/>
          </a:prstGeom>
        </p:spPr>
      </p:pic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395536" y="260648"/>
            <a:ext cx="59046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La Toscana è in testa alla classifica delle regioni italiane per tasso di sviluppo dell’imprenditoria femminile</a:t>
            </a:r>
          </a:p>
        </p:txBody>
      </p:sp>
      <p:sp>
        <p:nvSpPr>
          <p:cNvPr id="14" name="CasellaDiTesto 4"/>
          <p:cNvSpPr txBox="1">
            <a:spLocks noChangeArrowheads="1"/>
          </p:cNvSpPr>
          <p:nvPr/>
        </p:nvSpPr>
        <p:spPr bwMode="auto">
          <a:xfrm>
            <a:off x="483206" y="1340768"/>
            <a:ext cx="3368714" cy="43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Mediamente, in Italia,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la platea delle imprese a guida femminile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è crescita al ritmo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dello 0,5%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nel corso del 2012. La Toscana è risultata la regione più dinamica del Paese, seguita da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Lazio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e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Lombardia (+1,0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%).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Come si vedrà meglio successivamente, le dinamiche registrate sono state ancora una volta fortemente influenzate dalla positiva evoluzione della componente straniera, al netto della quale i valori di crescita si ridimensionano in maniera significativa.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Limitando l’analisi alle sole imprese femminili guidate da italiane, infatti, la Toscana continua ad essere la regione più dinamica, ma ad un ritmo decisamente più contenuto (+0,5%). Fra le regioni </a:t>
            </a:r>
            <a:r>
              <a:rPr lang="it-IT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benchmark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, solo la Lombardia continua inoltre ad esprimere un tasso positivo (+0,3%), mentre la media nazionale evidenzia una stabilità rispetto al 2011.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I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n diminuzione, infine, Emilia-Romagna (-0,2%), Marche, Piemonte e Veneto (-0,4% in tutti i casi in esame).</a:t>
            </a:r>
          </a:p>
        </p:txBody>
      </p:sp>
      <p:pic>
        <p:nvPicPr>
          <p:cNvPr id="17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514" y="1412776"/>
            <a:ext cx="455295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614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0987"/>
            <a:ext cx="1388343" cy="1167014"/>
          </a:xfrm>
          <a:prstGeom prst="rect">
            <a:avLst/>
          </a:prstGeom>
        </p:spPr>
      </p:pic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395537" y="260648"/>
            <a:ext cx="41764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L’area interna della Toscana fa da traino, con Prato e Firenze in testa</a:t>
            </a:r>
          </a:p>
        </p:txBody>
      </p:sp>
      <p:sp>
        <p:nvSpPr>
          <p:cNvPr id="14" name="CasellaDiTesto 4"/>
          <p:cNvSpPr txBox="1">
            <a:spLocks noChangeArrowheads="1"/>
          </p:cNvSpPr>
          <p:nvPr/>
        </p:nvSpPr>
        <p:spPr bwMode="auto">
          <a:xfrm>
            <a:off x="467544" y="1340768"/>
            <a:ext cx="3312368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Nell’area interna della Toscana l’imprenditoria femminile continua a svilupparsi a ritmo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sostenuto: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fanno da traino le province di Firenze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(+496 unità)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Prato (+185),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seguite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da Pistoia (+117), Siena e Arezzo che contribuiscono nel complesso con +150 imprese aggiuntive.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Fra le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province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costiere solo Lucca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(+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156 aziende) registra un tasso di crescita superiore alla media regionale, seguita da Pisa (+105 aziende femminili) e Grosseto (+67).  A Massa Carrara e Livorno il tessuto imprenditoriale femminile resta più o meno fermo alla situazione del 2011.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Anche in questo caso, l’analisi delle sole imprese femminili a conduzione italiana modifica sensibilmente il quadro appena tracciato, in primo luogo attraverso una forte riduzione del divario osservato fra province interne (+0,7%) e della costa (+0,4%).</a:t>
            </a:r>
          </a:p>
        </p:txBody>
      </p:sp>
      <p:pic>
        <p:nvPicPr>
          <p:cNvPr id="17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4"/>
          <p:cNvSpPr txBox="1">
            <a:spLocks noChangeArrowheads="1"/>
          </p:cNvSpPr>
          <p:nvPr/>
        </p:nvSpPr>
        <p:spPr bwMode="auto">
          <a:xfrm>
            <a:off x="1979713" y="5229200"/>
            <a:ext cx="67687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La provincia più dinamica, sotto il profilo in esame, diventa inoltre Lucca (+1,3%), che sopravanza Prato (+1,0%), Pistoia (+0,8%), Siena (+0,8%) e Firenze (+0,7%). Più contenute le dinamiche di Grosseto (+0,5%), Pisa (+0,3%), Massa-Carrara (+0,2%) ed Arezzo (+0,1%), mentre Livorno registra una più marcata contrazione sotto il profilo in esame (-0,5%).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973" y="1412776"/>
            <a:ext cx="4562475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433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0987"/>
            <a:ext cx="1388343" cy="1167014"/>
          </a:xfrm>
          <a:prstGeom prst="rect">
            <a:avLst/>
          </a:prstGeom>
        </p:spPr>
      </p:pic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395537" y="260648"/>
            <a:ext cx="61206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Le province della costa restano tuttavia maggiormente caratterizzate da un tessuto imprenditoriale «rosa»</a:t>
            </a:r>
          </a:p>
        </p:txBody>
      </p:sp>
      <p:sp>
        <p:nvSpPr>
          <p:cNvPr id="14" name="CasellaDiTesto 4"/>
          <p:cNvSpPr txBox="1">
            <a:spLocks noChangeArrowheads="1"/>
          </p:cNvSpPr>
          <p:nvPr/>
        </p:nvSpPr>
        <p:spPr bwMode="auto">
          <a:xfrm>
            <a:off x="5505621" y="1268760"/>
            <a:ext cx="3242843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Come si è visto in precedenza, la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vitalità dell’imprenditoria femminile della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Toscana è legata, nel 2012, soprattutto alle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cinque province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dell’area interna,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dove si sta via via innalzando il tasso di femminilizzazione (passato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nel complesso dal 22,9% del 2010 al 23,5% del 2012) anche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per l’uscita di scena di molte aziende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non femminili.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L’area costiera mantiene tuttavia il tasso di femminilizzazione più elevato (pari al 25,2%), con un ulteriore incremento di 0,2 punti percentuali nel corso del 2012. Grosseto e Livorno  restano, a tale riguardo, le province più femminilizzate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della Toscana, mentre Firenze si caratterizza al contrario per il tasso di imprenditorialità femminile più basso.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Sul dato del capoluogo sembra incidere, sotto il profilo in esame, un mercato del lavoro più dinamico e contraddistinto da maggiori opportunità lavorative, che favoriscono maggiormente – rispetto ad altri contesti territoriali – l’occupazione femminile dipendente.</a:t>
            </a:r>
          </a:p>
        </p:txBody>
      </p:sp>
      <p:pic>
        <p:nvPicPr>
          <p:cNvPr id="17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4733925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13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0987"/>
            <a:ext cx="1388343" cy="1167014"/>
          </a:xfrm>
          <a:prstGeom prst="rect">
            <a:avLst/>
          </a:prstGeom>
        </p:spPr>
      </p:pic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395536" y="260648"/>
            <a:ext cx="41764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L’impresa-donna trova spazi di sviluppo soprattutto nel settore turistico</a:t>
            </a:r>
          </a:p>
        </p:txBody>
      </p:sp>
      <p:sp>
        <p:nvSpPr>
          <p:cNvPr id="14" name="CasellaDiTesto 4"/>
          <p:cNvSpPr txBox="1">
            <a:spLocks noChangeArrowheads="1"/>
          </p:cNvSpPr>
          <p:nvPr/>
        </p:nvSpPr>
        <p:spPr bwMode="auto">
          <a:xfrm>
            <a:off x="395536" y="1340768"/>
            <a:ext cx="3312368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Circa due su tre aziende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“in rosa” della Toscana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(per un totale di 65.585 unità) operano nel settore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dei servizi, di cui ben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27.736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nel commercio 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9.915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nel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turismo. In termini relativi, nel 2012, il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“fare impresa” delle donne è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stato orientato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soprattutto verso le attività turistiche di alloggio e ristorazione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(+3,6%, +348 aziende)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e quelle di noleggio e servizi alle imprese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(+3,4%, +110). 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Le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imprese femminili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hanno trovato spazi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di sviluppo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anche fra le attività industriali (+1,2% nell’industria in senso stretto e +2,0% nelle costruzioni), a differenza di quanto avvenuto per le imprese non femminili che, in questi settori, hanno continuato a diminuire. Nell’ambito del manifatturiero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che conta 12.653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aziende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femminili, si osserva tuttavia che l’incremento di 132 unità è legato prevalentemente alla positiva dinamica della filiera cuoio-calzature (+123 imprese femminili nel 2012).</a:t>
            </a:r>
          </a:p>
        </p:txBody>
      </p:sp>
      <p:pic>
        <p:nvPicPr>
          <p:cNvPr id="17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4"/>
          <p:cNvSpPr txBox="1">
            <a:spLocks noChangeArrowheads="1"/>
          </p:cNvSpPr>
          <p:nvPr/>
        </p:nvSpPr>
        <p:spPr bwMode="auto">
          <a:xfrm>
            <a:off x="1691680" y="5600273"/>
            <a:ext cx="70720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Anche in questo caso i trend osservati si rivelano sensibilmente diversi confrontando imprese femminili italiane e straniere. Il deciso incremento numerico delle attività turistiche è infatti collegato principalmente al contributo della prima componente (+270 aziende femminili italiane nel 2012), mentre quella straniera mette a segno gli incrementi più elevati nel commercio (+229 unità) e nell’industria in senso stretto (+228), ambiti in cui le imprese femminili italiane sono invece in arretramento (con saldi rispettivamente pari a -173 e -72 unità).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731" y="1268760"/>
            <a:ext cx="4657725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6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0987"/>
            <a:ext cx="1388343" cy="1167014"/>
          </a:xfrm>
          <a:prstGeom prst="rect">
            <a:avLst/>
          </a:prstGeom>
        </p:spPr>
      </p:pic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395536" y="260648"/>
            <a:ext cx="48245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Agricoltura e servizi restano le attività con la maggiore incidenza di imprese femminili</a:t>
            </a:r>
          </a:p>
        </p:txBody>
      </p:sp>
      <p:pic>
        <p:nvPicPr>
          <p:cNvPr id="17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4"/>
          <p:cNvSpPr txBox="1">
            <a:spLocks noChangeArrowheads="1"/>
          </p:cNvSpPr>
          <p:nvPr/>
        </p:nvSpPr>
        <p:spPr bwMode="auto">
          <a:xfrm>
            <a:off x="447974" y="1340768"/>
            <a:ext cx="3259930" cy="420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L’agricoltura e il terziario continuano a costituire i macro-settori caratterizzati, in Toscana, dalla maggiore presenza di imprenditoria femminile, con una incidenza sul totale pari rispettivamente al 32,9% ed al 28,4%.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Se si esclude il comparto dei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trasporti-magazzinaggio,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tutte le restanti attività dei servizi presentano un’incidenza di imprese «rosa» superiore al dato medio regionale, con punte anche del 50%.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L’agricoltura resta invece un settore ad elevata presenza di imprese femminili nonostante il calo di imprese registrato nel corso degli ultimi anni, fenomeno peraltro comune alla componente non femminile.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Le attività industriali, infine, confermano un minore </a:t>
            </a:r>
            <a:r>
              <a:rPr lang="it-IT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appeal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 per le imprenditrici, con un tasso di femminilizzazione pari al 22,2% nel caso dell’industria in senso stretto ed al 6,6% nelle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costruzioni.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639" y="1412776"/>
            <a:ext cx="4695825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282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0987"/>
            <a:ext cx="1388343" cy="1167014"/>
          </a:xfrm>
          <a:prstGeom prst="rect">
            <a:avLst/>
          </a:prstGeom>
        </p:spPr>
      </p:pic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395536" y="260648"/>
            <a:ext cx="41764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Società di capitali e ditte individuali le forme giuridiche prescelte</a:t>
            </a:r>
          </a:p>
        </p:txBody>
      </p:sp>
      <p:sp>
        <p:nvSpPr>
          <p:cNvPr id="14" name="CasellaDiTesto 4"/>
          <p:cNvSpPr txBox="1">
            <a:spLocks noChangeArrowheads="1"/>
          </p:cNvSpPr>
          <p:nvPr/>
        </p:nvSpPr>
        <p:spPr bwMode="auto">
          <a:xfrm>
            <a:off x="5292080" y="1340768"/>
            <a:ext cx="3456384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In termini assoluti, nel tessuto imprenditoriale femminile è proseguito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il rafforzamento delle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società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di capitali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(+460 unità) e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delle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ditte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individuali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(+622),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che inglobano rispettivamente il 15% e il 59% delle aziende guidate da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donne.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In termini relativi tuttavia, insieme alle società di capitali, sono state le società cooperative ad aver evidenziato il più elevato incremento nel corso del 2012 (+1,8% per un saldo di 22 aziende aggiuntive rispetto alla fine del 2011), malgrado questo costituisca l’unico caso in cui l’espansione delle imprese femminili sia stato inferiore a quello delle aziende non femminili. In lieve aumento, infine, anche le Società di persone (+137 e +0,6%)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Si osservi che, fra le aziende non femminili, sia le società di persone che le ditte individuali hanno evidenziato una contrazione nel corso del 2012.</a:t>
            </a:r>
          </a:p>
        </p:txBody>
      </p:sp>
      <p:pic>
        <p:nvPicPr>
          <p:cNvPr id="17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45720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619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0987"/>
            <a:ext cx="1388343" cy="1167014"/>
          </a:xfrm>
          <a:prstGeom prst="rect">
            <a:avLst/>
          </a:prstGeom>
        </p:spPr>
      </p:pic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395537" y="260648"/>
            <a:ext cx="41044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In diminuzione le aziende femminili guidate da giovani imprenditrici</a:t>
            </a:r>
          </a:p>
        </p:txBody>
      </p:sp>
      <p:sp>
        <p:nvSpPr>
          <p:cNvPr id="14" name="CasellaDiTesto 4"/>
          <p:cNvSpPr txBox="1">
            <a:spLocks noChangeArrowheads="1"/>
          </p:cNvSpPr>
          <p:nvPr/>
        </p:nvSpPr>
        <p:spPr bwMode="auto">
          <a:xfrm>
            <a:off x="5292081" y="1318116"/>
            <a:ext cx="3456384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In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Toscana l’11,6% delle imprese femminili (11.700 unità) è “giovanile”, è cioè guidato da donne con meno di 35 anni.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Il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bilancio positivo delle imprese “rosa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” non è però riconducibile alle donne giovani: nel periodo dicembre 2011-dicembre 2012, infatti, le aziende femminili giovanili sono diminuite di 70 unità (-0,6%).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In Toscana, le imprese femminili giovanili mostrano comunque una dinamica meno negativa che nelle altre regioni italiane (-2,0% la media nazionale).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Tale dinamica è inoltre molto meno negativa anche rispetto alle imprese giovanili non femminili: le imprese toscane condotte da uomini </a:t>
            </a:r>
            <a:r>
              <a:rPr lang="it-IT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under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 35 anni sono infatti calate del 4,2% nel corso del 2012, facendo in questo caso segnare una performance peggiore rispetto alla media nazionale.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7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458152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587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0987"/>
            <a:ext cx="1388343" cy="1167014"/>
          </a:xfrm>
          <a:prstGeom prst="rect">
            <a:avLst/>
          </a:prstGeom>
        </p:spPr>
      </p:pic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395536" y="260648"/>
            <a:ext cx="55446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Il bilancio positivo delle imprese “rosa”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è legato in buona misura alla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vitalità delle straniere</a:t>
            </a:r>
            <a:endParaRPr lang="it-IT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4" name="CasellaDiTesto 4"/>
          <p:cNvSpPr txBox="1">
            <a:spLocks noChangeArrowheads="1"/>
          </p:cNvSpPr>
          <p:nvPr/>
        </p:nvSpPr>
        <p:spPr bwMode="auto">
          <a:xfrm>
            <a:off x="5615385" y="1312599"/>
            <a:ext cx="3240360" cy="493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Come già anticipato, il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bilancio positivo delle imprese “rosa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” è legato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in buona parte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– in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Toscana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come nel resto del territorio nazionale – alla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vitalità delle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straniere: +800 unità in dodici mesi a livello regionale, per un tasso di crescita del +7,2% che risulta superiore alla media nazionale (+6,5%). Anche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le italiane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mostrano tuttavia una discreta propensione all’imprenditorialità, con 486 unità in più rispetto a fine 2011.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Il saldo attivo delle imprese femminili straniere è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stato guidato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soprattutto dalle imprenditrici non comunitarie (+664 imprese nel 2012, per una variazione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dell’8,1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% rispetto alla fine del 2011), ma non trascurabile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è stato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anche l’incremento messo a segno dalle imprenditrici comunitarie (+134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unità,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pari al +4,8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%).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In virtù di tali dinamiche, alla fine del 2012, le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imprese guidate da donne straniere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erano in Toscana pari a 11.800 unità, rappresentando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l’11,7% del tessuto imprenditoriale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femminile regionale (il 7,8% a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livello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nazionale).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7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326629"/>
            <a:ext cx="499110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1531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0987"/>
            <a:ext cx="1388343" cy="1167014"/>
          </a:xfrm>
          <a:prstGeom prst="rect">
            <a:avLst/>
          </a:prstGeom>
        </p:spPr>
      </p:pic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395537" y="260648"/>
            <a:ext cx="4896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Sono le donne con più di 35 anni a fare impresa in Toscana … sia straniere che italiane </a:t>
            </a:r>
          </a:p>
        </p:txBody>
      </p:sp>
      <p:sp>
        <p:nvSpPr>
          <p:cNvPr id="14" name="CasellaDiTesto 4"/>
          <p:cNvSpPr txBox="1">
            <a:spLocks noChangeArrowheads="1"/>
          </p:cNvSpPr>
          <p:nvPr/>
        </p:nvSpPr>
        <p:spPr bwMode="auto">
          <a:xfrm>
            <a:off x="5148065" y="1268760"/>
            <a:ext cx="3672408" cy="512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La crescita numerica delle imprese femminili straniere è stata comunque inferiore, in termini assoluti, rispetto alla componente maschile (+800 vs. +1.330 unità nel 2012).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Andamenti contrapposti, all’interno delle imprese straniere, si osservano tuttavia facendo riferimento alle sole imprese «giovanili»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(guidate cioè da persone con meno di 35 anni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), aumentate di 132 unità fra le imprese femminili ed invece diminuite di 138 unità fra quelle non femminili.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  <a:defRPr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Malgrado questo positivo contributo, le imprese femminili giovanili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sono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comunque diminuite – nel complesso – di 70 unità, per una variazione negativa come si è già visto dello 0,6% in termini relativi. Si tratta di una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contrazione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che risulta comunque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decisamente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più contenuta, in termini numerici, rispetto a quella delle imprese giovanili non femminili, che determinano oltre il 90% del saldo negativo osservato a livello regionale per le imprese guidate da imprenditori/imprenditrici </a:t>
            </a:r>
            <a:r>
              <a:rPr lang="it-IT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under 35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pPr algn="just">
              <a:spcAft>
                <a:spcPts val="600"/>
              </a:spcAft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Alla fine del 2012, in Toscana, le aziende condotte da giovani donne (meno di 35 anni) provenienti da Paesi esteri erano così pari a 3.136, incidendo per il 27% sull’imprenditoria femminile straniera complessivamente operante a livello regionale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17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7" y="1302201"/>
            <a:ext cx="4581525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4182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0987"/>
            <a:ext cx="1388343" cy="1167014"/>
          </a:xfrm>
          <a:prstGeom prst="rect">
            <a:avLst/>
          </a:prstGeom>
        </p:spPr>
      </p:pic>
      <p:sp>
        <p:nvSpPr>
          <p:cNvPr id="16" name="CasellaDiTesto 3"/>
          <p:cNvSpPr txBox="1">
            <a:spLocks noChangeArrowheads="1"/>
          </p:cNvSpPr>
          <p:nvPr/>
        </p:nvSpPr>
        <p:spPr bwMode="auto">
          <a:xfrm>
            <a:off x="395536" y="260648"/>
            <a:ext cx="20162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Appendice statistica (1)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7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88" y="1379538"/>
            <a:ext cx="5076825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021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0987"/>
            <a:ext cx="1388343" cy="1167014"/>
          </a:xfrm>
          <a:prstGeom prst="rect">
            <a:avLst/>
          </a:prstGeom>
        </p:spPr>
      </p:pic>
      <p:pic>
        <p:nvPicPr>
          <p:cNvPr id="17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3"/>
          <p:cNvSpPr txBox="1">
            <a:spLocks noChangeArrowheads="1"/>
          </p:cNvSpPr>
          <p:nvPr/>
        </p:nvSpPr>
        <p:spPr bwMode="auto">
          <a:xfrm>
            <a:off x="395536" y="260648"/>
            <a:ext cx="20162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Appendice statistica (2)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1393825"/>
            <a:ext cx="5133975" cy="407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381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0987"/>
            <a:ext cx="1388343" cy="1167014"/>
          </a:xfrm>
          <a:prstGeom prst="rect">
            <a:avLst/>
          </a:prstGeom>
        </p:spPr>
      </p:pic>
      <p:pic>
        <p:nvPicPr>
          <p:cNvPr id="17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3"/>
          <p:cNvSpPr txBox="1">
            <a:spLocks noChangeArrowheads="1"/>
          </p:cNvSpPr>
          <p:nvPr/>
        </p:nvSpPr>
        <p:spPr bwMode="auto">
          <a:xfrm>
            <a:off x="395536" y="260648"/>
            <a:ext cx="20162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Appendice statistica (3)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41475"/>
            <a:ext cx="45720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00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0987"/>
            <a:ext cx="1388343" cy="1167014"/>
          </a:xfrm>
          <a:prstGeom prst="rect">
            <a:avLst/>
          </a:prstGeom>
        </p:spPr>
      </p:pic>
      <p:pic>
        <p:nvPicPr>
          <p:cNvPr id="12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sellaDiTesto 5"/>
          <p:cNvSpPr txBox="1">
            <a:spLocks noChangeArrowheads="1"/>
          </p:cNvSpPr>
          <p:nvPr/>
        </p:nvSpPr>
        <p:spPr bwMode="auto">
          <a:xfrm>
            <a:off x="395536" y="260648"/>
            <a:ext cx="27363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Cenni </a:t>
            </a:r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Metodologici e Riconoscimenti </a:t>
            </a:r>
          </a:p>
        </p:txBody>
      </p:sp>
      <p:sp>
        <p:nvSpPr>
          <p:cNvPr id="14" name="CasellaDiTesto 4"/>
          <p:cNvSpPr txBox="1">
            <a:spLocks noChangeArrowheads="1"/>
          </p:cNvSpPr>
          <p:nvPr/>
        </p:nvSpPr>
        <p:spPr bwMode="auto">
          <a:xfrm>
            <a:off x="395536" y="1196752"/>
            <a:ext cx="8280152" cy="558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Il presente report è stato realizzato nell’ambito dell’Osservatorio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sull’imprenditoria femminile,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frutto della collaborazione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 l’Ufficio Studi di Unioncamere Toscana e il Settore Imprenditoria Femminile e Politiche di Genere della Regione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Toscana con l’obbiettivo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monitorare – attraverso analisi periodiche – l’andamento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dell’universo imprenditoriale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“al femminile”.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 banca dati da cui questa analisi attinge le sue informazioni è costituita dal Registro delle Imprese del Sistema Camerale, la cui gestione informatizzata è demandata ad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Infocamere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pPr>
              <a:spcAft>
                <a:spcPts val="600"/>
              </a:spcAft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 legge 28 gennaio 2009 n. 2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– di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conversione del decreto-legge 29 novembre 2008 n. 185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– ha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previsto l’abolizione del libro soci per le società a responsabilità limitata e per le società consortili a responsabilità limitata, attribuendo alla pubblicazione dei dati attraverso il Registro Imprese pieno valore verso i terzi e nei riguardi della società.  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Dal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1° gennaio 2009 l’entrata in vigore di questa novità legislativa e l’aggiornamento della classificazione delle attività economiche attraverso l’ATECO 2007 hanno creato le condizioni per una revisione dell’algoritmo utilizzato dall’Osservatorio dell’Imprenditoria Femminile. Con riferimento alle nuove modalità di calcolo </a:t>
            </a:r>
            <a:r>
              <a:rPr lang="it-IT" sz="12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 le sole società di capitale si definisce femminile un’impresa la cui partecipazione di genere risulta complessivamente superiore al 50% mediando le composizioni di quote di partecipazione e cariche attribuite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pPr>
              <a:spcAft>
                <a:spcPts val="600"/>
              </a:spcAft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 nuova versione dell’algoritmo utilizzata dall’Osservatorio Imprenditoria Femminile per la lettura dei dati a partire dal 2009 è riportata dalla seguente matrice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>
              <a:spcAft>
                <a:spcPts val="600"/>
              </a:spcAft>
            </a:pP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pPr>
              <a:spcAft>
                <a:spcPts val="600"/>
              </a:spcAft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pPr>
              <a:spcAft>
                <a:spcPts val="600"/>
              </a:spcAft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it-IT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endParaRPr lang="it-IT" sz="1200" b="1" u="sng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endParaRPr lang="it-IT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   </a:t>
            </a:r>
            <a:r>
              <a:rPr lang="it-IT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A cura di: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Lauretta </a:t>
            </a:r>
            <a:r>
              <a:rPr lang="it-IT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Ermini</a:t>
            </a:r>
            <a:endParaRPr lang="it-IT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endParaRPr lang="it-IT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r>
              <a:rPr lang="it-IT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	   Coordinamento: 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Riccardo </a:t>
            </a:r>
            <a:r>
              <a:rPr lang="it-IT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rPr>
              <a:t>Perugi</a:t>
            </a:r>
            <a:endParaRPr lang="it-IT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005064"/>
            <a:ext cx="5218113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127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Personalizzato 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F3F3F"/>
      </a:accent1>
      <a:accent2>
        <a:srgbClr val="C0504D"/>
      </a:accent2>
      <a:accent3>
        <a:srgbClr val="9BBB59"/>
      </a:accent3>
      <a:accent4>
        <a:srgbClr val="8064A2"/>
      </a:accent4>
      <a:accent5>
        <a:srgbClr val="3F3F3F"/>
      </a:accent5>
      <a:accent6>
        <a:srgbClr val="F79646"/>
      </a:accent6>
      <a:hlink>
        <a:srgbClr val="3F3F3F"/>
      </a:hlink>
      <a:folHlink>
        <a:srgbClr val="3F3F3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</TotalTime>
  <Words>1991</Words>
  <Application>Microsoft Office PowerPoint</Application>
  <PresentationFormat>Presentazione su schermo (4:3)</PresentationFormat>
  <Paragraphs>66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Tema di Office</vt:lpstr>
      <vt:lpstr>Osservatorio sulle Imprese Femminili – Anno 2012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Cristina Marullo</dc:creator>
  <cp:lastModifiedBy>Lauretta Ermini (cut0018)</cp:lastModifiedBy>
  <cp:revision>195</cp:revision>
  <dcterms:created xsi:type="dcterms:W3CDTF">2012-12-18T09:24:18Z</dcterms:created>
  <dcterms:modified xsi:type="dcterms:W3CDTF">2013-03-21T07:37:20Z</dcterms:modified>
</cp:coreProperties>
</file>