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9"/>
  </p:notesMasterIdLst>
  <p:handoutMasterIdLst>
    <p:handoutMasterId r:id="rId20"/>
  </p:handoutMasterIdLst>
  <p:sldIdLst>
    <p:sldId id="256" r:id="rId3"/>
    <p:sldId id="645" r:id="rId4"/>
    <p:sldId id="666" r:id="rId5"/>
    <p:sldId id="648" r:id="rId6"/>
    <p:sldId id="651" r:id="rId7"/>
    <p:sldId id="628" r:id="rId8"/>
    <p:sldId id="638" r:id="rId9"/>
    <p:sldId id="655" r:id="rId10"/>
    <p:sldId id="624" r:id="rId11"/>
    <p:sldId id="641" r:id="rId12"/>
    <p:sldId id="671" r:id="rId13"/>
    <p:sldId id="672" r:id="rId14"/>
    <p:sldId id="679" r:id="rId15"/>
    <p:sldId id="678" r:id="rId16"/>
    <p:sldId id="677" r:id="rId17"/>
    <p:sldId id="658" r:id="rId18"/>
  </p:sldIdLst>
  <p:sldSz cx="8380413" cy="6094413"/>
  <p:notesSz cx="6805613" cy="99441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00"/>
    <a:srgbClr val="CC6600"/>
    <a:srgbClr val="FF6600"/>
    <a:srgbClr val="AC0000"/>
    <a:srgbClr val="333399"/>
    <a:srgbClr val="FF0000"/>
    <a:srgbClr val="006699"/>
    <a:srgbClr val="0099CC"/>
    <a:srgbClr val="CC3300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1513" autoAdjust="0"/>
    <p:restoredTop sz="86679" autoAdjust="0"/>
  </p:normalViewPr>
  <p:slideViewPr>
    <p:cSldViewPr>
      <p:cViewPr>
        <p:scale>
          <a:sx n="75" d="100"/>
          <a:sy n="75" d="100"/>
        </p:scale>
        <p:origin x="-942" y="-16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824" y="648"/>
      </p:cViewPr>
      <p:guideLst>
        <p:guide orient="horz" pos="2885"/>
        <p:guide pos="216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C35504-6927-43F2-9250-E8CA7DC0E710}" type="doc">
      <dgm:prSet loTypeId="urn:microsoft.com/office/officeart/2005/8/layout/vList2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it-IT"/>
        </a:p>
      </dgm:t>
    </dgm:pt>
    <dgm:pt modelId="{8C9A9C9D-2709-483D-9F0D-B72A1D4F7A8F}">
      <dgm:prSet phldrT="[Testo]" custT="1"/>
      <dgm:spPr>
        <a:ln>
          <a:noFill/>
        </a:ln>
      </dgm:spPr>
      <dgm:t>
        <a:bodyPr/>
        <a:lstStyle/>
        <a:p>
          <a:pPr>
            <a:tabLst>
              <a:tab pos="6284913" algn="r"/>
              <a:tab pos="6632575" algn="r"/>
            </a:tabLst>
          </a:pP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Razionalizzazione costi per più efficiente gestione impresa	51%	(</a:t>
          </a:r>
          <a:r>
            <a:rPr lang="it-IT" sz="1600" dirty="0" smtClean="0">
              <a:solidFill>
                <a:schemeClr val="tx1"/>
              </a:solidFill>
              <a:latin typeface="Times New Roman"/>
              <a:ea typeface="Tahoma" pitchFamily="34" charset="0"/>
              <a:cs typeface="Times New Roman"/>
            </a:rPr>
            <a:t>↓</a:t>
          </a: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  <a:endParaRPr lang="it-IT" sz="16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17D85C8-4669-4E7A-86AE-6C6DCF515AC8}" type="parTrans" cxnId="{411A7DB2-E083-4C80-98E3-26D91BBD7E7A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B54CF0B-DE54-4C29-9D5A-436352DAFB1B}" type="sibTrans" cxnId="{411A7DB2-E083-4C80-98E3-26D91BBD7E7A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9D36393-C6C5-4E68-ABA8-F7EED4744411}">
      <dgm:prSet phldrT="[Testo]" custT="1"/>
      <dgm:spPr>
        <a:ln>
          <a:noFill/>
        </a:ln>
      </dgm:spPr>
      <dgm:t>
        <a:bodyPr/>
        <a:lstStyle/>
        <a:p>
          <a:pPr>
            <a:tabLst>
              <a:tab pos="6284913" algn="r"/>
              <a:tab pos="6632575" algn="r"/>
            </a:tabLst>
          </a:pP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Compressione dei margini	43%	(</a:t>
          </a:r>
          <a:r>
            <a:rPr lang="it-IT" sz="1600" dirty="0" smtClean="0">
              <a:solidFill>
                <a:schemeClr val="tx1"/>
              </a:solidFill>
              <a:latin typeface="Times New Roman"/>
              <a:ea typeface="Tahoma" pitchFamily="34" charset="0"/>
              <a:cs typeface="Times New Roman"/>
            </a:rPr>
            <a:t>↓</a:t>
          </a: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  <a:endParaRPr lang="it-IT" sz="16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4F926EF-ADF6-4207-A8DB-5CFB93743A1A}" type="parTrans" cxnId="{4E453CAC-F75E-4470-B571-B07C675354EE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9061313-14AF-4587-9A78-277AEC738FA6}" type="sibTrans" cxnId="{4E453CAC-F75E-4470-B571-B07C675354EE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D70C046-FD8F-49F2-9A75-435C9105DB22}">
      <dgm:prSet phldrT="[Testo]" custT="1"/>
      <dgm:spPr>
        <a:ln>
          <a:noFill/>
        </a:ln>
      </dgm:spPr>
      <dgm:t>
        <a:bodyPr/>
        <a:lstStyle/>
        <a:p>
          <a:pPr>
            <a:tabLst>
              <a:tab pos="6284913" algn="r"/>
              <a:tab pos="6632575" algn="r"/>
            </a:tabLst>
          </a:pP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Razionalizzazione dei costi di produzione	43%	(</a:t>
          </a:r>
          <a:r>
            <a:rPr lang="it-IT" sz="1600" dirty="0" smtClean="0">
              <a:solidFill>
                <a:schemeClr val="tx1"/>
              </a:solidFill>
              <a:latin typeface="Times New Roman"/>
              <a:ea typeface="Tahoma" pitchFamily="34" charset="0"/>
              <a:cs typeface="Times New Roman"/>
            </a:rPr>
            <a:t>↓</a:t>
          </a: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</a:p>
      </dgm:t>
    </dgm:pt>
    <dgm:pt modelId="{FA4F8DCC-E640-49B8-9ED7-9C3FA9027828}" type="parTrans" cxnId="{CC6851B6-0E01-4B5E-9490-5DBEA6577671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EDFB2FE-0B93-42FE-A2C4-0AF68FD5CF29}" type="sibTrans" cxnId="{CC6851B6-0E01-4B5E-9490-5DBEA6577671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AFDB83F-2495-4F3A-8308-21D14BCE58D7}">
      <dgm:prSet phldrT="[Testo]" custT="1"/>
      <dgm:spPr>
        <a:ln>
          <a:noFill/>
        </a:ln>
      </dgm:spPr>
      <dgm:t>
        <a:bodyPr/>
        <a:lstStyle/>
        <a:p>
          <a:pPr>
            <a:tabLst>
              <a:tab pos="6284913" algn="r"/>
              <a:tab pos="6632575" algn="r"/>
            </a:tabLst>
          </a:pP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Razionalizzazione dei costi di approvvigionamento e logistica	27%	(</a:t>
          </a:r>
          <a:r>
            <a:rPr lang="it-IT" sz="1600" dirty="0" smtClean="0">
              <a:solidFill>
                <a:schemeClr val="tx1"/>
              </a:solidFill>
              <a:latin typeface="Times New Roman"/>
              <a:ea typeface="Tahoma" pitchFamily="34" charset="0"/>
              <a:cs typeface="Times New Roman"/>
            </a:rPr>
            <a:t>↓</a:t>
          </a: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</a:p>
      </dgm:t>
    </dgm:pt>
    <dgm:pt modelId="{B886324F-3735-432B-8F8B-41484FEFEC72}" type="parTrans" cxnId="{0A6F4C83-EC99-4265-95AD-C6E230F11C31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6C00B8C-B608-42D6-99E4-E916C90528BD}" type="sibTrans" cxnId="{0A6F4C83-EC99-4265-95AD-C6E230F11C31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6D7E5CA-F75D-4878-A722-61AF9DCB4561}">
      <dgm:prSet phldrT="[Testo]" custT="1"/>
      <dgm:spPr>
        <a:ln>
          <a:noFill/>
        </a:ln>
      </dgm:spPr>
      <dgm:t>
        <a:bodyPr/>
        <a:lstStyle/>
        <a:p>
          <a:pPr>
            <a:tabLst>
              <a:tab pos="6284913" algn="r"/>
              <a:tab pos="6632575" algn="r"/>
            </a:tabLst>
          </a:pPr>
          <a:r>
            <a:rPr lang="it-IT" sz="160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Riduzione della quota di attività realizzata per il magazzino	26%	(=)</a:t>
          </a:r>
          <a:endParaRPr lang="it-IT" sz="1600" dirty="0" smtClean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AE9AD8B-5FCC-4F40-8A11-0BB0B9792865}" type="parTrans" cxnId="{088EF62F-5D1D-4A60-9CE4-EBE9451B2C6B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DAA8D91-62F6-431E-8593-8F6EA2C9A3AD}" type="sibTrans" cxnId="{088EF62F-5D1D-4A60-9CE4-EBE9451B2C6B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FB17BE2-3923-4A10-AE7C-306FA0FE7024}">
      <dgm:prSet phldrT="[Testo]" custT="1"/>
      <dgm:spPr>
        <a:solidFill>
          <a:schemeClr val="bg1"/>
        </a:solidFill>
        <a:ln>
          <a:noFill/>
        </a:ln>
      </dgm:spPr>
      <dgm:t>
        <a:bodyPr/>
        <a:lstStyle/>
        <a:p>
          <a:r>
            <a:rPr lang="it-IT" sz="1400" b="0" i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Valori % (risposta multipla) e confronto con la precedente indagine</a:t>
          </a:r>
          <a:endParaRPr lang="it-IT" sz="1400" b="0" i="1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0B9BF9B-38EB-448B-957F-E0654C5CE7B3}" type="parTrans" cxnId="{1A851069-65F0-4D2A-BCC5-6AB0F37B7EF7}">
      <dgm:prSet/>
      <dgm:spPr/>
      <dgm:t>
        <a:bodyPr/>
        <a:lstStyle/>
        <a:p>
          <a:endParaRPr lang="it-IT" sz="1400"/>
        </a:p>
      </dgm:t>
    </dgm:pt>
    <dgm:pt modelId="{3895DFF2-4B7E-4C91-991A-86081BC3D475}" type="sibTrans" cxnId="{1A851069-65F0-4D2A-BCC5-6AB0F37B7EF7}">
      <dgm:prSet/>
      <dgm:spPr/>
      <dgm:t>
        <a:bodyPr/>
        <a:lstStyle/>
        <a:p>
          <a:endParaRPr lang="it-IT" sz="1400"/>
        </a:p>
      </dgm:t>
    </dgm:pt>
    <dgm:pt modelId="{576C7D75-4952-4313-827B-4D574A3C5E7F}">
      <dgm:prSet phldrT="[Testo]" custT="1"/>
      <dgm:spPr>
        <a:solidFill>
          <a:schemeClr val="bg1"/>
        </a:solidFill>
        <a:ln>
          <a:noFill/>
        </a:ln>
      </dgm:spPr>
      <dgm:t>
        <a:bodyPr/>
        <a:lstStyle/>
        <a:p>
          <a:pPr>
            <a:tabLst>
              <a:tab pos="5735638" algn="r"/>
              <a:tab pos="6192838" algn="r"/>
            </a:tabLst>
          </a:pPr>
          <a:r>
            <a:rPr lang="it-IT" sz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Fonte: Unioncamere Toscana, </a:t>
          </a:r>
          <a:r>
            <a:rPr lang="it-IT" sz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Survey</a:t>
          </a:r>
          <a:r>
            <a:rPr lang="it-IT" sz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t-IT" sz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pmi</a:t>
          </a:r>
          <a:r>
            <a:rPr lang="it-IT" sz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(2013)</a:t>
          </a:r>
        </a:p>
      </dgm:t>
    </dgm:pt>
    <dgm:pt modelId="{B59E6597-DFEE-4112-A60A-868A04554CF5}" type="parTrans" cxnId="{67B1ECC0-8F43-4A2D-AA04-FE647D1D3618}">
      <dgm:prSet/>
      <dgm:spPr/>
      <dgm:t>
        <a:bodyPr/>
        <a:lstStyle/>
        <a:p>
          <a:endParaRPr lang="it-IT"/>
        </a:p>
      </dgm:t>
    </dgm:pt>
    <dgm:pt modelId="{C47D4B51-7989-4BDF-A44E-EDA29640FB1C}" type="sibTrans" cxnId="{67B1ECC0-8F43-4A2D-AA04-FE647D1D3618}">
      <dgm:prSet/>
      <dgm:spPr/>
      <dgm:t>
        <a:bodyPr/>
        <a:lstStyle/>
        <a:p>
          <a:endParaRPr lang="it-IT"/>
        </a:p>
      </dgm:t>
    </dgm:pt>
    <dgm:pt modelId="{52C41B4C-0A9B-44C0-85C8-9BFBD376B15A}" type="pres">
      <dgm:prSet presAssocID="{A3C35504-6927-43F2-9250-E8CA7DC0E7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99DBA1A7-17E4-456F-A615-5314D3D78D0D}" type="pres">
      <dgm:prSet presAssocID="{FFB17BE2-3923-4A10-AE7C-306FA0FE7024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57B081-F0F6-4F5B-8B2F-2F2CE1143CC0}" type="pres">
      <dgm:prSet presAssocID="{3895DFF2-4B7E-4C91-991A-86081BC3D475}" presName="spacer" presStyleCnt="0"/>
      <dgm:spPr/>
      <dgm:t>
        <a:bodyPr/>
        <a:lstStyle/>
        <a:p>
          <a:endParaRPr lang="it-IT"/>
        </a:p>
      </dgm:t>
    </dgm:pt>
    <dgm:pt modelId="{664BBF5A-699E-45F1-B570-F5098B6C39C9}" type="pres">
      <dgm:prSet presAssocID="{8C9A9C9D-2709-483D-9F0D-B72A1D4F7A8F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F38FA0A-B2C3-433B-8965-588120535D75}" type="pres">
      <dgm:prSet presAssocID="{3B54CF0B-DE54-4C29-9D5A-436352DAFB1B}" presName="spacer" presStyleCnt="0"/>
      <dgm:spPr/>
      <dgm:t>
        <a:bodyPr/>
        <a:lstStyle/>
        <a:p>
          <a:endParaRPr lang="it-IT"/>
        </a:p>
      </dgm:t>
    </dgm:pt>
    <dgm:pt modelId="{02AC2665-C401-4411-851A-76B805045BF1}" type="pres">
      <dgm:prSet presAssocID="{59D36393-C6C5-4E68-ABA8-F7EED4744411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1856799-F13C-4F11-A73C-2B7DCCB6C509}" type="pres">
      <dgm:prSet presAssocID="{49061313-14AF-4587-9A78-277AEC738FA6}" presName="spacer" presStyleCnt="0"/>
      <dgm:spPr/>
      <dgm:t>
        <a:bodyPr/>
        <a:lstStyle/>
        <a:p>
          <a:endParaRPr lang="it-IT"/>
        </a:p>
      </dgm:t>
    </dgm:pt>
    <dgm:pt modelId="{55E151B5-2B9A-4243-AE06-611748FC0102}" type="pres">
      <dgm:prSet presAssocID="{FD70C046-FD8F-49F2-9A75-435C9105DB22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6963AB8-807B-4FB0-8CF7-66BA5DE88023}" type="pres">
      <dgm:prSet presAssocID="{8EDFB2FE-0B93-42FE-A2C4-0AF68FD5CF29}" presName="spacer" presStyleCnt="0"/>
      <dgm:spPr/>
      <dgm:t>
        <a:bodyPr/>
        <a:lstStyle/>
        <a:p>
          <a:endParaRPr lang="it-IT"/>
        </a:p>
      </dgm:t>
    </dgm:pt>
    <dgm:pt modelId="{6B2BF601-F305-4F5B-8933-303C1DF1C3AA}" type="pres">
      <dgm:prSet presAssocID="{3AFDB83F-2495-4F3A-8308-21D14BCE58D7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CF424EA-61BE-4B20-8F8B-B3E68ADDF943}" type="pres">
      <dgm:prSet presAssocID="{36C00B8C-B608-42D6-99E4-E916C90528BD}" presName="spacer" presStyleCnt="0"/>
      <dgm:spPr/>
      <dgm:t>
        <a:bodyPr/>
        <a:lstStyle/>
        <a:p>
          <a:endParaRPr lang="it-IT"/>
        </a:p>
      </dgm:t>
    </dgm:pt>
    <dgm:pt modelId="{13C43A4A-9D4B-4554-89D2-9C5A0097D247}" type="pres">
      <dgm:prSet presAssocID="{A6D7E5CA-F75D-4878-A722-61AF9DCB4561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C324F19-12F7-44C6-9E33-F0FC052FECA9}" type="pres">
      <dgm:prSet presAssocID="{CDAA8D91-62F6-431E-8593-8F6EA2C9A3AD}" presName="spacer" presStyleCnt="0"/>
      <dgm:spPr/>
      <dgm:t>
        <a:bodyPr/>
        <a:lstStyle/>
        <a:p>
          <a:endParaRPr lang="it-IT"/>
        </a:p>
      </dgm:t>
    </dgm:pt>
    <dgm:pt modelId="{B720A2F4-99AF-4654-AE2C-2BB7B708A6DF}" type="pres">
      <dgm:prSet presAssocID="{576C7D75-4952-4313-827B-4D574A3C5E7F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634A853-7CE4-4090-AA5B-7CAA87E614E2}" type="presOf" srcId="{576C7D75-4952-4313-827B-4D574A3C5E7F}" destId="{B720A2F4-99AF-4654-AE2C-2BB7B708A6DF}" srcOrd="0" destOrd="0" presId="urn:microsoft.com/office/officeart/2005/8/layout/vList2"/>
    <dgm:cxn modelId="{6CD258BD-78DC-4688-BC20-2E010DD34584}" type="presOf" srcId="{59D36393-C6C5-4E68-ABA8-F7EED4744411}" destId="{02AC2665-C401-4411-851A-76B805045BF1}" srcOrd="0" destOrd="0" presId="urn:microsoft.com/office/officeart/2005/8/layout/vList2"/>
    <dgm:cxn modelId="{088EF62F-5D1D-4A60-9CE4-EBE9451B2C6B}" srcId="{A3C35504-6927-43F2-9250-E8CA7DC0E710}" destId="{A6D7E5CA-F75D-4878-A722-61AF9DCB4561}" srcOrd="5" destOrd="0" parTransId="{5AE9AD8B-5FCC-4F40-8A11-0BB0B9792865}" sibTransId="{CDAA8D91-62F6-431E-8593-8F6EA2C9A3AD}"/>
    <dgm:cxn modelId="{F742857B-837C-464B-814E-9BEB2926C6DC}" type="presOf" srcId="{FD70C046-FD8F-49F2-9A75-435C9105DB22}" destId="{55E151B5-2B9A-4243-AE06-611748FC0102}" srcOrd="0" destOrd="0" presId="urn:microsoft.com/office/officeart/2005/8/layout/vList2"/>
    <dgm:cxn modelId="{EC9E21F0-5EF5-44C6-B1AB-A85F85059939}" type="presOf" srcId="{3AFDB83F-2495-4F3A-8308-21D14BCE58D7}" destId="{6B2BF601-F305-4F5B-8933-303C1DF1C3AA}" srcOrd="0" destOrd="0" presId="urn:microsoft.com/office/officeart/2005/8/layout/vList2"/>
    <dgm:cxn modelId="{5C0B37E2-A680-404A-91AD-4BB352EA1F4E}" type="presOf" srcId="{A6D7E5CA-F75D-4878-A722-61AF9DCB4561}" destId="{13C43A4A-9D4B-4554-89D2-9C5A0097D247}" srcOrd="0" destOrd="0" presId="urn:microsoft.com/office/officeart/2005/8/layout/vList2"/>
    <dgm:cxn modelId="{67B1ECC0-8F43-4A2D-AA04-FE647D1D3618}" srcId="{A3C35504-6927-43F2-9250-E8CA7DC0E710}" destId="{576C7D75-4952-4313-827B-4D574A3C5E7F}" srcOrd="6" destOrd="0" parTransId="{B59E6597-DFEE-4112-A60A-868A04554CF5}" sibTransId="{C47D4B51-7989-4BDF-A44E-EDA29640FB1C}"/>
    <dgm:cxn modelId="{74C6CD73-DBE8-4AD5-89E3-BE448A1A8B18}" type="presOf" srcId="{FFB17BE2-3923-4A10-AE7C-306FA0FE7024}" destId="{99DBA1A7-17E4-456F-A615-5314D3D78D0D}" srcOrd="0" destOrd="0" presId="urn:microsoft.com/office/officeart/2005/8/layout/vList2"/>
    <dgm:cxn modelId="{4E453CAC-F75E-4470-B571-B07C675354EE}" srcId="{A3C35504-6927-43F2-9250-E8CA7DC0E710}" destId="{59D36393-C6C5-4E68-ABA8-F7EED4744411}" srcOrd="2" destOrd="0" parTransId="{D4F926EF-ADF6-4207-A8DB-5CFB93743A1A}" sibTransId="{49061313-14AF-4587-9A78-277AEC738FA6}"/>
    <dgm:cxn modelId="{0A6F4C83-EC99-4265-95AD-C6E230F11C31}" srcId="{A3C35504-6927-43F2-9250-E8CA7DC0E710}" destId="{3AFDB83F-2495-4F3A-8308-21D14BCE58D7}" srcOrd="4" destOrd="0" parTransId="{B886324F-3735-432B-8F8B-41484FEFEC72}" sibTransId="{36C00B8C-B608-42D6-99E4-E916C90528BD}"/>
    <dgm:cxn modelId="{CC6851B6-0E01-4B5E-9490-5DBEA6577671}" srcId="{A3C35504-6927-43F2-9250-E8CA7DC0E710}" destId="{FD70C046-FD8F-49F2-9A75-435C9105DB22}" srcOrd="3" destOrd="0" parTransId="{FA4F8DCC-E640-49B8-9ED7-9C3FA9027828}" sibTransId="{8EDFB2FE-0B93-42FE-A2C4-0AF68FD5CF29}"/>
    <dgm:cxn modelId="{37609592-28BD-40FA-B0C5-0B701F1D0EA7}" type="presOf" srcId="{A3C35504-6927-43F2-9250-E8CA7DC0E710}" destId="{52C41B4C-0A9B-44C0-85C8-9BFBD376B15A}" srcOrd="0" destOrd="0" presId="urn:microsoft.com/office/officeart/2005/8/layout/vList2"/>
    <dgm:cxn modelId="{4A84AE82-C4FB-43C3-8FF8-5267273168C2}" type="presOf" srcId="{8C9A9C9D-2709-483D-9F0D-B72A1D4F7A8F}" destId="{664BBF5A-699E-45F1-B570-F5098B6C39C9}" srcOrd="0" destOrd="0" presId="urn:microsoft.com/office/officeart/2005/8/layout/vList2"/>
    <dgm:cxn modelId="{411A7DB2-E083-4C80-98E3-26D91BBD7E7A}" srcId="{A3C35504-6927-43F2-9250-E8CA7DC0E710}" destId="{8C9A9C9D-2709-483D-9F0D-B72A1D4F7A8F}" srcOrd="1" destOrd="0" parTransId="{B17D85C8-4669-4E7A-86AE-6C6DCF515AC8}" sibTransId="{3B54CF0B-DE54-4C29-9D5A-436352DAFB1B}"/>
    <dgm:cxn modelId="{1A851069-65F0-4D2A-BCC5-6AB0F37B7EF7}" srcId="{A3C35504-6927-43F2-9250-E8CA7DC0E710}" destId="{FFB17BE2-3923-4A10-AE7C-306FA0FE7024}" srcOrd="0" destOrd="0" parTransId="{10B9BF9B-38EB-448B-957F-E0654C5CE7B3}" sibTransId="{3895DFF2-4B7E-4C91-991A-86081BC3D475}"/>
    <dgm:cxn modelId="{0A6C5510-DBE6-4D49-95EA-C360BCE938D0}" type="presParOf" srcId="{52C41B4C-0A9B-44C0-85C8-9BFBD376B15A}" destId="{99DBA1A7-17E4-456F-A615-5314D3D78D0D}" srcOrd="0" destOrd="0" presId="urn:microsoft.com/office/officeart/2005/8/layout/vList2"/>
    <dgm:cxn modelId="{32D6358E-7763-4119-9548-B592AF74EE0F}" type="presParOf" srcId="{52C41B4C-0A9B-44C0-85C8-9BFBD376B15A}" destId="{8057B081-F0F6-4F5B-8B2F-2F2CE1143CC0}" srcOrd="1" destOrd="0" presId="urn:microsoft.com/office/officeart/2005/8/layout/vList2"/>
    <dgm:cxn modelId="{E1631DD4-3054-4596-B894-58946FB03E07}" type="presParOf" srcId="{52C41B4C-0A9B-44C0-85C8-9BFBD376B15A}" destId="{664BBF5A-699E-45F1-B570-F5098B6C39C9}" srcOrd="2" destOrd="0" presId="urn:microsoft.com/office/officeart/2005/8/layout/vList2"/>
    <dgm:cxn modelId="{E6E13A73-355F-437A-B642-6AF1F7AC415F}" type="presParOf" srcId="{52C41B4C-0A9B-44C0-85C8-9BFBD376B15A}" destId="{AF38FA0A-B2C3-433B-8965-588120535D75}" srcOrd="3" destOrd="0" presId="urn:microsoft.com/office/officeart/2005/8/layout/vList2"/>
    <dgm:cxn modelId="{1D5304D9-01CE-4745-8819-1EA9E17A0109}" type="presParOf" srcId="{52C41B4C-0A9B-44C0-85C8-9BFBD376B15A}" destId="{02AC2665-C401-4411-851A-76B805045BF1}" srcOrd="4" destOrd="0" presId="urn:microsoft.com/office/officeart/2005/8/layout/vList2"/>
    <dgm:cxn modelId="{443C091D-3F2D-458C-9CD6-926A85AABA1C}" type="presParOf" srcId="{52C41B4C-0A9B-44C0-85C8-9BFBD376B15A}" destId="{81856799-F13C-4F11-A73C-2B7DCCB6C509}" srcOrd="5" destOrd="0" presId="urn:microsoft.com/office/officeart/2005/8/layout/vList2"/>
    <dgm:cxn modelId="{13B88C30-008A-4254-BD79-9BBAB1C6CB21}" type="presParOf" srcId="{52C41B4C-0A9B-44C0-85C8-9BFBD376B15A}" destId="{55E151B5-2B9A-4243-AE06-611748FC0102}" srcOrd="6" destOrd="0" presId="urn:microsoft.com/office/officeart/2005/8/layout/vList2"/>
    <dgm:cxn modelId="{F2878BAF-B646-47E8-ADE5-A3D65431A11B}" type="presParOf" srcId="{52C41B4C-0A9B-44C0-85C8-9BFBD376B15A}" destId="{D6963AB8-807B-4FB0-8CF7-66BA5DE88023}" srcOrd="7" destOrd="0" presId="urn:microsoft.com/office/officeart/2005/8/layout/vList2"/>
    <dgm:cxn modelId="{F5E1BB27-92B5-4B96-A260-6DED69D2895E}" type="presParOf" srcId="{52C41B4C-0A9B-44C0-85C8-9BFBD376B15A}" destId="{6B2BF601-F305-4F5B-8933-303C1DF1C3AA}" srcOrd="8" destOrd="0" presId="urn:microsoft.com/office/officeart/2005/8/layout/vList2"/>
    <dgm:cxn modelId="{D07CEC34-B121-4C83-BC96-CC6AF5808D53}" type="presParOf" srcId="{52C41B4C-0A9B-44C0-85C8-9BFBD376B15A}" destId="{DCF424EA-61BE-4B20-8F8B-B3E68ADDF943}" srcOrd="9" destOrd="0" presId="urn:microsoft.com/office/officeart/2005/8/layout/vList2"/>
    <dgm:cxn modelId="{CC58B6AA-45C2-48BA-90E4-531D11D43FE4}" type="presParOf" srcId="{52C41B4C-0A9B-44C0-85C8-9BFBD376B15A}" destId="{13C43A4A-9D4B-4554-89D2-9C5A0097D247}" srcOrd="10" destOrd="0" presId="urn:microsoft.com/office/officeart/2005/8/layout/vList2"/>
    <dgm:cxn modelId="{BF5D6F09-FD10-45C0-ABC5-83D575014D8E}" type="presParOf" srcId="{52C41B4C-0A9B-44C0-85C8-9BFBD376B15A}" destId="{4C324F19-12F7-44C6-9E33-F0FC052FECA9}" srcOrd="11" destOrd="0" presId="urn:microsoft.com/office/officeart/2005/8/layout/vList2"/>
    <dgm:cxn modelId="{83ECDB92-EE43-44E8-B063-19E13B27EA2D}" type="presParOf" srcId="{52C41B4C-0A9B-44C0-85C8-9BFBD376B15A}" destId="{B720A2F4-99AF-4654-AE2C-2BB7B708A6DF}" srcOrd="12" destOrd="0" presId="urn:microsoft.com/office/officeart/2005/8/layout/vList2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C35504-6927-43F2-9250-E8CA7DC0E710}" type="doc">
      <dgm:prSet loTypeId="urn:microsoft.com/office/officeart/2005/8/layout/vList2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it-IT"/>
        </a:p>
      </dgm:t>
    </dgm:pt>
    <dgm:pt modelId="{8C9A9C9D-2709-483D-9F0D-B72A1D4F7A8F}">
      <dgm:prSet phldrT="[Testo]" custT="1"/>
      <dgm:spPr>
        <a:ln>
          <a:noFill/>
        </a:ln>
      </dgm:spPr>
      <dgm:t>
        <a:bodyPr/>
        <a:lstStyle/>
        <a:p>
          <a:pPr>
            <a:tabLst>
              <a:tab pos="6284913" algn="r"/>
              <a:tab pos="6632575" algn="r"/>
            </a:tabLst>
          </a:pP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Miglioramento della qualità dei prodotti/servizi offerti	20%	(</a:t>
          </a:r>
          <a:r>
            <a:rPr lang="it-IT" sz="1600" dirty="0" smtClean="0">
              <a:solidFill>
                <a:schemeClr val="tx1"/>
              </a:solidFill>
              <a:latin typeface="Times New Roman"/>
              <a:ea typeface="Tahoma" pitchFamily="34" charset="0"/>
              <a:cs typeface="Times New Roman"/>
            </a:rPr>
            <a:t>↓</a:t>
          </a: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  <a:endParaRPr lang="it-IT" sz="16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17D85C8-4669-4E7A-86AE-6C6DCF515AC8}" type="parTrans" cxnId="{411A7DB2-E083-4C80-98E3-26D91BBD7E7A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B54CF0B-DE54-4C29-9D5A-436352DAFB1B}" type="sibTrans" cxnId="{411A7DB2-E083-4C80-98E3-26D91BBD7E7A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9D36393-C6C5-4E68-ABA8-F7EED4744411}">
      <dgm:prSet phldrT="[Testo]" custT="1"/>
      <dgm:spPr>
        <a:ln>
          <a:noFill/>
        </a:ln>
      </dgm:spPr>
      <dgm:t>
        <a:bodyPr/>
        <a:lstStyle/>
        <a:p>
          <a:pPr>
            <a:tabLst>
              <a:tab pos="6284913" algn="r"/>
              <a:tab pos="6632575" algn="r"/>
            </a:tabLst>
          </a:pP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Ricerca di nuovi sbocchi commerciali in Italia e/o all'estero	18%	(</a:t>
          </a:r>
          <a:r>
            <a:rPr lang="it-IT" sz="1600" dirty="0" smtClean="0">
              <a:solidFill>
                <a:schemeClr val="tx1"/>
              </a:solidFill>
              <a:latin typeface="Times New Roman"/>
              <a:ea typeface="Tahoma" pitchFamily="34" charset="0"/>
              <a:cs typeface="Times New Roman"/>
            </a:rPr>
            <a:t>↓</a:t>
          </a: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  <a:endParaRPr lang="it-IT" sz="16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4F926EF-ADF6-4207-A8DB-5CFB93743A1A}" type="parTrans" cxnId="{4E453CAC-F75E-4470-B571-B07C675354EE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9061313-14AF-4587-9A78-277AEC738FA6}" type="sibTrans" cxnId="{4E453CAC-F75E-4470-B571-B07C675354EE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D70C046-FD8F-49F2-9A75-435C9105DB22}">
      <dgm:prSet phldrT="[Testo]" custT="1"/>
      <dgm:spPr>
        <a:ln>
          <a:noFill/>
        </a:ln>
      </dgm:spPr>
      <dgm:t>
        <a:bodyPr/>
        <a:lstStyle/>
        <a:p>
          <a:pPr>
            <a:tabLst>
              <a:tab pos="6284913" algn="r"/>
              <a:tab pos="6632575" algn="r"/>
            </a:tabLst>
          </a:pP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Ricerca di nuovi canali/forme distributive/promozionali	16%	(</a:t>
          </a:r>
          <a:r>
            <a:rPr lang="it-IT" sz="1600" dirty="0" smtClean="0">
              <a:solidFill>
                <a:schemeClr val="tx1"/>
              </a:solidFill>
              <a:latin typeface="Times New Roman"/>
              <a:ea typeface="Tahoma" pitchFamily="34" charset="0"/>
              <a:cs typeface="Times New Roman"/>
            </a:rPr>
            <a:t>↓</a:t>
          </a: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</a:p>
      </dgm:t>
    </dgm:pt>
    <dgm:pt modelId="{FA4F8DCC-E640-49B8-9ED7-9C3FA9027828}" type="parTrans" cxnId="{CC6851B6-0E01-4B5E-9490-5DBEA6577671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EDFB2FE-0B93-42FE-A2C4-0AF68FD5CF29}" type="sibTrans" cxnId="{CC6851B6-0E01-4B5E-9490-5DBEA6577671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AFDB83F-2495-4F3A-8308-21D14BCE58D7}">
      <dgm:prSet phldrT="[Testo]" custT="1"/>
      <dgm:spPr>
        <a:ln>
          <a:noFill/>
        </a:ln>
      </dgm:spPr>
      <dgm:t>
        <a:bodyPr/>
        <a:lstStyle/>
        <a:p>
          <a:pPr>
            <a:tabLst>
              <a:tab pos="6284913" algn="r"/>
              <a:tab pos="6632575" algn="r"/>
            </a:tabLst>
          </a:pP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Adesione ad iniziative di rete	11%	(=)</a:t>
          </a:r>
        </a:p>
      </dgm:t>
    </dgm:pt>
    <dgm:pt modelId="{B886324F-3735-432B-8F8B-41484FEFEC72}" type="parTrans" cxnId="{0A6F4C83-EC99-4265-95AD-C6E230F11C31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6C00B8C-B608-42D6-99E4-E916C90528BD}" type="sibTrans" cxnId="{0A6F4C83-EC99-4265-95AD-C6E230F11C31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6D7E5CA-F75D-4878-A722-61AF9DCB4561}">
      <dgm:prSet phldrT="[Testo]" custT="1"/>
      <dgm:spPr>
        <a:ln>
          <a:noFill/>
        </a:ln>
      </dgm:spPr>
      <dgm:t>
        <a:bodyPr/>
        <a:lstStyle/>
        <a:p>
          <a:pPr>
            <a:tabLst>
              <a:tab pos="6284913" algn="r"/>
              <a:tab pos="6632575" algn="r"/>
            </a:tabLst>
          </a:pP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Ampliamento della gamma dei prodotti/servizi offerti	11%	(</a:t>
          </a:r>
          <a:r>
            <a:rPr lang="it-IT" sz="1600" dirty="0" smtClean="0">
              <a:solidFill>
                <a:schemeClr val="tx1"/>
              </a:solidFill>
              <a:latin typeface="Times New Roman"/>
              <a:ea typeface="Tahoma" pitchFamily="34" charset="0"/>
              <a:cs typeface="Times New Roman"/>
            </a:rPr>
            <a:t>↓</a:t>
          </a:r>
          <a:r>
            <a:rPr lang="it-IT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</a:p>
      </dgm:t>
    </dgm:pt>
    <dgm:pt modelId="{5AE9AD8B-5FCC-4F40-8A11-0BB0B9792865}" type="parTrans" cxnId="{088EF62F-5D1D-4A60-9CE4-EBE9451B2C6B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DAA8D91-62F6-431E-8593-8F6EA2C9A3AD}" type="sibTrans" cxnId="{088EF62F-5D1D-4A60-9CE4-EBE9451B2C6B}">
      <dgm:prSet/>
      <dgm:spPr/>
      <dgm:t>
        <a:bodyPr/>
        <a:lstStyle/>
        <a:p>
          <a:endParaRPr lang="it-IT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FB17BE2-3923-4A10-AE7C-306FA0FE7024}">
      <dgm:prSet phldrT="[Testo]" custT="1"/>
      <dgm:spPr>
        <a:solidFill>
          <a:schemeClr val="bg1"/>
        </a:solidFill>
        <a:ln>
          <a:noFill/>
        </a:ln>
      </dgm:spPr>
      <dgm:t>
        <a:bodyPr/>
        <a:lstStyle/>
        <a:p>
          <a:r>
            <a:rPr lang="it-IT" sz="1400" b="0" i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Valori % (risposta multipla) e confronto con la precedente indagine</a:t>
          </a:r>
          <a:endParaRPr lang="it-IT" sz="1400" b="0" i="1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0B9BF9B-38EB-448B-957F-E0654C5CE7B3}" type="parTrans" cxnId="{1A851069-65F0-4D2A-BCC5-6AB0F37B7EF7}">
      <dgm:prSet/>
      <dgm:spPr/>
      <dgm:t>
        <a:bodyPr/>
        <a:lstStyle/>
        <a:p>
          <a:endParaRPr lang="it-IT" sz="1400"/>
        </a:p>
      </dgm:t>
    </dgm:pt>
    <dgm:pt modelId="{3895DFF2-4B7E-4C91-991A-86081BC3D475}" type="sibTrans" cxnId="{1A851069-65F0-4D2A-BCC5-6AB0F37B7EF7}">
      <dgm:prSet/>
      <dgm:spPr/>
      <dgm:t>
        <a:bodyPr/>
        <a:lstStyle/>
        <a:p>
          <a:endParaRPr lang="it-IT" sz="1400"/>
        </a:p>
      </dgm:t>
    </dgm:pt>
    <dgm:pt modelId="{576C7D75-4952-4313-827B-4D574A3C5E7F}">
      <dgm:prSet phldrT="[Testo]" custT="1"/>
      <dgm:spPr>
        <a:solidFill>
          <a:schemeClr val="bg1"/>
        </a:solidFill>
        <a:ln>
          <a:noFill/>
        </a:ln>
      </dgm:spPr>
      <dgm:t>
        <a:bodyPr/>
        <a:lstStyle/>
        <a:p>
          <a:pPr>
            <a:tabLst>
              <a:tab pos="5735638" algn="r"/>
              <a:tab pos="6192838" algn="r"/>
            </a:tabLst>
          </a:pPr>
          <a:r>
            <a:rPr lang="it-IT" sz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Fonte: Unioncamere Toscana, </a:t>
          </a:r>
          <a:r>
            <a:rPr lang="it-IT" sz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Survey</a:t>
          </a:r>
          <a:r>
            <a:rPr lang="it-IT" sz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t-IT" sz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pmi</a:t>
          </a:r>
          <a:r>
            <a:rPr lang="it-IT" sz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(2013)</a:t>
          </a:r>
        </a:p>
      </dgm:t>
    </dgm:pt>
    <dgm:pt modelId="{B59E6597-DFEE-4112-A60A-868A04554CF5}" type="parTrans" cxnId="{67B1ECC0-8F43-4A2D-AA04-FE647D1D3618}">
      <dgm:prSet/>
      <dgm:spPr/>
      <dgm:t>
        <a:bodyPr/>
        <a:lstStyle/>
        <a:p>
          <a:endParaRPr lang="it-IT"/>
        </a:p>
      </dgm:t>
    </dgm:pt>
    <dgm:pt modelId="{C47D4B51-7989-4BDF-A44E-EDA29640FB1C}" type="sibTrans" cxnId="{67B1ECC0-8F43-4A2D-AA04-FE647D1D3618}">
      <dgm:prSet/>
      <dgm:spPr/>
      <dgm:t>
        <a:bodyPr/>
        <a:lstStyle/>
        <a:p>
          <a:endParaRPr lang="it-IT"/>
        </a:p>
      </dgm:t>
    </dgm:pt>
    <dgm:pt modelId="{52C41B4C-0A9B-44C0-85C8-9BFBD376B15A}" type="pres">
      <dgm:prSet presAssocID="{A3C35504-6927-43F2-9250-E8CA7DC0E7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99DBA1A7-17E4-456F-A615-5314D3D78D0D}" type="pres">
      <dgm:prSet presAssocID="{FFB17BE2-3923-4A10-AE7C-306FA0FE7024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57B081-F0F6-4F5B-8B2F-2F2CE1143CC0}" type="pres">
      <dgm:prSet presAssocID="{3895DFF2-4B7E-4C91-991A-86081BC3D475}" presName="spacer" presStyleCnt="0"/>
      <dgm:spPr/>
      <dgm:t>
        <a:bodyPr/>
        <a:lstStyle/>
        <a:p>
          <a:endParaRPr lang="it-IT"/>
        </a:p>
      </dgm:t>
    </dgm:pt>
    <dgm:pt modelId="{664BBF5A-699E-45F1-B570-F5098B6C39C9}" type="pres">
      <dgm:prSet presAssocID="{8C9A9C9D-2709-483D-9F0D-B72A1D4F7A8F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F38FA0A-B2C3-433B-8965-588120535D75}" type="pres">
      <dgm:prSet presAssocID="{3B54CF0B-DE54-4C29-9D5A-436352DAFB1B}" presName="spacer" presStyleCnt="0"/>
      <dgm:spPr/>
      <dgm:t>
        <a:bodyPr/>
        <a:lstStyle/>
        <a:p>
          <a:endParaRPr lang="it-IT"/>
        </a:p>
      </dgm:t>
    </dgm:pt>
    <dgm:pt modelId="{02AC2665-C401-4411-851A-76B805045BF1}" type="pres">
      <dgm:prSet presAssocID="{59D36393-C6C5-4E68-ABA8-F7EED4744411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1856799-F13C-4F11-A73C-2B7DCCB6C509}" type="pres">
      <dgm:prSet presAssocID="{49061313-14AF-4587-9A78-277AEC738FA6}" presName="spacer" presStyleCnt="0"/>
      <dgm:spPr/>
      <dgm:t>
        <a:bodyPr/>
        <a:lstStyle/>
        <a:p>
          <a:endParaRPr lang="it-IT"/>
        </a:p>
      </dgm:t>
    </dgm:pt>
    <dgm:pt modelId="{55E151B5-2B9A-4243-AE06-611748FC0102}" type="pres">
      <dgm:prSet presAssocID="{FD70C046-FD8F-49F2-9A75-435C9105DB22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6963AB8-807B-4FB0-8CF7-66BA5DE88023}" type="pres">
      <dgm:prSet presAssocID="{8EDFB2FE-0B93-42FE-A2C4-0AF68FD5CF29}" presName="spacer" presStyleCnt="0"/>
      <dgm:spPr/>
      <dgm:t>
        <a:bodyPr/>
        <a:lstStyle/>
        <a:p>
          <a:endParaRPr lang="it-IT"/>
        </a:p>
      </dgm:t>
    </dgm:pt>
    <dgm:pt modelId="{6B2BF601-F305-4F5B-8933-303C1DF1C3AA}" type="pres">
      <dgm:prSet presAssocID="{3AFDB83F-2495-4F3A-8308-21D14BCE58D7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CF424EA-61BE-4B20-8F8B-B3E68ADDF943}" type="pres">
      <dgm:prSet presAssocID="{36C00B8C-B608-42D6-99E4-E916C90528BD}" presName="spacer" presStyleCnt="0"/>
      <dgm:spPr/>
      <dgm:t>
        <a:bodyPr/>
        <a:lstStyle/>
        <a:p>
          <a:endParaRPr lang="it-IT"/>
        </a:p>
      </dgm:t>
    </dgm:pt>
    <dgm:pt modelId="{13C43A4A-9D4B-4554-89D2-9C5A0097D247}" type="pres">
      <dgm:prSet presAssocID="{A6D7E5CA-F75D-4878-A722-61AF9DCB4561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C324F19-12F7-44C6-9E33-F0FC052FECA9}" type="pres">
      <dgm:prSet presAssocID="{CDAA8D91-62F6-431E-8593-8F6EA2C9A3AD}" presName="spacer" presStyleCnt="0"/>
      <dgm:spPr/>
      <dgm:t>
        <a:bodyPr/>
        <a:lstStyle/>
        <a:p>
          <a:endParaRPr lang="it-IT"/>
        </a:p>
      </dgm:t>
    </dgm:pt>
    <dgm:pt modelId="{B720A2F4-99AF-4654-AE2C-2BB7B708A6DF}" type="pres">
      <dgm:prSet presAssocID="{576C7D75-4952-4313-827B-4D574A3C5E7F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E1785B29-ACF4-4DEF-A72A-6C765FF71FC6}" type="presOf" srcId="{A6D7E5CA-F75D-4878-A722-61AF9DCB4561}" destId="{13C43A4A-9D4B-4554-89D2-9C5A0097D247}" srcOrd="0" destOrd="0" presId="urn:microsoft.com/office/officeart/2005/8/layout/vList2"/>
    <dgm:cxn modelId="{4E453CAC-F75E-4470-B571-B07C675354EE}" srcId="{A3C35504-6927-43F2-9250-E8CA7DC0E710}" destId="{59D36393-C6C5-4E68-ABA8-F7EED4744411}" srcOrd="2" destOrd="0" parTransId="{D4F926EF-ADF6-4207-A8DB-5CFB93743A1A}" sibTransId="{49061313-14AF-4587-9A78-277AEC738FA6}"/>
    <dgm:cxn modelId="{7937F1CE-ACC6-46DF-8BCC-2E3D3DA76500}" type="presOf" srcId="{576C7D75-4952-4313-827B-4D574A3C5E7F}" destId="{B720A2F4-99AF-4654-AE2C-2BB7B708A6DF}" srcOrd="0" destOrd="0" presId="urn:microsoft.com/office/officeart/2005/8/layout/vList2"/>
    <dgm:cxn modelId="{CC6851B6-0E01-4B5E-9490-5DBEA6577671}" srcId="{A3C35504-6927-43F2-9250-E8CA7DC0E710}" destId="{FD70C046-FD8F-49F2-9A75-435C9105DB22}" srcOrd="3" destOrd="0" parTransId="{FA4F8DCC-E640-49B8-9ED7-9C3FA9027828}" sibTransId="{8EDFB2FE-0B93-42FE-A2C4-0AF68FD5CF29}"/>
    <dgm:cxn modelId="{1A851069-65F0-4D2A-BCC5-6AB0F37B7EF7}" srcId="{A3C35504-6927-43F2-9250-E8CA7DC0E710}" destId="{FFB17BE2-3923-4A10-AE7C-306FA0FE7024}" srcOrd="0" destOrd="0" parTransId="{10B9BF9B-38EB-448B-957F-E0654C5CE7B3}" sibTransId="{3895DFF2-4B7E-4C91-991A-86081BC3D475}"/>
    <dgm:cxn modelId="{99E9F23B-64DF-450B-8EC8-D345B2490DC0}" type="presOf" srcId="{A3C35504-6927-43F2-9250-E8CA7DC0E710}" destId="{52C41B4C-0A9B-44C0-85C8-9BFBD376B15A}" srcOrd="0" destOrd="0" presId="urn:microsoft.com/office/officeart/2005/8/layout/vList2"/>
    <dgm:cxn modelId="{088EF62F-5D1D-4A60-9CE4-EBE9451B2C6B}" srcId="{A3C35504-6927-43F2-9250-E8CA7DC0E710}" destId="{A6D7E5CA-F75D-4878-A722-61AF9DCB4561}" srcOrd="5" destOrd="0" parTransId="{5AE9AD8B-5FCC-4F40-8A11-0BB0B9792865}" sibTransId="{CDAA8D91-62F6-431E-8593-8F6EA2C9A3AD}"/>
    <dgm:cxn modelId="{A8235640-DDB9-4128-A603-B8B3662507D0}" type="presOf" srcId="{3AFDB83F-2495-4F3A-8308-21D14BCE58D7}" destId="{6B2BF601-F305-4F5B-8933-303C1DF1C3AA}" srcOrd="0" destOrd="0" presId="urn:microsoft.com/office/officeart/2005/8/layout/vList2"/>
    <dgm:cxn modelId="{7136E286-2462-4468-8BD1-6EDD92824785}" type="presOf" srcId="{59D36393-C6C5-4E68-ABA8-F7EED4744411}" destId="{02AC2665-C401-4411-851A-76B805045BF1}" srcOrd="0" destOrd="0" presId="urn:microsoft.com/office/officeart/2005/8/layout/vList2"/>
    <dgm:cxn modelId="{E968F677-9ACC-4B6F-BCB2-1383B32EE063}" type="presOf" srcId="{FD70C046-FD8F-49F2-9A75-435C9105DB22}" destId="{55E151B5-2B9A-4243-AE06-611748FC0102}" srcOrd="0" destOrd="0" presId="urn:microsoft.com/office/officeart/2005/8/layout/vList2"/>
    <dgm:cxn modelId="{411A7DB2-E083-4C80-98E3-26D91BBD7E7A}" srcId="{A3C35504-6927-43F2-9250-E8CA7DC0E710}" destId="{8C9A9C9D-2709-483D-9F0D-B72A1D4F7A8F}" srcOrd="1" destOrd="0" parTransId="{B17D85C8-4669-4E7A-86AE-6C6DCF515AC8}" sibTransId="{3B54CF0B-DE54-4C29-9D5A-436352DAFB1B}"/>
    <dgm:cxn modelId="{A9DB4701-EE32-4130-9041-5B77E6FAF3D5}" type="presOf" srcId="{FFB17BE2-3923-4A10-AE7C-306FA0FE7024}" destId="{99DBA1A7-17E4-456F-A615-5314D3D78D0D}" srcOrd="0" destOrd="0" presId="urn:microsoft.com/office/officeart/2005/8/layout/vList2"/>
    <dgm:cxn modelId="{E372275D-00F2-4090-B43D-25EA6670EE4A}" type="presOf" srcId="{8C9A9C9D-2709-483D-9F0D-B72A1D4F7A8F}" destId="{664BBF5A-699E-45F1-B570-F5098B6C39C9}" srcOrd="0" destOrd="0" presId="urn:microsoft.com/office/officeart/2005/8/layout/vList2"/>
    <dgm:cxn modelId="{67B1ECC0-8F43-4A2D-AA04-FE647D1D3618}" srcId="{A3C35504-6927-43F2-9250-E8CA7DC0E710}" destId="{576C7D75-4952-4313-827B-4D574A3C5E7F}" srcOrd="6" destOrd="0" parTransId="{B59E6597-DFEE-4112-A60A-868A04554CF5}" sibTransId="{C47D4B51-7989-4BDF-A44E-EDA29640FB1C}"/>
    <dgm:cxn modelId="{0A6F4C83-EC99-4265-95AD-C6E230F11C31}" srcId="{A3C35504-6927-43F2-9250-E8CA7DC0E710}" destId="{3AFDB83F-2495-4F3A-8308-21D14BCE58D7}" srcOrd="4" destOrd="0" parTransId="{B886324F-3735-432B-8F8B-41484FEFEC72}" sibTransId="{36C00B8C-B608-42D6-99E4-E916C90528BD}"/>
    <dgm:cxn modelId="{4D93A08C-644F-42C9-BEB9-42EB3577D5E4}" type="presParOf" srcId="{52C41B4C-0A9B-44C0-85C8-9BFBD376B15A}" destId="{99DBA1A7-17E4-456F-A615-5314D3D78D0D}" srcOrd="0" destOrd="0" presId="urn:microsoft.com/office/officeart/2005/8/layout/vList2"/>
    <dgm:cxn modelId="{237C556B-35FC-414E-B973-6E343CC09434}" type="presParOf" srcId="{52C41B4C-0A9B-44C0-85C8-9BFBD376B15A}" destId="{8057B081-F0F6-4F5B-8B2F-2F2CE1143CC0}" srcOrd="1" destOrd="0" presId="urn:microsoft.com/office/officeart/2005/8/layout/vList2"/>
    <dgm:cxn modelId="{69EFDB35-B7E4-4A0E-B5E7-1B2C63A398F0}" type="presParOf" srcId="{52C41B4C-0A9B-44C0-85C8-9BFBD376B15A}" destId="{664BBF5A-699E-45F1-B570-F5098B6C39C9}" srcOrd="2" destOrd="0" presId="urn:microsoft.com/office/officeart/2005/8/layout/vList2"/>
    <dgm:cxn modelId="{7C345B0D-5DAA-4B92-AF01-D2BF2C9B4A50}" type="presParOf" srcId="{52C41B4C-0A9B-44C0-85C8-9BFBD376B15A}" destId="{AF38FA0A-B2C3-433B-8965-588120535D75}" srcOrd="3" destOrd="0" presId="urn:microsoft.com/office/officeart/2005/8/layout/vList2"/>
    <dgm:cxn modelId="{8CC899EB-7385-49AA-8957-2C456340A867}" type="presParOf" srcId="{52C41B4C-0A9B-44C0-85C8-9BFBD376B15A}" destId="{02AC2665-C401-4411-851A-76B805045BF1}" srcOrd="4" destOrd="0" presId="urn:microsoft.com/office/officeart/2005/8/layout/vList2"/>
    <dgm:cxn modelId="{7B367699-4165-4046-843D-C26BEB0D9335}" type="presParOf" srcId="{52C41B4C-0A9B-44C0-85C8-9BFBD376B15A}" destId="{81856799-F13C-4F11-A73C-2B7DCCB6C509}" srcOrd="5" destOrd="0" presId="urn:microsoft.com/office/officeart/2005/8/layout/vList2"/>
    <dgm:cxn modelId="{EB22AF92-970F-4F36-B6CD-6073FA17D2D6}" type="presParOf" srcId="{52C41B4C-0A9B-44C0-85C8-9BFBD376B15A}" destId="{55E151B5-2B9A-4243-AE06-611748FC0102}" srcOrd="6" destOrd="0" presId="urn:microsoft.com/office/officeart/2005/8/layout/vList2"/>
    <dgm:cxn modelId="{40851AC8-C0A9-4403-8277-46E76C481E2A}" type="presParOf" srcId="{52C41B4C-0A9B-44C0-85C8-9BFBD376B15A}" destId="{D6963AB8-807B-4FB0-8CF7-66BA5DE88023}" srcOrd="7" destOrd="0" presId="urn:microsoft.com/office/officeart/2005/8/layout/vList2"/>
    <dgm:cxn modelId="{C043417D-E3EC-443E-9565-86B8C5C072B3}" type="presParOf" srcId="{52C41B4C-0A9B-44C0-85C8-9BFBD376B15A}" destId="{6B2BF601-F305-4F5B-8933-303C1DF1C3AA}" srcOrd="8" destOrd="0" presId="urn:microsoft.com/office/officeart/2005/8/layout/vList2"/>
    <dgm:cxn modelId="{0C608BBD-3D2C-453D-9BF3-C9ED500E532F}" type="presParOf" srcId="{52C41B4C-0A9B-44C0-85C8-9BFBD376B15A}" destId="{DCF424EA-61BE-4B20-8F8B-B3E68ADDF943}" srcOrd="9" destOrd="0" presId="urn:microsoft.com/office/officeart/2005/8/layout/vList2"/>
    <dgm:cxn modelId="{839E19C1-6A3C-4E8E-BE47-956BA56E5BFD}" type="presParOf" srcId="{52C41B4C-0A9B-44C0-85C8-9BFBD376B15A}" destId="{13C43A4A-9D4B-4554-89D2-9C5A0097D247}" srcOrd="10" destOrd="0" presId="urn:microsoft.com/office/officeart/2005/8/layout/vList2"/>
    <dgm:cxn modelId="{B32C6FFC-42B3-490C-AC8D-1FBAB6C53736}" type="presParOf" srcId="{52C41B4C-0A9B-44C0-85C8-9BFBD376B15A}" destId="{4C324F19-12F7-44C6-9E33-F0FC052FECA9}" srcOrd="11" destOrd="0" presId="urn:microsoft.com/office/officeart/2005/8/layout/vList2"/>
    <dgm:cxn modelId="{57E4A6A1-23A3-4511-9D23-53FF5E8752E2}" type="presParOf" srcId="{52C41B4C-0A9B-44C0-85C8-9BFBD376B15A}" destId="{B720A2F4-99AF-4654-AE2C-2BB7B708A6DF}" srcOrd="12" destOrd="0" presId="urn:microsoft.com/office/officeart/2005/8/layout/vList2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5AA63D-7D71-4ECF-A51D-7E232EA37BD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48254D6-49D1-43E4-8E02-F06E17595232}">
      <dgm:prSet phldrT="[Testo]" custT="1"/>
      <dgm:spPr>
        <a:solidFill>
          <a:srgbClr val="FF0000"/>
        </a:solidFill>
      </dgm:spPr>
      <dgm:t>
        <a:bodyPr/>
        <a:lstStyle/>
        <a:p>
          <a:r>
            <a:rPr lang="it-IT" sz="20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RESA</a:t>
          </a:r>
          <a:endParaRPr lang="it-IT" sz="20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B4B22F6-5745-497F-959C-8BB6A7490BD0}" type="parTrans" cxnId="{DD5C0FEB-DD56-4C18-9BBA-C3255B4FDF97}">
      <dgm:prSet/>
      <dgm:spPr/>
      <dgm:t>
        <a:bodyPr/>
        <a:lstStyle/>
        <a:p>
          <a:endParaRPr lang="it-IT" sz="2000" b="1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0415BD6-5FAC-41D8-8E2F-168E99133652}" type="sibTrans" cxnId="{DD5C0FEB-DD56-4C18-9BBA-C3255B4FDF97}">
      <dgm:prSet/>
      <dgm:spPr/>
      <dgm:t>
        <a:bodyPr/>
        <a:lstStyle/>
        <a:p>
          <a:endParaRPr lang="it-IT" sz="2000" b="1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F6B3081-5A65-495A-9775-D868E4455105}">
      <dgm:prSet phldrT="[Testo]" custT="1"/>
      <dgm:spPr>
        <a:solidFill>
          <a:srgbClr val="FFC000"/>
        </a:solidFill>
      </dgm:spPr>
      <dgm:t>
        <a:bodyPr/>
        <a:lstStyle/>
        <a:p>
          <a:r>
            <a:rPr lang="it-IT" sz="20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INERZIA</a:t>
          </a:r>
          <a:endParaRPr lang="it-IT" sz="20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3F280B2-4F19-4B6E-94E0-D9708CD7ACBA}" type="parTrans" cxnId="{9E65128F-81DE-4AA0-8973-1431F1CAD18A}">
      <dgm:prSet/>
      <dgm:spPr/>
      <dgm:t>
        <a:bodyPr/>
        <a:lstStyle/>
        <a:p>
          <a:endParaRPr lang="it-IT" sz="2000" b="1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C248337-4614-4DB1-85C2-F7B6BC298E0D}" type="sibTrans" cxnId="{9E65128F-81DE-4AA0-8973-1431F1CAD18A}">
      <dgm:prSet/>
      <dgm:spPr/>
      <dgm:t>
        <a:bodyPr/>
        <a:lstStyle/>
        <a:p>
          <a:endParaRPr lang="it-IT" sz="2000" b="1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601A60-15CC-4422-99E9-E485273360F4}">
      <dgm:prSet phldrT="[Testo]" custT="1"/>
      <dgm:spPr>
        <a:solidFill>
          <a:srgbClr val="92D050"/>
        </a:solidFill>
      </dgm:spPr>
      <dgm:t>
        <a:bodyPr/>
        <a:lstStyle/>
        <a:p>
          <a:r>
            <a:rPr lang="it-IT" sz="20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IN DIFESA</a:t>
          </a:r>
          <a:endParaRPr lang="it-IT" sz="20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4F618F1-AAD4-4929-9CD8-F76D725EFDE3}" type="parTrans" cxnId="{3385E713-CC0F-464D-84E5-32BE051B3BA9}">
      <dgm:prSet/>
      <dgm:spPr/>
      <dgm:t>
        <a:bodyPr/>
        <a:lstStyle/>
        <a:p>
          <a:endParaRPr lang="it-IT" sz="2000" b="1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C941C06-9419-4C8B-B67A-EE6643782992}" type="sibTrans" cxnId="{3385E713-CC0F-464D-84E5-32BE051B3BA9}">
      <dgm:prSet/>
      <dgm:spPr/>
      <dgm:t>
        <a:bodyPr/>
        <a:lstStyle/>
        <a:p>
          <a:endParaRPr lang="it-IT" sz="2000" b="1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FD5ECAE-8993-4205-8BB8-9DD15CCE4489}">
      <dgm:prSet phldrT="[Testo]" custT="1"/>
      <dgm:spPr>
        <a:solidFill>
          <a:srgbClr val="00B050"/>
        </a:solidFill>
      </dgm:spPr>
      <dgm:t>
        <a:bodyPr/>
        <a:lstStyle/>
        <a:p>
          <a:r>
            <a:rPr lang="it-IT" sz="20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IN ATTACCO</a:t>
          </a:r>
          <a:endParaRPr lang="it-IT" sz="20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5513BF2-D45E-462A-99A1-E9F0FACC4AF6}" type="parTrans" cxnId="{F71677BE-C45B-454A-A6BA-2D58FF81C2C8}">
      <dgm:prSet/>
      <dgm:spPr/>
      <dgm:t>
        <a:bodyPr/>
        <a:lstStyle/>
        <a:p>
          <a:endParaRPr lang="it-IT" sz="2000" b="1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655EBD7-D209-46F8-B97A-FAEBC445B6AE}" type="sibTrans" cxnId="{F71677BE-C45B-454A-A6BA-2D58FF81C2C8}">
      <dgm:prSet/>
      <dgm:spPr/>
      <dgm:t>
        <a:bodyPr/>
        <a:lstStyle/>
        <a:p>
          <a:endParaRPr lang="it-IT" sz="2000" b="1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12FA821-D1F6-44BE-B4DB-928C5CC33611}" type="pres">
      <dgm:prSet presAssocID="{3D5AA63D-7D71-4ECF-A51D-7E232EA37BD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1A434A07-73DD-45A7-9092-060C15CA0213}" type="pres">
      <dgm:prSet presAssocID="{F48254D6-49D1-43E4-8E02-F06E17595232}" presName="parentLin" presStyleCnt="0"/>
      <dgm:spPr/>
    </dgm:pt>
    <dgm:pt modelId="{6480214E-F6F2-4338-8CFF-A993D091D09B}" type="pres">
      <dgm:prSet presAssocID="{F48254D6-49D1-43E4-8E02-F06E17595232}" presName="parentLeftMargin" presStyleLbl="node1" presStyleIdx="0" presStyleCnt="4"/>
      <dgm:spPr/>
      <dgm:t>
        <a:bodyPr/>
        <a:lstStyle/>
        <a:p>
          <a:endParaRPr lang="it-IT"/>
        </a:p>
      </dgm:t>
    </dgm:pt>
    <dgm:pt modelId="{AA7BF066-D28C-4816-95F6-E66C203C40F8}" type="pres">
      <dgm:prSet presAssocID="{F48254D6-49D1-43E4-8E02-F06E1759523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15AE76C-C2AC-4616-A72A-C73BB186492C}" type="pres">
      <dgm:prSet presAssocID="{F48254D6-49D1-43E4-8E02-F06E17595232}" presName="negativeSpace" presStyleCnt="0"/>
      <dgm:spPr/>
    </dgm:pt>
    <dgm:pt modelId="{2DEFFEA8-F1EB-40A4-B367-40FEB13CBC6C}" type="pres">
      <dgm:prSet presAssocID="{F48254D6-49D1-43E4-8E02-F06E17595232}" presName="childText" presStyleLbl="conFgAcc1" presStyleIdx="0" presStyleCnt="4">
        <dgm:presLayoutVars>
          <dgm:bulletEnabled val="1"/>
        </dgm:presLayoutVars>
      </dgm:prSet>
      <dgm:spPr>
        <a:ln>
          <a:solidFill>
            <a:srgbClr val="FF0000"/>
          </a:solidFill>
        </a:ln>
      </dgm:spPr>
    </dgm:pt>
    <dgm:pt modelId="{1BAC02CD-E954-41DE-B62E-1D4811A47A07}" type="pres">
      <dgm:prSet presAssocID="{20415BD6-5FAC-41D8-8E2F-168E99133652}" presName="spaceBetweenRectangles" presStyleCnt="0"/>
      <dgm:spPr/>
    </dgm:pt>
    <dgm:pt modelId="{09C6F510-70C2-4621-BD3D-C69FB3B7B86F}" type="pres">
      <dgm:prSet presAssocID="{AF6B3081-5A65-495A-9775-D868E4455105}" presName="parentLin" presStyleCnt="0"/>
      <dgm:spPr/>
    </dgm:pt>
    <dgm:pt modelId="{E0F14AFC-1B28-4683-910A-DF354911CD9A}" type="pres">
      <dgm:prSet presAssocID="{AF6B3081-5A65-495A-9775-D868E4455105}" presName="parentLeftMargin" presStyleLbl="node1" presStyleIdx="0" presStyleCnt="4"/>
      <dgm:spPr/>
      <dgm:t>
        <a:bodyPr/>
        <a:lstStyle/>
        <a:p>
          <a:endParaRPr lang="it-IT"/>
        </a:p>
      </dgm:t>
    </dgm:pt>
    <dgm:pt modelId="{1BC9D9C0-8C96-432F-A231-4A3B269F09EB}" type="pres">
      <dgm:prSet presAssocID="{AF6B3081-5A65-495A-9775-D868E445510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AB9D996-5235-441D-91CF-A3A2D0B6E104}" type="pres">
      <dgm:prSet presAssocID="{AF6B3081-5A65-495A-9775-D868E4455105}" presName="negativeSpace" presStyleCnt="0"/>
      <dgm:spPr/>
    </dgm:pt>
    <dgm:pt modelId="{97B9285C-C587-4DBB-BD0A-8062FBA66368}" type="pres">
      <dgm:prSet presAssocID="{AF6B3081-5A65-495A-9775-D868E4455105}" presName="childText" presStyleLbl="conFgAcc1" presStyleIdx="1" presStyleCnt="4">
        <dgm:presLayoutVars>
          <dgm:bulletEnabled val="1"/>
        </dgm:presLayoutVars>
      </dgm:prSet>
      <dgm:spPr>
        <a:ln>
          <a:solidFill>
            <a:srgbClr val="FFC000"/>
          </a:solidFill>
        </a:ln>
      </dgm:spPr>
    </dgm:pt>
    <dgm:pt modelId="{50331B58-4151-4FB1-B7D3-3B13939AB0FC}" type="pres">
      <dgm:prSet presAssocID="{4C248337-4614-4DB1-85C2-F7B6BC298E0D}" presName="spaceBetweenRectangles" presStyleCnt="0"/>
      <dgm:spPr/>
    </dgm:pt>
    <dgm:pt modelId="{2823F678-F7EE-4E48-845A-91E1FE3962DE}" type="pres">
      <dgm:prSet presAssocID="{CE601A60-15CC-4422-99E9-E485273360F4}" presName="parentLin" presStyleCnt="0"/>
      <dgm:spPr/>
    </dgm:pt>
    <dgm:pt modelId="{EE515149-A650-4402-BEC7-93C145F17433}" type="pres">
      <dgm:prSet presAssocID="{CE601A60-15CC-4422-99E9-E485273360F4}" presName="parentLeftMargin" presStyleLbl="node1" presStyleIdx="1" presStyleCnt="4"/>
      <dgm:spPr/>
      <dgm:t>
        <a:bodyPr/>
        <a:lstStyle/>
        <a:p>
          <a:endParaRPr lang="it-IT"/>
        </a:p>
      </dgm:t>
    </dgm:pt>
    <dgm:pt modelId="{9D756E24-C0A7-450F-B6E3-4993A668D681}" type="pres">
      <dgm:prSet presAssocID="{CE601A60-15CC-4422-99E9-E485273360F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7191F8-AED4-4A29-9616-D29164FD149F}" type="pres">
      <dgm:prSet presAssocID="{CE601A60-15CC-4422-99E9-E485273360F4}" presName="negativeSpace" presStyleCnt="0"/>
      <dgm:spPr/>
    </dgm:pt>
    <dgm:pt modelId="{9D316914-1C70-4399-A4A4-0CBE84AD27A3}" type="pres">
      <dgm:prSet presAssocID="{CE601A60-15CC-4422-99E9-E485273360F4}" presName="childText" presStyleLbl="conFgAcc1" presStyleIdx="2" presStyleCnt="4">
        <dgm:presLayoutVars>
          <dgm:bulletEnabled val="1"/>
        </dgm:presLayoutVars>
      </dgm:prSet>
      <dgm:spPr>
        <a:ln>
          <a:solidFill>
            <a:srgbClr val="92D050"/>
          </a:solidFill>
        </a:ln>
      </dgm:spPr>
    </dgm:pt>
    <dgm:pt modelId="{AA5B0497-E13B-46A0-B3D7-7AB20B6584FB}" type="pres">
      <dgm:prSet presAssocID="{9C941C06-9419-4C8B-B67A-EE6643782992}" presName="spaceBetweenRectangles" presStyleCnt="0"/>
      <dgm:spPr/>
    </dgm:pt>
    <dgm:pt modelId="{DE3694BA-96F0-4E5A-9829-BDF2AA36C026}" type="pres">
      <dgm:prSet presAssocID="{7FD5ECAE-8993-4205-8BB8-9DD15CCE4489}" presName="parentLin" presStyleCnt="0"/>
      <dgm:spPr/>
    </dgm:pt>
    <dgm:pt modelId="{F32B8C9E-3EAB-46CE-8D85-9B9C717CEC51}" type="pres">
      <dgm:prSet presAssocID="{7FD5ECAE-8993-4205-8BB8-9DD15CCE4489}" presName="parentLeftMargin" presStyleLbl="node1" presStyleIdx="2" presStyleCnt="4"/>
      <dgm:spPr/>
      <dgm:t>
        <a:bodyPr/>
        <a:lstStyle/>
        <a:p>
          <a:endParaRPr lang="it-IT"/>
        </a:p>
      </dgm:t>
    </dgm:pt>
    <dgm:pt modelId="{5DF88469-C852-4EBF-A7B7-5E88357F3468}" type="pres">
      <dgm:prSet presAssocID="{7FD5ECAE-8993-4205-8BB8-9DD15CCE448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73B9006-7EFF-4B05-ACE0-8679004D7661}" type="pres">
      <dgm:prSet presAssocID="{7FD5ECAE-8993-4205-8BB8-9DD15CCE4489}" presName="negativeSpace" presStyleCnt="0"/>
      <dgm:spPr/>
    </dgm:pt>
    <dgm:pt modelId="{12504F78-74DC-4024-AE5A-5175193C07EF}" type="pres">
      <dgm:prSet presAssocID="{7FD5ECAE-8993-4205-8BB8-9DD15CCE4489}" presName="childText" presStyleLbl="conFgAcc1" presStyleIdx="3" presStyleCnt="4">
        <dgm:presLayoutVars>
          <dgm:bulletEnabled val="1"/>
        </dgm:presLayoutVars>
      </dgm:prSet>
      <dgm:spPr>
        <a:ln>
          <a:solidFill>
            <a:srgbClr val="00B050"/>
          </a:solidFill>
        </a:ln>
      </dgm:spPr>
    </dgm:pt>
  </dgm:ptLst>
  <dgm:cxnLst>
    <dgm:cxn modelId="{8B459A67-7FD6-421D-81D0-58A51BB8A35E}" type="presOf" srcId="{7FD5ECAE-8993-4205-8BB8-9DD15CCE4489}" destId="{5DF88469-C852-4EBF-A7B7-5E88357F3468}" srcOrd="1" destOrd="0" presId="urn:microsoft.com/office/officeart/2005/8/layout/list1"/>
    <dgm:cxn modelId="{32372A0B-FD8A-4E0B-8B1E-1531B99FE6BF}" type="presOf" srcId="{CE601A60-15CC-4422-99E9-E485273360F4}" destId="{EE515149-A650-4402-BEC7-93C145F17433}" srcOrd="0" destOrd="0" presId="urn:microsoft.com/office/officeart/2005/8/layout/list1"/>
    <dgm:cxn modelId="{41723C1A-190E-4645-A788-8C0DB1BD967E}" type="presOf" srcId="{3D5AA63D-7D71-4ECF-A51D-7E232EA37BDD}" destId="{912FA821-D1F6-44BE-B4DB-928C5CC33611}" srcOrd="0" destOrd="0" presId="urn:microsoft.com/office/officeart/2005/8/layout/list1"/>
    <dgm:cxn modelId="{71E37633-3837-4F02-8D82-26F71219A369}" type="presOf" srcId="{F48254D6-49D1-43E4-8E02-F06E17595232}" destId="{6480214E-F6F2-4338-8CFF-A993D091D09B}" srcOrd="0" destOrd="0" presId="urn:microsoft.com/office/officeart/2005/8/layout/list1"/>
    <dgm:cxn modelId="{F71677BE-C45B-454A-A6BA-2D58FF81C2C8}" srcId="{3D5AA63D-7D71-4ECF-A51D-7E232EA37BDD}" destId="{7FD5ECAE-8993-4205-8BB8-9DD15CCE4489}" srcOrd="3" destOrd="0" parTransId="{55513BF2-D45E-462A-99A1-E9F0FACC4AF6}" sibTransId="{7655EBD7-D209-46F8-B97A-FAEBC445B6AE}"/>
    <dgm:cxn modelId="{DD5C0FEB-DD56-4C18-9BBA-C3255B4FDF97}" srcId="{3D5AA63D-7D71-4ECF-A51D-7E232EA37BDD}" destId="{F48254D6-49D1-43E4-8E02-F06E17595232}" srcOrd="0" destOrd="0" parTransId="{AB4B22F6-5745-497F-959C-8BB6A7490BD0}" sibTransId="{20415BD6-5FAC-41D8-8E2F-168E99133652}"/>
    <dgm:cxn modelId="{9C39C4BF-B209-49EC-B317-54D885E0EF58}" type="presOf" srcId="{AF6B3081-5A65-495A-9775-D868E4455105}" destId="{1BC9D9C0-8C96-432F-A231-4A3B269F09EB}" srcOrd="1" destOrd="0" presId="urn:microsoft.com/office/officeart/2005/8/layout/list1"/>
    <dgm:cxn modelId="{D638B4E1-3EF2-409D-8B01-6B555355680F}" type="presOf" srcId="{AF6B3081-5A65-495A-9775-D868E4455105}" destId="{E0F14AFC-1B28-4683-910A-DF354911CD9A}" srcOrd="0" destOrd="0" presId="urn:microsoft.com/office/officeart/2005/8/layout/list1"/>
    <dgm:cxn modelId="{9E65128F-81DE-4AA0-8973-1431F1CAD18A}" srcId="{3D5AA63D-7D71-4ECF-A51D-7E232EA37BDD}" destId="{AF6B3081-5A65-495A-9775-D868E4455105}" srcOrd="1" destOrd="0" parTransId="{73F280B2-4F19-4B6E-94E0-D9708CD7ACBA}" sibTransId="{4C248337-4614-4DB1-85C2-F7B6BC298E0D}"/>
    <dgm:cxn modelId="{BAD0AA73-C827-48D5-A942-73A6A6F4FEB7}" type="presOf" srcId="{F48254D6-49D1-43E4-8E02-F06E17595232}" destId="{AA7BF066-D28C-4816-95F6-E66C203C40F8}" srcOrd="1" destOrd="0" presId="urn:microsoft.com/office/officeart/2005/8/layout/list1"/>
    <dgm:cxn modelId="{AAC3B7AA-B90A-4C3F-9337-727622B587EC}" type="presOf" srcId="{7FD5ECAE-8993-4205-8BB8-9DD15CCE4489}" destId="{F32B8C9E-3EAB-46CE-8D85-9B9C717CEC51}" srcOrd="0" destOrd="0" presId="urn:microsoft.com/office/officeart/2005/8/layout/list1"/>
    <dgm:cxn modelId="{3385E713-CC0F-464D-84E5-32BE051B3BA9}" srcId="{3D5AA63D-7D71-4ECF-A51D-7E232EA37BDD}" destId="{CE601A60-15CC-4422-99E9-E485273360F4}" srcOrd="2" destOrd="0" parTransId="{B4F618F1-AAD4-4929-9CD8-F76D725EFDE3}" sibTransId="{9C941C06-9419-4C8B-B67A-EE6643782992}"/>
    <dgm:cxn modelId="{39B7B7E6-5878-43AC-BC31-31D0F8CE5FCE}" type="presOf" srcId="{CE601A60-15CC-4422-99E9-E485273360F4}" destId="{9D756E24-C0A7-450F-B6E3-4993A668D681}" srcOrd="1" destOrd="0" presId="urn:microsoft.com/office/officeart/2005/8/layout/list1"/>
    <dgm:cxn modelId="{E2BD29C6-6E6F-47B7-B7A4-082A9C1AFD6F}" type="presParOf" srcId="{912FA821-D1F6-44BE-B4DB-928C5CC33611}" destId="{1A434A07-73DD-45A7-9092-060C15CA0213}" srcOrd="0" destOrd="0" presId="urn:microsoft.com/office/officeart/2005/8/layout/list1"/>
    <dgm:cxn modelId="{8ADADCAB-B5BD-4E44-8931-A3C456497EC0}" type="presParOf" srcId="{1A434A07-73DD-45A7-9092-060C15CA0213}" destId="{6480214E-F6F2-4338-8CFF-A993D091D09B}" srcOrd="0" destOrd="0" presId="urn:microsoft.com/office/officeart/2005/8/layout/list1"/>
    <dgm:cxn modelId="{B630F402-4025-476D-87A9-DFBBCF38CE1E}" type="presParOf" srcId="{1A434A07-73DD-45A7-9092-060C15CA0213}" destId="{AA7BF066-D28C-4816-95F6-E66C203C40F8}" srcOrd="1" destOrd="0" presId="urn:microsoft.com/office/officeart/2005/8/layout/list1"/>
    <dgm:cxn modelId="{45DBFF5F-D39D-4011-8045-5252F459D50D}" type="presParOf" srcId="{912FA821-D1F6-44BE-B4DB-928C5CC33611}" destId="{715AE76C-C2AC-4616-A72A-C73BB186492C}" srcOrd="1" destOrd="0" presId="urn:microsoft.com/office/officeart/2005/8/layout/list1"/>
    <dgm:cxn modelId="{EEBA4CCF-9B1D-4D90-9040-876984B8E53A}" type="presParOf" srcId="{912FA821-D1F6-44BE-B4DB-928C5CC33611}" destId="{2DEFFEA8-F1EB-40A4-B367-40FEB13CBC6C}" srcOrd="2" destOrd="0" presId="urn:microsoft.com/office/officeart/2005/8/layout/list1"/>
    <dgm:cxn modelId="{556C2413-0B5F-4E14-BB39-28F72E24BD67}" type="presParOf" srcId="{912FA821-D1F6-44BE-B4DB-928C5CC33611}" destId="{1BAC02CD-E954-41DE-B62E-1D4811A47A07}" srcOrd="3" destOrd="0" presId="urn:microsoft.com/office/officeart/2005/8/layout/list1"/>
    <dgm:cxn modelId="{0F29A702-A49D-4A2B-9354-CFCEC7E4ACB1}" type="presParOf" srcId="{912FA821-D1F6-44BE-B4DB-928C5CC33611}" destId="{09C6F510-70C2-4621-BD3D-C69FB3B7B86F}" srcOrd="4" destOrd="0" presId="urn:microsoft.com/office/officeart/2005/8/layout/list1"/>
    <dgm:cxn modelId="{29DFD91B-AF66-4C80-A7B5-77A18DEED876}" type="presParOf" srcId="{09C6F510-70C2-4621-BD3D-C69FB3B7B86F}" destId="{E0F14AFC-1B28-4683-910A-DF354911CD9A}" srcOrd="0" destOrd="0" presId="urn:microsoft.com/office/officeart/2005/8/layout/list1"/>
    <dgm:cxn modelId="{AE1EDC9C-A47E-480F-BCAB-0048F954BA54}" type="presParOf" srcId="{09C6F510-70C2-4621-BD3D-C69FB3B7B86F}" destId="{1BC9D9C0-8C96-432F-A231-4A3B269F09EB}" srcOrd="1" destOrd="0" presId="urn:microsoft.com/office/officeart/2005/8/layout/list1"/>
    <dgm:cxn modelId="{81060B3D-0B04-421E-A786-5D31F169444B}" type="presParOf" srcId="{912FA821-D1F6-44BE-B4DB-928C5CC33611}" destId="{3AB9D996-5235-441D-91CF-A3A2D0B6E104}" srcOrd="5" destOrd="0" presId="urn:microsoft.com/office/officeart/2005/8/layout/list1"/>
    <dgm:cxn modelId="{C656550B-1F6A-45DD-B340-3D49E04E9706}" type="presParOf" srcId="{912FA821-D1F6-44BE-B4DB-928C5CC33611}" destId="{97B9285C-C587-4DBB-BD0A-8062FBA66368}" srcOrd="6" destOrd="0" presId="urn:microsoft.com/office/officeart/2005/8/layout/list1"/>
    <dgm:cxn modelId="{72922D67-06C2-4F65-A5D6-FF275FAF77BF}" type="presParOf" srcId="{912FA821-D1F6-44BE-B4DB-928C5CC33611}" destId="{50331B58-4151-4FB1-B7D3-3B13939AB0FC}" srcOrd="7" destOrd="0" presId="urn:microsoft.com/office/officeart/2005/8/layout/list1"/>
    <dgm:cxn modelId="{43788D9B-AA31-4061-9333-70E003990C00}" type="presParOf" srcId="{912FA821-D1F6-44BE-B4DB-928C5CC33611}" destId="{2823F678-F7EE-4E48-845A-91E1FE3962DE}" srcOrd="8" destOrd="0" presId="urn:microsoft.com/office/officeart/2005/8/layout/list1"/>
    <dgm:cxn modelId="{E1A9844C-C490-477E-9567-DE8DDD427E31}" type="presParOf" srcId="{2823F678-F7EE-4E48-845A-91E1FE3962DE}" destId="{EE515149-A650-4402-BEC7-93C145F17433}" srcOrd="0" destOrd="0" presId="urn:microsoft.com/office/officeart/2005/8/layout/list1"/>
    <dgm:cxn modelId="{E11B58A3-6015-4FA4-8396-231B77448696}" type="presParOf" srcId="{2823F678-F7EE-4E48-845A-91E1FE3962DE}" destId="{9D756E24-C0A7-450F-B6E3-4993A668D681}" srcOrd="1" destOrd="0" presId="urn:microsoft.com/office/officeart/2005/8/layout/list1"/>
    <dgm:cxn modelId="{88A9EF7C-36FF-42FB-98DC-F82A776A9DFC}" type="presParOf" srcId="{912FA821-D1F6-44BE-B4DB-928C5CC33611}" destId="{807191F8-AED4-4A29-9616-D29164FD149F}" srcOrd="9" destOrd="0" presId="urn:microsoft.com/office/officeart/2005/8/layout/list1"/>
    <dgm:cxn modelId="{8B7C933E-2880-49E1-991A-95E98038DA2A}" type="presParOf" srcId="{912FA821-D1F6-44BE-B4DB-928C5CC33611}" destId="{9D316914-1C70-4399-A4A4-0CBE84AD27A3}" srcOrd="10" destOrd="0" presId="urn:microsoft.com/office/officeart/2005/8/layout/list1"/>
    <dgm:cxn modelId="{97093400-E125-4EB2-ACD0-769A125465B7}" type="presParOf" srcId="{912FA821-D1F6-44BE-B4DB-928C5CC33611}" destId="{AA5B0497-E13B-46A0-B3D7-7AB20B6584FB}" srcOrd="11" destOrd="0" presId="urn:microsoft.com/office/officeart/2005/8/layout/list1"/>
    <dgm:cxn modelId="{88421E52-11B7-4AC5-9E0E-D0B3ECA3AD0E}" type="presParOf" srcId="{912FA821-D1F6-44BE-B4DB-928C5CC33611}" destId="{DE3694BA-96F0-4E5A-9829-BDF2AA36C026}" srcOrd="12" destOrd="0" presId="urn:microsoft.com/office/officeart/2005/8/layout/list1"/>
    <dgm:cxn modelId="{F2A58CA2-3E42-40CA-ABF7-82066B511B3C}" type="presParOf" srcId="{DE3694BA-96F0-4E5A-9829-BDF2AA36C026}" destId="{F32B8C9E-3EAB-46CE-8D85-9B9C717CEC51}" srcOrd="0" destOrd="0" presId="urn:microsoft.com/office/officeart/2005/8/layout/list1"/>
    <dgm:cxn modelId="{1C2FD2EB-68D6-45B2-87A7-BF4BFD0C89CA}" type="presParOf" srcId="{DE3694BA-96F0-4E5A-9829-BDF2AA36C026}" destId="{5DF88469-C852-4EBF-A7B7-5E88357F3468}" srcOrd="1" destOrd="0" presId="urn:microsoft.com/office/officeart/2005/8/layout/list1"/>
    <dgm:cxn modelId="{6D20709F-4801-4A78-9220-3A373646BA1D}" type="presParOf" srcId="{912FA821-D1F6-44BE-B4DB-928C5CC33611}" destId="{773B9006-7EFF-4B05-ACE0-8679004D7661}" srcOrd="13" destOrd="0" presId="urn:microsoft.com/office/officeart/2005/8/layout/list1"/>
    <dgm:cxn modelId="{F213B0D0-B304-4426-BB15-AD8FAC32E516}" type="presParOf" srcId="{912FA821-D1F6-44BE-B4DB-928C5CC33611}" destId="{12504F78-74DC-4024-AE5A-5175193C07E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2560E-DF7E-4957-8B73-754F91194E96}" type="datetimeFigureOut">
              <a:rPr lang="it-IT" smtClean="0"/>
              <a:pPr/>
              <a:t>11/06/2013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958F5-9358-41BF-8762-8569B3E9815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40555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"/>
          <p:cNvSpPr>
            <a:spLocks noChangeArrowheads="1"/>
          </p:cNvSpPr>
          <p:nvPr/>
        </p:nvSpPr>
        <p:spPr bwMode="auto">
          <a:xfrm>
            <a:off x="0" y="0"/>
            <a:ext cx="6807200" cy="99441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0" y="0"/>
            <a:ext cx="2949575" cy="495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3857625" y="0"/>
            <a:ext cx="2949575" cy="495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25605" name="Rectangle 4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42963" y="746125"/>
            <a:ext cx="5126037" cy="37290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08050" y="4722813"/>
            <a:ext cx="4991100" cy="44767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162" tIns="46885" rIns="90162" bIns="46885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34823" name="Text Box 6"/>
          <p:cNvSpPr txBox="1">
            <a:spLocks noChangeArrowheads="1"/>
          </p:cNvSpPr>
          <p:nvPr/>
        </p:nvSpPr>
        <p:spPr bwMode="auto">
          <a:xfrm>
            <a:off x="0" y="9450388"/>
            <a:ext cx="2949575" cy="495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857625" y="9677400"/>
            <a:ext cx="2949575" cy="268288"/>
          </a:xfrm>
          <a:prstGeom prst="rect">
            <a:avLst/>
          </a:prstGeom>
          <a:noFill/>
          <a:ln>
            <a:noFill/>
          </a:ln>
          <a:extLst/>
        </p:spPr>
        <p:txBody>
          <a:bodyPr lIns="90162" tIns="46885" rIns="90162" bIns="46885" anchor="b">
            <a:spAutoFit/>
          </a:bodyPr>
          <a:lstStyle>
            <a:lvl1pPr defTabSz="915988"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915988"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defTabSz="915988"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 defTabSz="915988"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1975" defTabSz="915988"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9175" defTabSz="9159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6375" defTabSz="9159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3575" defTabSz="9159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60775" defTabSz="9159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339933"/>
              </a:buClr>
              <a:buSzPct val="100000"/>
              <a:buFont typeface="Times" charset="0"/>
              <a:buNone/>
              <a:defRPr/>
            </a:pPr>
            <a:fld id="{A3B45621-DB3A-49D1-BCA9-77430107D03E}" type="slidenum">
              <a:rPr lang="en-GB" sz="1200" b="0" smtClean="0">
                <a:solidFill>
                  <a:srgbClr val="000000"/>
                </a:solidFill>
                <a:ea typeface="+mn-ea"/>
              </a:rPr>
              <a:pPr algn="r">
                <a:lnSpc>
                  <a:spcPct val="95000"/>
                </a:lnSpc>
                <a:buClr>
                  <a:srgbClr val="339933"/>
                </a:buClr>
                <a:buSzPct val="100000"/>
                <a:buFont typeface="Times" charset="0"/>
                <a:buNone/>
                <a:defRPr/>
              </a:pPr>
              <a:t>‹N›</a:t>
            </a:fld>
            <a:endParaRPr lang="en-GB" sz="1200" b="0" smtClean="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52781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Segnaposto note 3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884238" y="4541838"/>
            <a:ext cx="4991100" cy="5241925"/>
          </a:xfrm>
          <a:ln/>
        </p:spPr>
        <p:txBody>
          <a:bodyPr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endParaRPr lang="it-IT" sz="1100" dirty="0" smtClean="0">
              <a:solidFill>
                <a:schemeClr val="tx1"/>
              </a:solidFill>
              <a:latin typeface="+mn-lt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8650" y="1893888"/>
            <a:ext cx="7123113" cy="13049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7300" y="3452813"/>
            <a:ext cx="5865813" cy="15589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0447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5268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1988" y="3916363"/>
            <a:ext cx="7123112" cy="12096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61988" y="2582863"/>
            <a:ext cx="7123112" cy="13335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407684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79400" y="2100263"/>
            <a:ext cx="3798888" cy="373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230688" y="2100263"/>
            <a:ext cx="3800475" cy="373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0305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00" y="244475"/>
            <a:ext cx="7542213" cy="1016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19100" y="1363663"/>
            <a:ext cx="3702050" cy="568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9100" y="1931988"/>
            <a:ext cx="3702050" cy="3511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257675" y="1363663"/>
            <a:ext cx="3703638" cy="568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257675" y="1931988"/>
            <a:ext cx="3703638" cy="3511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0909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632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3681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00" y="242888"/>
            <a:ext cx="2757488" cy="1031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76600" y="242888"/>
            <a:ext cx="4684713" cy="520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19100" y="1274763"/>
            <a:ext cx="2757488" cy="41687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48822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43063" y="4265613"/>
            <a:ext cx="5027612" cy="5048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643063" y="544513"/>
            <a:ext cx="5027612" cy="36560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43063" y="4770438"/>
            <a:ext cx="5027612" cy="7143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504403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4791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146800" y="541338"/>
            <a:ext cx="1954213" cy="528955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79400" y="541338"/>
            <a:ext cx="5715000" cy="52895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794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8650" y="1893888"/>
            <a:ext cx="7123113" cy="13049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7300" y="3452813"/>
            <a:ext cx="5865813" cy="15589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129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9100" y="1422400"/>
            <a:ext cx="7542213" cy="40211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6207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1988" y="3916363"/>
            <a:ext cx="7123112" cy="12096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61988" y="2582863"/>
            <a:ext cx="7123112" cy="13335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655812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19100" y="1422400"/>
            <a:ext cx="3694113" cy="40211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265613" y="1422400"/>
            <a:ext cx="3695700" cy="40211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0522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00" y="244475"/>
            <a:ext cx="7542213" cy="1016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19100" y="1363663"/>
            <a:ext cx="3702050" cy="5683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9100" y="1931988"/>
            <a:ext cx="3702050" cy="35115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257675" y="1363663"/>
            <a:ext cx="3703638" cy="5683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257675" y="1931988"/>
            <a:ext cx="3703638" cy="35115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053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50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3859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00" y="242888"/>
            <a:ext cx="2757488" cy="1031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76600" y="242888"/>
            <a:ext cx="4684713" cy="52006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19100" y="1274763"/>
            <a:ext cx="2757488" cy="4168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347556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43063" y="4265613"/>
            <a:ext cx="5027612" cy="5048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643063" y="544513"/>
            <a:ext cx="5027612" cy="36560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43063" y="4770438"/>
            <a:ext cx="5027612" cy="714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334941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19100" y="1422400"/>
            <a:ext cx="7542213" cy="4021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2059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076950" y="1422400"/>
            <a:ext cx="1884363" cy="40211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19100" y="1422400"/>
            <a:ext cx="5505450" cy="4021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774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"/>
          <p:cNvSpPr txBox="1">
            <a:spLocks noChangeArrowheads="1"/>
          </p:cNvSpPr>
          <p:nvPr/>
        </p:nvSpPr>
        <p:spPr bwMode="auto">
          <a:xfrm>
            <a:off x="628650" y="5486400"/>
            <a:ext cx="1746250" cy="47466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2863850" y="5486400"/>
            <a:ext cx="2654300" cy="47466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9400" y="541338"/>
            <a:ext cx="7821613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800" tIns="41400" rIns="82800" bIns="414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9400" y="2100263"/>
            <a:ext cx="7751763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800" tIns="41400" rIns="82800" bIns="41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5pPr>
      <a:lvl6pPr marL="4572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6pPr>
      <a:lvl7pPr marL="9144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7pPr>
      <a:lvl8pPr marL="13716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8pPr>
      <a:lvl9pPr marL="18288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9pPr>
    </p:titleStyle>
    <p:bodyStyle>
      <a:lvl1pPr marL="307975" indent="-307975" algn="l" defTabSz="449263" rtl="0" eaLnBrk="0" fontAlgn="base" hangingPunct="0">
        <a:spcBef>
          <a:spcPts val="725"/>
        </a:spcBef>
        <a:spcAft>
          <a:spcPct val="0"/>
        </a:spcAft>
        <a:buClr>
          <a:srgbClr val="339933"/>
        </a:buClr>
        <a:buSzPct val="100000"/>
        <a:buFont typeface="Times" charset="0"/>
        <a:buChar char="•"/>
        <a:defRPr sz="2900">
          <a:solidFill>
            <a:srgbClr val="339933"/>
          </a:solidFill>
          <a:latin typeface="+mn-lt"/>
          <a:ea typeface="+mn-ea"/>
          <a:cs typeface="+mn-cs"/>
        </a:defRPr>
      </a:lvl1pPr>
      <a:lvl2pPr marL="669925" indent="-257175" algn="l" defTabSz="449263" rtl="0" eaLnBrk="0" fontAlgn="base" hangingPunct="0">
        <a:spcBef>
          <a:spcPts val="625"/>
        </a:spcBef>
        <a:spcAft>
          <a:spcPct val="0"/>
        </a:spcAft>
        <a:buClr>
          <a:srgbClr val="339933"/>
        </a:buClr>
        <a:buSzPct val="100000"/>
        <a:buFont typeface="Times" charset="0"/>
        <a:buChar char="–"/>
        <a:defRPr sz="2500">
          <a:solidFill>
            <a:srgbClr val="339933"/>
          </a:solidFill>
          <a:latin typeface="+mn-lt"/>
          <a:ea typeface="+mn-ea"/>
        </a:defRPr>
      </a:lvl2pPr>
      <a:lvl3pPr marL="1031875" indent="-204788" algn="l" defTabSz="449263" rtl="0" eaLnBrk="0" fontAlgn="base" hangingPunct="0">
        <a:spcBef>
          <a:spcPts val="550"/>
        </a:spcBef>
        <a:spcAft>
          <a:spcPct val="0"/>
        </a:spcAft>
        <a:buClr>
          <a:srgbClr val="339933"/>
        </a:buClr>
        <a:buSzPct val="100000"/>
        <a:buFont typeface="Times" charset="0"/>
        <a:buChar char="•"/>
        <a:defRPr sz="2200">
          <a:solidFill>
            <a:srgbClr val="339933"/>
          </a:solidFill>
          <a:latin typeface="+mn-lt"/>
          <a:ea typeface="+mn-ea"/>
        </a:defRPr>
      </a:lvl3pPr>
      <a:lvl4pPr marL="1446213" indent="-204788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–"/>
        <a:defRPr>
          <a:solidFill>
            <a:srgbClr val="339933"/>
          </a:solidFill>
          <a:latin typeface="+mn-lt"/>
          <a:ea typeface="+mn-ea"/>
        </a:defRPr>
      </a:lvl4pPr>
      <a:lvl5pPr marL="18589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5pPr>
      <a:lvl6pPr marL="23161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6pPr>
      <a:lvl7pPr marL="27733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7pPr>
      <a:lvl8pPr marL="32305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8pPr>
      <a:lvl9pPr marL="36877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628650" y="5486400"/>
            <a:ext cx="1746250" cy="47466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2863850" y="5486400"/>
            <a:ext cx="2654300" cy="47466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1625600"/>
            <a:ext cx="7123113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800" tIns="41400" rIns="82800" bIns="414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5pPr>
      <a:lvl6pPr marL="4572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6pPr>
      <a:lvl7pPr marL="9144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7pPr>
      <a:lvl8pPr marL="13716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8pPr>
      <a:lvl9pPr marL="18288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9pPr>
    </p:titleStyle>
    <p:bodyStyle>
      <a:lvl1pPr marL="307975" indent="-307975" algn="l" defTabSz="449263" rtl="0" eaLnBrk="0" fontAlgn="base" hangingPunct="0">
        <a:spcBef>
          <a:spcPts val="725"/>
        </a:spcBef>
        <a:spcAft>
          <a:spcPct val="0"/>
        </a:spcAft>
        <a:buClr>
          <a:srgbClr val="339933"/>
        </a:buClr>
        <a:buSzPct val="100000"/>
        <a:buFont typeface="Times" charset="0"/>
        <a:buChar char="•"/>
        <a:defRPr sz="2900">
          <a:solidFill>
            <a:srgbClr val="339933"/>
          </a:solidFill>
          <a:latin typeface="+mn-lt"/>
          <a:ea typeface="+mn-ea"/>
          <a:cs typeface="+mn-cs"/>
        </a:defRPr>
      </a:lvl1pPr>
      <a:lvl2pPr marL="669925" indent="-257175" algn="l" defTabSz="449263" rtl="0" eaLnBrk="0" fontAlgn="base" hangingPunct="0">
        <a:spcBef>
          <a:spcPts val="625"/>
        </a:spcBef>
        <a:spcAft>
          <a:spcPct val="0"/>
        </a:spcAft>
        <a:buClr>
          <a:srgbClr val="339933"/>
        </a:buClr>
        <a:buSzPct val="100000"/>
        <a:buFont typeface="Times" charset="0"/>
        <a:buChar char="–"/>
        <a:defRPr sz="2500">
          <a:solidFill>
            <a:srgbClr val="339933"/>
          </a:solidFill>
          <a:latin typeface="+mn-lt"/>
          <a:ea typeface="+mn-ea"/>
        </a:defRPr>
      </a:lvl2pPr>
      <a:lvl3pPr marL="1031875" indent="-204788" algn="l" defTabSz="449263" rtl="0" eaLnBrk="0" fontAlgn="base" hangingPunct="0">
        <a:spcBef>
          <a:spcPts val="550"/>
        </a:spcBef>
        <a:spcAft>
          <a:spcPct val="0"/>
        </a:spcAft>
        <a:buClr>
          <a:srgbClr val="339933"/>
        </a:buClr>
        <a:buSzPct val="100000"/>
        <a:buFont typeface="Times" charset="0"/>
        <a:buChar char="•"/>
        <a:defRPr sz="2200">
          <a:solidFill>
            <a:srgbClr val="339933"/>
          </a:solidFill>
          <a:latin typeface="+mn-lt"/>
          <a:ea typeface="+mn-ea"/>
        </a:defRPr>
      </a:lvl3pPr>
      <a:lvl4pPr marL="1446213" indent="-204788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–"/>
        <a:defRPr>
          <a:solidFill>
            <a:srgbClr val="339933"/>
          </a:solidFill>
          <a:latin typeface="+mn-lt"/>
          <a:ea typeface="+mn-ea"/>
        </a:defRPr>
      </a:lvl4pPr>
      <a:lvl5pPr marL="18589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5pPr>
      <a:lvl6pPr marL="23161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6pPr>
      <a:lvl7pPr marL="27733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7pPr>
      <a:lvl8pPr marL="32305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8pPr>
      <a:lvl9pPr marL="36877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279400" y="520700"/>
            <a:ext cx="7823200" cy="1398588"/>
          </a:xfrm>
          <a:extLst/>
        </p:spPr>
        <p:txBody>
          <a:bodyPr/>
          <a:lstStyle/>
          <a:p>
            <a:pPr>
              <a:lnSpc>
                <a:spcPct val="93000"/>
              </a:lnSpc>
              <a:buClr>
                <a:srgbClr val="3333CC"/>
              </a:buClr>
              <a:buFont typeface="Arial" charset="0"/>
              <a:buNone/>
              <a:tabLst>
                <a:tab pos="0" algn="l"/>
                <a:tab pos="825500" algn="l"/>
                <a:tab pos="1652588" algn="l"/>
                <a:tab pos="2479675" algn="l"/>
                <a:tab pos="3306763" algn="l"/>
                <a:tab pos="4133850" algn="l"/>
                <a:tab pos="4960938" algn="l"/>
                <a:tab pos="5788025" algn="l"/>
                <a:tab pos="6615113" algn="l"/>
                <a:tab pos="7442200" algn="l"/>
                <a:tab pos="8269288" algn="l"/>
                <a:tab pos="9096375" algn="l"/>
                <a:tab pos="9923463" algn="l"/>
                <a:tab pos="10750550" algn="l"/>
              </a:tabLst>
              <a:defRPr/>
            </a:pPr>
            <a:r>
              <a:rPr lang="en-GB" sz="44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en-GB" sz="44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endParaRPr lang="en-GB" sz="4400" b="1" dirty="0" smtClean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075" name="AutoShape 2"/>
          <p:cNvSpPr>
            <a:spLocks noChangeArrowheads="1"/>
          </p:cNvSpPr>
          <p:nvPr/>
        </p:nvSpPr>
        <p:spPr bwMode="auto">
          <a:xfrm>
            <a:off x="4114800" y="5275263"/>
            <a:ext cx="193675" cy="792162"/>
          </a:xfrm>
          <a:prstGeom prst="roundRect">
            <a:avLst>
              <a:gd name="adj" fmla="val 81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buClr>
                <a:srgbClr val="CC3300"/>
              </a:buClr>
              <a:buSzPct val="100000"/>
              <a:buFont typeface="Tahoma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200">
              <a:solidFill>
                <a:srgbClr val="CC3300"/>
              </a:solidFill>
              <a:latin typeface="Tahoma" pitchFamily="34" charset="0"/>
            </a:endParaRPr>
          </a:p>
          <a:p>
            <a:pPr algn="ctr">
              <a:buClr>
                <a:srgbClr val="CC3300"/>
              </a:buClr>
              <a:buSzPct val="100000"/>
              <a:buFont typeface="Tahoma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200">
              <a:solidFill>
                <a:srgbClr val="CC3300"/>
              </a:solidFill>
              <a:latin typeface="Tahoma" pitchFamily="34" charset="0"/>
            </a:endParaRPr>
          </a:p>
        </p:txBody>
      </p:sp>
      <p:grpSp>
        <p:nvGrpSpPr>
          <p:cNvPr id="3076" name="Group 3"/>
          <p:cNvGrpSpPr>
            <a:grpSpLocks/>
          </p:cNvGrpSpPr>
          <p:nvPr/>
        </p:nvGrpSpPr>
        <p:grpSpPr bwMode="auto">
          <a:xfrm>
            <a:off x="208083" y="1607045"/>
            <a:ext cx="7920037" cy="3998463"/>
            <a:chOff x="145" y="891"/>
            <a:chExt cx="4990" cy="2900"/>
          </a:xfrm>
        </p:grpSpPr>
        <p:sp>
          <p:nvSpPr>
            <p:cNvPr id="3078" name="AutoShape 4"/>
            <p:cNvSpPr>
              <a:spLocks noChangeArrowheads="1"/>
            </p:cNvSpPr>
            <p:nvPr/>
          </p:nvSpPr>
          <p:spPr bwMode="auto">
            <a:xfrm>
              <a:off x="145" y="922"/>
              <a:ext cx="4990" cy="2767"/>
            </a:xfrm>
            <a:prstGeom prst="roundRect">
              <a:avLst>
                <a:gd name="adj" fmla="val 32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79" name="Text Box 5"/>
            <p:cNvSpPr txBox="1">
              <a:spLocks noChangeArrowheads="1"/>
            </p:cNvSpPr>
            <p:nvPr/>
          </p:nvSpPr>
          <p:spPr bwMode="auto">
            <a:xfrm>
              <a:off x="145" y="891"/>
              <a:ext cx="4990" cy="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1160" tIns="50400" rIns="101160" bIns="50400">
              <a:spAutoFit/>
            </a:bodyPr>
            <a:lstStyle>
              <a:lvl1pPr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1pPr>
              <a:lvl2pPr marL="742950" indent="-285750"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2pPr>
              <a:lvl3pPr marL="1143000" indent="-228600"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3pPr>
              <a:lvl4pPr marL="1600200" indent="-228600"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4pPr>
              <a:lvl5pPr marL="2057400" indent="-228600"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9pPr>
            </a:lstStyle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r>
                <a:rPr lang="it-IT" sz="2800" b="0" dirty="0" smtClean="0">
                  <a:solidFill>
                    <a:srgbClr val="006699"/>
                  </a:solidFill>
                  <a:latin typeface="Tahoma" pitchFamily="34" charset="0"/>
                </a:rPr>
                <a:t>La situazione economica della Toscana nel 2012</a:t>
              </a: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endParaRPr lang="it-IT" sz="1600" dirty="0" smtClean="0">
                <a:solidFill>
                  <a:srgbClr val="006699"/>
                </a:solidFill>
                <a:latin typeface="Tahoma" pitchFamily="34" charset="0"/>
              </a:endParaRP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endParaRPr lang="it-IT" sz="1600" dirty="0" smtClean="0">
                <a:solidFill>
                  <a:srgbClr val="006699"/>
                </a:solidFill>
                <a:latin typeface="Tahoma" pitchFamily="34" charset="0"/>
              </a:endParaRP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r>
                <a:rPr lang="it-IT" sz="4000" dirty="0" smtClean="0">
                  <a:solidFill>
                    <a:srgbClr val="006699"/>
                  </a:solidFill>
                  <a:latin typeface="Tahoma" pitchFamily="34" charset="0"/>
                </a:rPr>
                <a:t>Le dinamiche di imprese e settori</a:t>
              </a: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endParaRPr lang="it-IT" sz="1600" b="0" dirty="0" smtClean="0">
                <a:solidFill>
                  <a:schemeClr val="tx1"/>
                </a:solidFill>
                <a:latin typeface="Tahoma" pitchFamily="34" charset="0"/>
              </a:endParaRP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endParaRPr lang="it-IT" sz="1600" dirty="0">
                <a:solidFill>
                  <a:srgbClr val="006699"/>
                </a:solidFill>
                <a:latin typeface="Tahoma" pitchFamily="34" charset="0"/>
              </a:endParaRP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endParaRPr lang="it-IT" sz="1600" b="0" dirty="0" smtClean="0">
                <a:solidFill>
                  <a:srgbClr val="006699"/>
                </a:solidFill>
                <a:latin typeface="Tahoma" pitchFamily="34" charset="0"/>
              </a:endParaRP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endParaRPr lang="it-IT" sz="1600" b="0" dirty="0">
                <a:solidFill>
                  <a:srgbClr val="006699"/>
                </a:solidFill>
                <a:latin typeface="Tahoma" pitchFamily="34" charset="0"/>
              </a:endParaRP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r>
                <a:rPr lang="it-IT" sz="1600" b="0" dirty="0" smtClean="0">
                  <a:solidFill>
                    <a:srgbClr val="006699"/>
                  </a:solidFill>
                  <a:latin typeface="Tahoma" pitchFamily="34" charset="0"/>
                </a:rPr>
                <a:t>Firenze, 11 giugno 2013</a:t>
              </a:r>
              <a:r>
                <a:rPr lang="it-IT" sz="1600" b="0" dirty="0">
                  <a:solidFill>
                    <a:srgbClr val="006699"/>
                  </a:solidFill>
                  <a:latin typeface="Tahoma" pitchFamily="34" charset="0"/>
                </a:rPr>
                <a:t/>
              </a:r>
              <a:br>
                <a:rPr lang="it-IT" sz="1600" b="0" dirty="0">
                  <a:solidFill>
                    <a:srgbClr val="006699"/>
                  </a:solidFill>
                  <a:latin typeface="Tahoma" pitchFamily="34" charset="0"/>
                </a:rPr>
              </a:br>
              <a:r>
                <a:rPr lang="it-IT" b="0" dirty="0">
                  <a:solidFill>
                    <a:srgbClr val="006699"/>
                  </a:solidFill>
                  <a:latin typeface="Tahoma" pitchFamily="34" charset="0"/>
                </a:rPr>
                <a:t/>
              </a:r>
              <a:br>
                <a:rPr lang="it-IT" b="0" dirty="0">
                  <a:solidFill>
                    <a:srgbClr val="006699"/>
                  </a:solidFill>
                  <a:latin typeface="Tahoma" pitchFamily="34" charset="0"/>
                </a:rPr>
              </a:br>
              <a:r>
                <a:rPr lang="it-IT" sz="1400" i="1" dirty="0">
                  <a:solidFill>
                    <a:srgbClr val="006699"/>
                  </a:solidFill>
                  <a:latin typeface="Tahoma" pitchFamily="34" charset="0"/>
                </a:rPr>
                <a:t>Riccardo </a:t>
              </a:r>
              <a:r>
                <a:rPr lang="it-IT" sz="1400" i="1" dirty="0" err="1" smtClean="0">
                  <a:solidFill>
                    <a:srgbClr val="006699"/>
                  </a:solidFill>
                  <a:latin typeface="Tahoma" pitchFamily="34" charset="0"/>
                </a:rPr>
                <a:t>Perugi</a:t>
              </a:r>
              <a:r>
                <a:rPr lang="it-IT" sz="1400" i="1" dirty="0">
                  <a:solidFill>
                    <a:srgbClr val="006699"/>
                  </a:solidFill>
                  <a:latin typeface="Tahoma" pitchFamily="34" charset="0"/>
                </a:rPr>
                <a:t/>
              </a:r>
              <a:br>
                <a:rPr lang="it-IT" sz="1400" i="1" dirty="0">
                  <a:solidFill>
                    <a:srgbClr val="006699"/>
                  </a:solidFill>
                  <a:latin typeface="Tahoma" pitchFamily="34" charset="0"/>
                </a:rPr>
              </a:br>
              <a:r>
                <a:rPr lang="it-IT" sz="1400" b="0" i="1" dirty="0">
                  <a:solidFill>
                    <a:srgbClr val="006699"/>
                  </a:solidFill>
                  <a:latin typeface="Tahoma" pitchFamily="34" charset="0"/>
                </a:rPr>
                <a:t>Unioncamere Toscana - Ufficio Studi</a:t>
              </a:r>
            </a:p>
          </p:txBody>
        </p:sp>
      </p:grp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423025" y="166688"/>
            <a:ext cx="1752600" cy="10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spcBef>
                <a:spcPts val="1875"/>
              </a:spcBef>
              <a:buClr>
                <a:srgbClr val="3333CC"/>
              </a:buClr>
              <a:buSzPct val="100000"/>
              <a:buFont typeface="Tahoma" pitchFamily="34" charset="0"/>
              <a:buNone/>
            </a:pPr>
            <a:r>
              <a:rPr lang="en-GB" sz="3000" dirty="0">
                <a:solidFill>
                  <a:srgbClr val="3333CC"/>
                </a:solidFill>
                <a:latin typeface="Tahoma" pitchFamily="34" charset="0"/>
              </a:rPr>
              <a:t>IRPET</a:t>
            </a:r>
          </a:p>
          <a:p>
            <a:pPr>
              <a:lnSpc>
                <a:spcPct val="50000"/>
              </a:lnSpc>
              <a:spcBef>
                <a:spcPts val="625"/>
              </a:spcBef>
              <a:buClr>
                <a:srgbClr val="3333CC"/>
              </a:buClr>
              <a:buSzPct val="100000"/>
              <a:buFont typeface="Tahoma" pitchFamily="34" charset="0"/>
              <a:buNone/>
            </a:pPr>
            <a:r>
              <a:rPr lang="en-GB" sz="1000" dirty="0">
                <a:solidFill>
                  <a:srgbClr val="3333CC"/>
                </a:solidFill>
                <a:latin typeface="Tahoma" pitchFamily="34" charset="0"/>
              </a:rPr>
              <a:t>Istituto </a:t>
            </a:r>
            <a:r>
              <a:rPr lang="en-GB" sz="1000" dirty="0" err="1">
                <a:solidFill>
                  <a:srgbClr val="3333CC"/>
                </a:solidFill>
                <a:latin typeface="Tahoma" pitchFamily="34" charset="0"/>
              </a:rPr>
              <a:t>Regionale</a:t>
            </a:r>
            <a:endParaRPr lang="en-GB" sz="1000" dirty="0">
              <a:solidFill>
                <a:srgbClr val="3333CC"/>
              </a:solidFill>
              <a:latin typeface="Tahoma" pitchFamily="34" charset="0"/>
            </a:endParaRPr>
          </a:p>
          <a:p>
            <a:pPr>
              <a:lnSpc>
                <a:spcPct val="50000"/>
              </a:lnSpc>
              <a:spcBef>
                <a:spcPts val="625"/>
              </a:spcBef>
              <a:buClr>
                <a:srgbClr val="3333CC"/>
              </a:buClr>
              <a:buSzPct val="100000"/>
              <a:buFont typeface="Tahoma" pitchFamily="34" charset="0"/>
              <a:buNone/>
            </a:pPr>
            <a:r>
              <a:rPr lang="en-GB" sz="1000" dirty="0" err="1">
                <a:solidFill>
                  <a:srgbClr val="3333CC"/>
                </a:solidFill>
                <a:latin typeface="Tahoma" pitchFamily="34" charset="0"/>
              </a:rPr>
              <a:t>Programmazione</a:t>
            </a:r>
            <a:endParaRPr lang="en-GB" sz="1000" dirty="0">
              <a:solidFill>
                <a:srgbClr val="3333CC"/>
              </a:solidFill>
              <a:latin typeface="Tahoma" pitchFamily="34" charset="0"/>
            </a:endParaRPr>
          </a:p>
          <a:p>
            <a:pPr>
              <a:lnSpc>
                <a:spcPct val="50000"/>
              </a:lnSpc>
              <a:spcBef>
                <a:spcPts val="625"/>
              </a:spcBef>
              <a:buClr>
                <a:srgbClr val="3333CC"/>
              </a:buClr>
              <a:buSzPct val="100000"/>
              <a:buFont typeface="Tahoma" pitchFamily="34" charset="0"/>
              <a:buNone/>
            </a:pPr>
            <a:r>
              <a:rPr lang="en-GB" sz="1000" dirty="0" err="1">
                <a:solidFill>
                  <a:srgbClr val="3333CC"/>
                </a:solidFill>
                <a:latin typeface="Tahoma" pitchFamily="34" charset="0"/>
              </a:rPr>
              <a:t>Economica</a:t>
            </a:r>
            <a:r>
              <a:rPr lang="en-GB" sz="1000" dirty="0">
                <a:solidFill>
                  <a:srgbClr val="3333CC"/>
                </a:solidFill>
                <a:latin typeface="Tahoma" pitchFamily="34" charset="0"/>
              </a:rPr>
              <a:t>  Toscana</a:t>
            </a:r>
          </a:p>
        </p:txBody>
      </p:sp>
      <p:pic>
        <p:nvPicPr>
          <p:cNvPr id="11" name="Immagine 10" descr="UTC_trasparente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7798" y="310902"/>
            <a:ext cx="2808312" cy="79208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210275" y="148821"/>
            <a:ext cx="59244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Calo generalizzato dell’attività,</a:t>
            </a:r>
          </a:p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tengono solo i servizi </a:t>
            </a:r>
            <a:r>
              <a:rPr lang="it-IT" i="1" dirty="0" smtClean="0">
                <a:solidFill>
                  <a:srgbClr val="920000"/>
                </a:solidFill>
                <a:latin typeface="Tahoma" pitchFamily="34" charset="0"/>
              </a:rPr>
              <a:t>market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758" y="1423987"/>
            <a:ext cx="5791688" cy="3783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Connettore 1 6"/>
          <p:cNvCxnSpPr/>
          <p:nvPr/>
        </p:nvCxnSpPr>
        <p:spPr>
          <a:xfrm>
            <a:off x="5846390" y="961028"/>
            <a:ext cx="0" cy="51333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5990406" y="1174998"/>
            <a:ext cx="2273896" cy="44935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Edilizia</a:t>
            </a:r>
          </a:p>
          <a:p>
            <a:pPr>
              <a:spcAft>
                <a:spcPts val="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Nuove sofferenze	8,0%</a:t>
            </a:r>
          </a:p>
          <a:p>
            <a:pPr>
              <a:spcAft>
                <a:spcPts val="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Rit. pagamenti PA	38,2%</a:t>
            </a:r>
          </a:p>
          <a:p>
            <a:pPr>
              <a:spcAft>
                <a:spcPts val="0"/>
              </a:spcAft>
              <a:tabLst>
                <a:tab pos="2060575" algn="r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Imprese reg.	-1.372</a:t>
            </a:r>
          </a:p>
          <a:p>
            <a:pPr>
              <a:spcAft>
                <a:spcPts val="300"/>
              </a:spcAf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Industria</a:t>
            </a:r>
          </a:p>
          <a:p>
            <a:pPr>
              <a:spcAft>
                <a:spcPts val="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Export </a:t>
            </a:r>
            <a:r>
              <a:rPr lang="it-IT" sz="1400" b="0" dirty="0" err="1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RdM</a:t>
            </a: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+2,9%</a:t>
            </a:r>
          </a:p>
          <a:p>
            <a:pPr>
              <a:spcAft>
                <a:spcPts val="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Export </a:t>
            </a:r>
            <a:r>
              <a:rPr lang="it-IT" sz="1400" b="0" dirty="0" err="1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RdI</a:t>
            </a: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-4,7%</a:t>
            </a:r>
          </a:p>
          <a:p>
            <a:pPr>
              <a:spcAft>
                <a:spcPts val="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Pol. di prezzo prudenti</a:t>
            </a:r>
            <a:endParaRPr lang="it-IT" sz="1400" b="0" dirty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Agricoltura</a:t>
            </a:r>
          </a:p>
          <a:p>
            <a:pPr>
              <a:spcAft>
                <a:spcPts val="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Condizioni climatiche </a:t>
            </a:r>
            <a:r>
              <a:rPr lang="it-IT" sz="1400" b="0" dirty="0" err="1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sfav</a:t>
            </a: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Rag. scambio positive</a:t>
            </a:r>
          </a:p>
          <a:p>
            <a:pPr>
              <a:spcAft>
                <a:spcPts val="30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Export </a:t>
            </a:r>
            <a:r>
              <a:rPr lang="it-IT" sz="1400" b="0" dirty="0" err="1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agroalim</a:t>
            </a: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	+6,8%</a:t>
            </a:r>
          </a:p>
          <a:p>
            <a:pPr>
              <a:spcAft>
                <a:spcPts val="300"/>
              </a:spcAf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Servizi</a:t>
            </a:r>
          </a:p>
          <a:p>
            <a:pPr>
              <a:spcAft>
                <a:spcPts val="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Turismo internazionale +</a:t>
            </a:r>
          </a:p>
          <a:p>
            <a:pPr>
              <a:spcAft>
                <a:spcPts val="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Servizi elevata </a:t>
            </a:r>
            <a:r>
              <a:rPr lang="it-IT" sz="1400" b="0" dirty="0" err="1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qualif</a:t>
            </a: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+</a:t>
            </a:r>
          </a:p>
          <a:p>
            <a:pPr>
              <a:spcAft>
                <a:spcPts val="30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Commercio al dettaglio –</a:t>
            </a:r>
          </a:p>
        </p:txBody>
      </p:sp>
    </p:spTree>
    <p:extLst>
      <p:ext uri="{BB962C8B-B14F-4D97-AF65-F5344CB8AC3E}">
        <p14:creationId xmlns:p14="http://schemas.microsoft.com/office/powerpoint/2010/main" val="26465224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902174" y="148821"/>
            <a:ext cx="42325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Persistono difficoltà sul fronte dell’accesso al credito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758" y="985278"/>
            <a:ext cx="5544615" cy="415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Connettore 1 6"/>
          <p:cNvCxnSpPr/>
          <p:nvPr/>
        </p:nvCxnSpPr>
        <p:spPr>
          <a:xfrm>
            <a:off x="5846390" y="961028"/>
            <a:ext cx="0" cy="51333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5948758" y="1102990"/>
            <a:ext cx="2273896" cy="212365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Prestiti bancari alle imprese</a:t>
            </a:r>
          </a:p>
          <a:p>
            <a:pPr>
              <a:spcAft>
                <a:spcPts val="60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2012 su 2011	-4,9%</a:t>
            </a:r>
          </a:p>
          <a:p>
            <a:pPr>
              <a:spcAft>
                <a:spcPts val="30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Manifatturiero	-8,8%</a:t>
            </a:r>
          </a:p>
          <a:p>
            <a:pPr>
              <a:spcAft>
                <a:spcPts val="30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Edilizia	-7,0%</a:t>
            </a:r>
          </a:p>
          <a:p>
            <a:pPr>
              <a:spcAft>
                <a:spcPts val="30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Servizi	-4,2%</a:t>
            </a:r>
          </a:p>
          <a:p>
            <a:pPr>
              <a:spcAft>
                <a:spcPts val="300"/>
              </a:spcAf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021854" y="5207446"/>
            <a:ext cx="41044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  <a:tabLst>
                <a:tab pos="3222625" algn="l"/>
              </a:tabLs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Imprese costituite dopo il 2007	70%</a:t>
            </a:r>
          </a:p>
          <a:p>
            <a:pPr>
              <a:spcAft>
                <a:spcPts val="0"/>
              </a:spcAft>
              <a:tabLst>
                <a:tab pos="3222625" algn="l"/>
              </a:tabLs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Imprese artigiane	67%</a:t>
            </a:r>
          </a:p>
          <a:p>
            <a:pPr>
              <a:spcAft>
                <a:spcPts val="0"/>
              </a:spcAft>
              <a:tabLst>
                <a:tab pos="3222625" algn="l"/>
              </a:tabLs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Edilizia	76%</a:t>
            </a:r>
          </a:p>
        </p:txBody>
      </p:sp>
      <p:sp>
        <p:nvSpPr>
          <p:cNvPr id="11" name="Freccia in giù 10"/>
          <p:cNvSpPr/>
          <p:nvPr/>
        </p:nvSpPr>
        <p:spPr>
          <a:xfrm>
            <a:off x="517798" y="5423470"/>
            <a:ext cx="360040" cy="360040"/>
          </a:xfrm>
          <a:prstGeom prst="downArrow">
            <a:avLst/>
          </a:prstGeom>
          <a:solidFill>
            <a:srgbClr val="FF0000"/>
          </a:solidFill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5990406" y="3335238"/>
            <a:ext cx="2273896" cy="204671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Motivi di ricorso all’indebitamento bancario</a:t>
            </a:r>
          </a:p>
          <a:p>
            <a:pPr>
              <a:spcAft>
                <a:spcPts val="30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Gestione scorte e capitale circolante 62%</a:t>
            </a:r>
          </a:p>
          <a:p>
            <a:pPr>
              <a:spcAft>
                <a:spcPts val="60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(45% nel 2011)</a:t>
            </a:r>
          </a:p>
          <a:p>
            <a:pPr>
              <a:spcAft>
                <a:spcPts val="300"/>
              </a:spcAf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7718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190206" y="148821"/>
            <a:ext cx="39445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Il clima di fiducia delle imprese è ai minimi termini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7344" y="1100137"/>
            <a:ext cx="5875190" cy="4491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397718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210275" y="148821"/>
            <a:ext cx="59244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Forte flessione delle vendite al dettaglio, anche per la spesa alimentare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50" y="1102990"/>
            <a:ext cx="5841097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Connettore 1 7"/>
          <p:cNvCxnSpPr/>
          <p:nvPr/>
        </p:nvCxnSpPr>
        <p:spPr>
          <a:xfrm>
            <a:off x="5918398" y="961028"/>
            <a:ext cx="0" cy="51333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5990406" y="1319014"/>
            <a:ext cx="2273896" cy="43935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Percezione famiglie su propria situazione economica</a:t>
            </a:r>
          </a:p>
          <a:p>
            <a:pPr>
              <a:spcAft>
                <a:spcPts val="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peggiorata per il 61%</a:t>
            </a:r>
          </a:p>
          <a:p>
            <a:pPr>
              <a:spcAft>
                <a:spcPts val="30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(53% nel 2009)</a:t>
            </a:r>
          </a:p>
          <a:p>
            <a:pPr>
              <a:spcAft>
                <a:spcPts val="300"/>
              </a:spcAf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Transazioni di unità immobiliari (NTN)</a:t>
            </a:r>
          </a:p>
          <a:p>
            <a:pPr>
              <a:spcAft>
                <a:spcPts val="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residenziali -27%</a:t>
            </a:r>
          </a:p>
          <a:p>
            <a:pPr>
              <a:spcAft>
                <a:spcPts val="30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(-49% rispetto al 2007)</a:t>
            </a:r>
            <a:endParaRPr lang="it-IT" sz="1400" b="0" dirty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Presenze turistiche</a:t>
            </a:r>
          </a:p>
          <a:p>
            <a:pPr>
              <a:spcAft>
                <a:spcPts val="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italiane -5,5%</a:t>
            </a:r>
          </a:p>
          <a:p>
            <a:pPr>
              <a:spcAft>
                <a:spcPts val="30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(di cui toscane -1,1%)</a:t>
            </a:r>
          </a:p>
          <a:p>
            <a:pPr>
              <a:spcAft>
                <a:spcPts val="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straniere +1,1%</a:t>
            </a:r>
          </a:p>
          <a:p>
            <a:pPr>
              <a:spcAft>
                <a:spcPts val="30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(spesa +1,7%)</a:t>
            </a:r>
            <a:endParaRPr lang="it-IT" sz="1400" b="0" dirty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Freccia in giù 11"/>
          <p:cNvSpPr/>
          <p:nvPr/>
        </p:nvSpPr>
        <p:spPr>
          <a:xfrm>
            <a:off x="2966070" y="4703390"/>
            <a:ext cx="360040" cy="36004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373782" y="5081010"/>
            <a:ext cx="5400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tabLst>
                <a:tab pos="3043238" algn="l"/>
              </a:tabLs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Vendite al dettaglio 2012	-6,3%</a:t>
            </a: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(-3,9% nel 2009)</a:t>
            </a:r>
          </a:p>
          <a:p>
            <a:pPr>
              <a:tabLst>
                <a:tab pos="3043238" algn="l"/>
              </a:tabLs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 cui: </a:t>
            </a:r>
            <a:r>
              <a:rPr lang="it-IT" sz="1400" u="sng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specializzato alimentare</a:t>
            </a: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-6,4%</a:t>
            </a: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(-1,9% nel 2009)</a:t>
            </a:r>
          </a:p>
        </p:txBody>
      </p:sp>
    </p:spTree>
    <p:extLst>
      <p:ext uri="{BB962C8B-B14F-4D97-AF65-F5344CB8AC3E}">
        <p14:creationId xmlns:p14="http://schemas.microsoft.com/office/powerpoint/2010/main" val="41397718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210275" y="148821"/>
            <a:ext cx="59244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Difficoltà anche per le</a:t>
            </a:r>
          </a:p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imprese esportatrici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758" y="1267794"/>
            <a:ext cx="5648418" cy="4011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reccia in giù 6"/>
          <p:cNvSpPr/>
          <p:nvPr/>
        </p:nvSpPr>
        <p:spPr>
          <a:xfrm>
            <a:off x="6926510" y="2615158"/>
            <a:ext cx="360040" cy="36004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9" name="Connettore 1 8"/>
          <p:cNvCxnSpPr/>
          <p:nvPr/>
        </p:nvCxnSpPr>
        <p:spPr>
          <a:xfrm>
            <a:off x="5846390" y="961028"/>
            <a:ext cx="0" cy="51333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5990406" y="3119214"/>
            <a:ext cx="2273896" cy="17927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Export 2012</a:t>
            </a:r>
          </a:p>
          <a:p>
            <a:pPr>
              <a:spcAft>
                <a:spcPts val="600"/>
              </a:spcAft>
            </a:pPr>
            <a:r>
              <a:rPr lang="it-IT" sz="1200" b="0" i="1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it-IT" sz="1200" b="0" i="1" dirty="0" err="1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Var</a:t>
            </a:r>
            <a:r>
              <a:rPr lang="it-IT" sz="1200" b="0" i="1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% sul 2011 al netto dei metalli preziosi)</a:t>
            </a:r>
          </a:p>
          <a:p>
            <a:pPr>
              <a:spcAft>
                <a:spcPts val="0"/>
              </a:spcAft>
              <a:tabLst>
                <a:tab pos="1428750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Paesi UE-27	-2,8%</a:t>
            </a:r>
          </a:p>
          <a:p>
            <a:pPr>
              <a:spcAft>
                <a:spcPts val="600"/>
              </a:spcAft>
              <a:tabLst>
                <a:tab pos="1428750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(Italia	-0,8%)</a:t>
            </a:r>
          </a:p>
          <a:p>
            <a:pPr>
              <a:spcAft>
                <a:spcPts val="0"/>
              </a:spcAft>
              <a:tabLst>
                <a:tab pos="1428750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Extra UE-27	+13,7%</a:t>
            </a:r>
          </a:p>
          <a:p>
            <a:pPr>
              <a:spcAft>
                <a:spcPts val="300"/>
              </a:spcAft>
              <a:tabLst>
                <a:tab pos="1428750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(Italia	+8,5%)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990406" y="1877655"/>
            <a:ext cx="2304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tabLst>
                <a:tab pos="3043238" algn="l"/>
              </a:tabLs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accelerazione nella selettività dei processi internazionalizzazione</a:t>
            </a: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7718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966070" y="148821"/>
            <a:ext cx="51686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Nel post-crisi, bene l’export soprattutto nei settori  “tradizionali”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9846" y="1319013"/>
            <a:ext cx="6510690" cy="4096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528912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210275" y="148821"/>
            <a:ext cx="59244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Tengono le medie imprese manifatturiere,</a:t>
            </a:r>
          </a:p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difficoltà per micro-piccole e grandi</a:t>
            </a:r>
          </a:p>
        </p:txBody>
      </p:sp>
      <p:sp>
        <p:nvSpPr>
          <p:cNvPr id="7" name="Rettangolo 6"/>
          <p:cNvSpPr/>
          <p:nvPr/>
        </p:nvSpPr>
        <p:spPr>
          <a:xfrm>
            <a:off x="262811" y="1230163"/>
            <a:ext cx="1798890" cy="584775"/>
          </a:xfrm>
          <a:prstGeom prst="rect">
            <a:avLst/>
          </a:prstGeom>
          <a:ln>
            <a:solidFill>
              <a:srgbClr val="0099CC"/>
            </a:solidFill>
          </a:ln>
        </p:spPr>
        <p:txBody>
          <a:bodyPr wrap="none">
            <a:spAutoFit/>
          </a:bodyPr>
          <a:lstStyle/>
          <a:p>
            <a:r>
              <a:rPr lang="it-IT" sz="1600" dirty="0" smtClean="0">
                <a:solidFill>
                  <a:srgbClr val="006699"/>
                </a:solidFill>
                <a:latin typeface="Tahoma" pitchFamily="34" charset="0"/>
              </a:rPr>
              <a:t>Piccole imprese</a:t>
            </a:r>
          </a:p>
          <a:p>
            <a:r>
              <a:rPr lang="it-IT" sz="1600" b="0" dirty="0" smtClean="0">
                <a:solidFill>
                  <a:srgbClr val="006699"/>
                </a:solidFill>
                <a:latin typeface="Tahoma" pitchFamily="34" charset="0"/>
              </a:rPr>
              <a:t>(10-49 addetti)</a:t>
            </a:r>
          </a:p>
        </p:txBody>
      </p:sp>
      <p:sp>
        <p:nvSpPr>
          <p:cNvPr id="8" name="Rettangolo 7"/>
          <p:cNvSpPr/>
          <p:nvPr/>
        </p:nvSpPr>
        <p:spPr>
          <a:xfrm>
            <a:off x="2207027" y="1230163"/>
            <a:ext cx="58716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Produzione -6,0% - Fatturato -6,0% - Ordinativi -5,8%</a:t>
            </a:r>
          </a:p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Difficoltà strutturali (produzione solo +0,5% nel biennio 2010-2011)</a:t>
            </a:r>
          </a:p>
          <a:p>
            <a:endParaRPr lang="it-IT" sz="1400" b="0" dirty="0" smtClean="0">
              <a:solidFill>
                <a:srgbClr val="006699"/>
              </a:solidFill>
              <a:latin typeface="Tahoma" pitchFamily="34" charset="0"/>
            </a:endParaRPr>
          </a:p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Fatturato estero +0,5% (ma quota fatturato esportato solo 16,4%)</a:t>
            </a:r>
          </a:p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Piccole imprese in settori ad alta tecnologia: produzione +2,3%</a:t>
            </a:r>
          </a:p>
        </p:txBody>
      </p:sp>
      <p:sp>
        <p:nvSpPr>
          <p:cNvPr id="9" name="Rettangolo 8"/>
          <p:cNvSpPr/>
          <p:nvPr/>
        </p:nvSpPr>
        <p:spPr>
          <a:xfrm>
            <a:off x="262812" y="2526307"/>
            <a:ext cx="1800200" cy="584775"/>
          </a:xfrm>
          <a:prstGeom prst="rect">
            <a:avLst/>
          </a:prstGeom>
          <a:ln>
            <a:solidFill>
              <a:srgbClr val="0099CC"/>
            </a:solidFill>
          </a:ln>
        </p:spPr>
        <p:txBody>
          <a:bodyPr wrap="square">
            <a:spAutoFit/>
          </a:bodyPr>
          <a:lstStyle/>
          <a:p>
            <a:r>
              <a:rPr lang="it-IT" sz="1600" dirty="0" smtClean="0">
                <a:solidFill>
                  <a:srgbClr val="006699"/>
                </a:solidFill>
                <a:latin typeface="Tahoma" pitchFamily="34" charset="0"/>
              </a:rPr>
              <a:t>Grandi imprese</a:t>
            </a:r>
          </a:p>
          <a:p>
            <a:r>
              <a:rPr lang="it-IT" sz="1600" b="0" dirty="0" smtClean="0">
                <a:solidFill>
                  <a:srgbClr val="006699"/>
                </a:solidFill>
                <a:latin typeface="Tahoma" pitchFamily="34" charset="0"/>
              </a:rPr>
              <a:t>(oltre 249 </a:t>
            </a:r>
            <a:r>
              <a:rPr lang="it-IT" sz="1600" b="0" dirty="0" err="1" smtClean="0">
                <a:solidFill>
                  <a:srgbClr val="006699"/>
                </a:solidFill>
                <a:latin typeface="Tahoma" pitchFamily="34" charset="0"/>
              </a:rPr>
              <a:t>add</a:t>
            </a:r>
            <a:r>
              <a:rPr lang="it-IT" sz="1600" b="0" dirty="0" smtClean="0">
                <a:solidFill>
                  <a:srgbClr val="006699"/>
                </a:solidFill>
                <a:latin typeface="Tahoma" pitchFamily="34" charset="0"/>
              </a:rPr>
              <a:t>.)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2207027" y="2526307"/>
            <a:ext cx="58716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Produzione -3,1% - Fatturato -8,2% - Ordinativi -8,2%</a:t>
            </a:r>
          </a:p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Difficoltà soprattutto per GI di metalli e mezzi di trasporto</a:t>
            </a:r>
          </a:p>
          <a:p>
            <a:endParaRPr lang="it-IT" sz="1400" b="0" dirty="0" smtClean="0">
              <a:solidFill>
                <a:srgbClr val="006699"/>
              </a:solidFill>
              <a:latin typeface="Tahoma" pitchFamily="34" charset="0"/>
            </a:endParaRPr>
          </a:p>
          <a:p>
            <a:r>
              <a:rPr lang="it-IT" sz="1400" b="0" dirty="0">
                <a:solidFill>
                  <a:srgbClr val="006699"/>
                </a:solidFill>
                <a:latin typeface="Tahoma" pitchFamily="34" charset="0"/>
              </a:rPr>
              <a:t>Fatturato estero -1,1% (quota fatturato esportato pari al 51,8</a:t>
            </a:r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%)</a:t>
            </a:r>
          </a:p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Performance molto positive nel 2010-2011 (produzione +18,6%)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262811" y="3966467"/>
            <a:ext cx="1800200" cy="584775"/>
          </a:xfrm>
          <a:prstGeom prst="rect">
            <a:avLst/>
          </a:prstGeom>
          <a:ln>
            <a:solidFill>
              <a:srgbClr val="0099CC"/>
            </a:solidFill>
          </a:ln>
        </p:spPr>
        <p:txBody>
          <a:bodyPr wrap="square">
            <a:spAutoFit/>
          </a:bodyPr>
          <a:lstStyle/>
          <a:p>
            <a:r>
              <a:rPr lang="it-IT" sz="1600" dirty="0" smtClean="0">
                <a:solidFill>
                  <a:srgbClr val="006699"/>
                </a:solidFill>
                <a:latin typeface="Tahoma" pitchFamily="34" charset="0"/>
              </a:rPr>
              <a:t>Medie imprese</a:t>
            </a:r>
          </a:p>
          <a:p>
            <a:r>
              <a:rPr lang="it-IT" sz="1600" b="0" dirty="0" smtClean="0">
                <a:solidFill>
                  <a:srgbClr val="006699"/>
                </a:solidFill>
                <a:latin typeface="Tahoma" pitchFamily="34" charset="0"/>
              </a:rPr>
              <a:t>(50-249 addetti)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2207027" y="3966467"/>
            <a:ext cx="587161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Produzione -0,6% - Fatturato -0,4% - Ordinativi -1,0%</a:t>
            </a:r>
          </a:p>
          <a:p>
            <a:endParaRPr lang="it-IT" sz="1400" b="0" dirty="0" smtClean="0">
              <a:solidFill>
                <a:srgbClr val="006699"/>
              </a:solidFill>
              <a:latin typeface="Tahoma" pitchFamily="34" charset="0"/>
            </a:endParaRPr>
          </a:p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Fatturato estero +2,8% (quota fatturato esportato pari al 51,1%)</a:t>
            </a:r>
          </a:p>
          <a:p>
            <a:endParaRPr lang="it-IT" sz="1400" b="0" dirty="0" smtClean="0">
              <a:solidFill>
                <a:srgbClr val="006699"/>
              </a:solidFill>
              <a:latin typeface="Tahoma" pitchFamily="34" charset="0"/>
            </a:endParaRPr>
          </a:p>
          <a:p>
            <a:r>
              <a:rPr lang="it-IT" sz="1400" b="0" dirty="0">
                <a:solidFill>
                  <a:srgbClr val="006699"/>
                </a:solidFill>
                <a:latin typeface="Tahoma" pitchFamily="34" charset="0"/>
              </a:rPr>
              <a:t>Sistema moda </a:t>
            </a:r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+0,0% </a:t>
            </a:r>
            <a:r>
              <a:rPr lang="it-IT" sz="1400" b="0" dirty="0">
                <a:solidFill>
                  <a:srgbClr val="006699"/>
                </a:solidFill>
                <a:latin typeface="Tahoma" pitchFamily="34" charset="0"/>
              </a:rPr>
              <a:t>- </a:t>
            </a:r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Alta </a:t>
            </a:r>
            <a:r>
              <a:rPr lang="it-IT" sz="1400" b="0" dirty="0">
                <a:solidFill>
                  <a:srgbClr val="006699"/>
                </a:solidFill>
                <a:latin typeface="Tahoma" pitchFamily="34" charset="0"/>
              </a:rPr>
              <a:t>tecnologia </a:t>
            </a:r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+1,4%</a:t>
            </a:r>
          </a:p>
          <a:p>
            <a:endParaRPr lang="it-IT" sz="1400" b="0" dirty="0">
              <a:solidFill>
                <a:srgbClr val="006699"/>
              </a:solidFill>
              <a:latin typeface="Tahoma" pitchFamily="34" charset="0"/>
            </a:endParaRPr>
          </a:p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Buone </a:t>
            </a:r>
            <a:r>
              <a:rPr lang="it-IT" sz="1400" b="0" i="1" dirty="0" smtClean="0">
                <a:solidFill>
                  <a:srgbClr val="006699"/>
                </a:solidFill>
                <a:latin typeface="Tahoma" pitchFamily="34" charset="0"/>
              </a:rPr>
              <a:t>performance</a:t>
            </a:r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 nel 2010-2011 (produzione +11,5%)</a:t>
            </a:r>
          </a:p>
        </p:txBody>
      </p:sp>
    </p:spTree>
    <p:extLst>
      <p:ext uri="{BB962C8B-B14F-4D97-AF65-F5344CB8AC3E}">
        <p14:creationId xmlns:p14="http://schemas.microsoft.com/office/powerpoint/2010/main" val="29528912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210275" y="148821"/>
            <a:ext cx="59244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I comportamenti delle imprese (1):</a:t>
            </a:r>
          </a:p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CHI SI ARRENDE …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34023" y="1102990"/>
            <a:ext cx="5616623" cy="39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Connettore 1 6"/>
          <p:cNvCxnSpPr/>
          <p:nvPr/>
        </p:nvCxnSpPr>
        <p:spPr>
          <a:xfrm>
            <a:off x="2462014" y="961028"/>
            <a:ext cx="0" cy="51333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156294" y="1390149"/>
            <a:ext cx="2113986" cy="158504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endParaRPr lang="it-IT" sz="140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0"/>
              </a:spcAf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Imprese cessate</a:t>
            </a:r>
          </a:p>
          <a:p>
            <a:pPr>
              <a:spcAft>
                <a:spcPts val="600"/>
              </a:spcAft>
            </a:pPr>
            <a:r>
              <a:rPr lang="it-IT" sz="1200" b="0" i="1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(al netto cessate d’ufficio)</a:t>
            </a:r>
          </a:p>
          <a:p>
            <a:pPr>
              <a:spcAft>
                <a:spcPts val="600"/>
              </a:spcAft>
              <a:tabLst>
                <a:tab pos="1428750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26.748 nel 2012</a:t>
            </a:r>
          </a:p>
          <a:p>
            <a:pPr>
              <a:spcAft>
                <a:spcPts val="300"/>
              </a:spcAft>
              <a:tabLst>
                <a:tab pos="1428750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+9,2% sul 2011</a:t>
            </a:r>
          </a:p>
          <a:p>
            <a:pPr>
              <a:spcAft>
                <a:spcPts val="300"/>
              </a:spcAft>
              <a:tabLst>
                <a:tab pos="1428750" algn="dec"/>
              </a:tabLst>
            </a:pPr>
            <a:endParaRPr lang="it-IT" sz="1400" b="0" dirty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Freccia in giù 8"/>
          <p:cNvSpPr/>
          <p:nvPr/>
        </p:nvSpPr>
        <p:spPr>
          <a:xfrm>
            <a:off x="5259572" y="4991422"/>
            <a:ext cx="360040" cy="36004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3038078" y="5399370"/>
            <a:ext cx="4896544" cy="6001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1.108 imprese </a:t>
            </a: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entrate in procedura concorsuale nel 2012</a:t>
            </a:r>
          </a:p>
          <a:p>
            <a:pPr algn="ctr">
              <a:spcAft>
                <a:spcPts val="60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Fra luglio e dicembre 2012 </a:t>
            </a: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+3,7% </a:t>
            </a: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sul II semestre 2011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157758" y="3306345"/>
            <a:ext cx="2113986" cy="16850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endParaRPr lang="it-IT" sz="140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0"/>
              </a:spcAft>
              <a:tabLst>
                <a:tab pos="1428750" algn="dec"/>
              </a:tabLs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Mortalità «precoce»</a:t>
            </a:r>
          </a:p>
          <a:p>
            <a:pPr>
              <a:spcAft>
                <a:spcPts val="300"/>
              </a:spcAft>
              <a:tabLst>
                <a:tab pos="1428750" algn="dec"/>
              </a:tabLst>
            </a:pPr>
            <a:r>
              <a:rPr lang="it-IT" sz="1200" b="0" i="1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(cessate nel primo anno)</a:t>
            </a:r>
            <a:endParaRPr lang="it-IT" sz="1200" b="0" i="1" dirty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  <a:tabLst>
                <a:tab pos="1428750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Il 22,8% delle imprese iscritte nel 2011 sono cessate nel 2012</a:t>
            </a:r>
          </a:p>
          <a:p>
            <a:pPr>
              <a:spcAft>
                <a:spcPts val="300"/>
              </a:spcAft>
              <a:tabLst>
                <a:tab pos="1428750" algn="dec"/>
              </a:tabLs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7718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210275" y="148821"/>
            <a:ext cx="59244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I comportamenti delle imprese (2):</a:t>
            </a:r>
          </a:p>
          <a:p>
            <a:pPr algn="r"/>
            <a:r>
              <a:rPr lang="it-IT" dirty="0">
                <a:solidFill>
                  <a:srgbClr val="920000"/>
                </a:solidFill>
                <a:latin typeface="Tahoma" pitchFamily="34" charset="0"/>
              </a:rPr>
              <a:t>… CHI VA AVANTI PER INERZIA </a:t>
            </a:r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…</a:t>
            </a:r>
            <a:endParaRPr lang="it-IT" dirty="0">
              <a:solidFill>
                <a:srgbClr val="920000"/>
              </a:solidFill>
              <a:latin typeface="Tahoma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50046" y="1343024"/>
            <a:ext cx="5472608" cy="38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Connettore 1 6"/>
          <p:cNvCxnSpPr/>
          <p:nvPr/>
        </p:nvCxnSpPr>
        <p:spPr>
          <a:xfrm>
            <a:off x="2606030" y="961028"/>
            <a:ext cx="0" cy="51333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156294" y="1158587"/>
            <a:ext cx="2305720" cy="44088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endParaRPr lang="it-IT" sz="140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Variazione % 2012 su media 2002-2007</a:t>
            </a:r>
          </a:p>
          <a:p>
            <a:pPr>
              <a:spcAft>
                <a:spcPts val="300"/>
              </a:spcAf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  <a:tabLst>
                <a:tab pos="1800225" algn="dec"/>
              </a:tabLs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Produzione	-17,2%</a:t>
            </a:r>
          </a:p>
          <a:p>
            <a:pPr>
              <a:spcAft>
                <a:spcPts val="300"/>
              </a:spcAft>
              <a:tabLst>
                <a:tab pos="1800225" algn="dec"/>
              </a:tabLs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Utilizzo impianti	+0,7%</a:t>
            </a:r>
          </a:p>
          <a:p>
            <a:pPr>
              <a:spcAft>
                <a:spcPts val="300"/>
              </a:spcAft>
              <a:tabLst>
                <a:tab pos="1800225" algn="dec"/>
              </a:tabLs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  <a:tabLst>
                <a:tab pos="1428750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Quota di imprese che hanno realizzato </a:t>
            </a: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investimenti</a:t>
            </a:r>
          </a:p>
          <a:p>
            <a:pPr>
              <a:spcAft>
                <a:spcPts val="30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2009	46,0%</a:t>
            </a:r>
          </a:p>
          <a:p>
            <a:pPr>
              <a:spcAft>
                <a:spcPts val="30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2010	55,3%</a:t>
            </a:r>
          </a:p>
          <a:p>
            <a:pPr>
              <a:spcAft>
                <a:spcPts val="30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2011	42,2%</a:t>
            </a:r>
          </a:p>
          <a:p>
            <a:pPr>
              <a:spcAft>
                <a:spcPts val="300"/>
              </a:spcAft>
              <a:tabLst>
                <a:tab pos="1800225" algn="dec"/>
              </a:tabLs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2012	31,0%</a:t>
            </a:r>
          </a:p>
          <a:p>
            <a:pPr>
              <a:spcAft>
                <a:spcPts val="300"/>
              </a:spcAft>
              <a:tabLst>
                <a:tab pos="1428750" algn="dec"/>
              </a:tabLst>
            </a:pPr>
            <a:endParaRPr lang="it-IT" sz="140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  <a:tabLst>
                <a:tab pos="1428750" algn="dec"/>
              </a:tabLst>
            </a:pPr>
            <a:r>
              <a:rPr lang="it-IT" sz="1200" b="0" i="1" dirty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(imprese manifatturiere con almeno 10 addetti)</a:t>
            </a:r>
          </a:p>
          <a:p>
            <a:pPr>
              <a:spcAft>
                <a:spcPts val="300"/>
              </a:spcAft>
              <a:tabLst>
                <a:tab pos="1428750" algn="dec"/>
              </a:tabLs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8912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210275" y="148821"/>
            <a:ext cx="59244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I comportamenti delle imprese (3):</a:t>
            </a:r>
          </a:p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… CHI GIOCA IN DIFESA …</a:t>
            </a:r>
          </a:p>
        </p:txBody>
      </p:sp>
      <p:graphicFrame>
        <p:nvGraphicFramePr>
          <p:cNvPr id="9" name="Diagramma 8"/>
          <p:cNvGraphicFramePr/>
          <p:nvPr>
            <p:extLst>
              <p:ext uri="{D42A27DB-BD31-4B8C-83A1-F6EECF244321}">
                <p14:modId xmlns:p14="http://schemas.microsoft.com/office/powerpoint/2010/main" val="236006075"/>
              </p:ext>
            </p:extLst>
          </p:nvPr>
        </p:nvGraphicFramePr>
        <p:xfrm>
          <a:off x="661815" y="1184892"/>
          <a:ext cx="7056783" cy="3724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886635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210275" y="148821"/>
            <a:ext cx="59244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I comportamenti delle imprese (4):</a:t>
            </a:r>
          </a:p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… E CHI IN ATTACCO</a:t>
            </a:r>
          </a:p>
        </p:txBody>
      </p:sp>
      <p:graphicFrame>
        <p:nvGraphicFramePr>
          <p:cNvPr id="9" name="Diagramma 8"/>
          <p:cNvGraphicFramePr/>
          <p:nvPr>
            <p:extLst>
              <p:ext uri="{D42A27DB-BD31-4B8C-83A1-F6EECF244321}">
                <p14:modId xmlns:p14="http://schemas.microsoft.com/office/powerpoint/2010/main" val="1759060537"/>
              </p:ext>
            </p:extLst>
          </p:nvPr>
        </p:nvGraphicFramePr>
        <p:xfrm>
          <a:off x="661815" y="1184892"/>
          <a:ext cx="7056783" cy="3724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939651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1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894062" y="94878"/>
            <a:ext cx="52406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Pur riducendosi, una quota significativa di imprese sta cercando di reagire</a:t>
            </a:r>
          </a:p>
        </p:txBody>
      </p:sp>
      <p:graphicFrame>
        <p:nvGraphicFramePr>
          <p:cNvPr id="8" name="Diagramma 7"/>
          <p:cNvGraphicFramePr/>
          <p:nvPr/>
        </p:nvGraphicFramePr>
        <p:xfrm>
          <a:off x="1396735" y="1410810"/>
          <a:ext cx="5586942" cy="3724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Freccia in su 8"/>
          <p:cNvSpPr/>
          <p:nvPr/>
        </p:nvSpPr>
        <p:spPr bwMode="auto">
          <a:xfrm>
            <a:off x="7358558" y="1535038"/>
            <a:ext cx="216024" cy="1656184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Freccia in giù 10"/>
          <p:cNvSpPr/>
          <p:nvPr/>
        </p:nvSpPr>
        <p:spPr bwMode="auto">
          <a:xfrm>
            <a:off x="7358558" y="3407246"/>
            <a:ext cx="216024" cy="1728192"/>
          </a:xfrm>
          <a:prstGeom prst="down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6676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982294" y="148821"/>
            <a:ext cx="31524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Strategie e performance 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9886" y="1095374"/>
            <a:ext cx="5904656" cy="4709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220033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210275" y="148821"/>
            <a:ext cx="59244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… ed interazione fra manifatturiero e</a:t>
            </a:r>
          </a:p>
          <a:p>
            <a:pPr algn="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servizi avanzati e qualificati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757" y="1174996"/>
            <a:ext cx="6746941" cy="3960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asellaDiTesto 6"/>
          <p:cNvSpPr txBox="1"/>
          <p:nvPr/>
        </p:nvSpPr>
        <p:spPr>
          <a:xfrm>
            <a:off x="6682581" y="2667129"/>
            <a:ext cx="1612081" cy="21082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endParaRPr lang="it-IT" sz="140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30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Servizi per</a:t>
            </a:r>
          </a:p>
          <a:p>
            <a:pPr>
              <a:spcAft>
                <a:spcPts val="0"/>
              </a:spcAft>
            </a:pPr>
            <a:endParaRPr lang="it-IT" sz="140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0"/>
              </a:spcAft>
            </a:pPr>
            <a:r>
              <a:rPr lang="it-IT" sz="140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innovazione organizzativa + commerciale </a:t>
            </a:r>
          </a:p>
          <a:p>
            <a:pPr>
              <a:spcAft>
                <a:spcPts val="0"/>
              </a:spcAft>
            </a:pPr>
            <a:endParaRPr lang="it-IT" sz="1400" b="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0"/>
              </a:spcAft>
            </a:pPr>
            <a:r>
              <a:rPr lang="it-IT" sz="1400" b="0" dirty="0" smtClean="0">
                <a:solidFill>
                  <a:srgbClr val="4E161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35,8%</a:t>
            </a:r>
          </a:p>
          <a:p>
            <a:pPr>
              <a:spcAft>
                <a:spcPts val="0"/>
              </a:spcAft>
            </a:pPr>
            <a:endParaRPr lang="it-IT" sz="1400" dirty="0" smtClean="0">
              <a:solidFill>
                <a:srgbClr val="4E161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Freccia in giù 7"/>
          <p:cNvSpPr/>
          <p:nvPr/>
        </p:nvSpPr>
        <p:spPr>
          <a:xfrm>
            <a:off x="6350446" y="3551262"/>
            <a:ext cx="360040" cy="360040"/>
          </a:xfrm>
          <a:prstGeom prst="downArrow">
            <a:avLst/>
          </a:prstGeom>
          <a:solidFill>
            <a:srgbClr val="FF0000"/>
          </a:solidFill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46676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1453902" y="2831182"/>
            <a:ext cx="6047482" cy="2785517"/>
          </a:xfrm>
          <a:prstGeom prst="roundRect">
            <a:avLst>
              <a:gd name="adj" fmla="val 468"/>
            </a:avLst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spcAft>
                <a:spcPts val="3000"/>
              </a:spcAft>
              <a:buClr>
                <a:srgbClr val="0099CC"/>
              </a:buClr>
              <a:buSzPct val="100000"/>
              <a:buFont typeface="Wingdings" pitchFamily="2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200" dirty="0">
                <a:solidFill>
                  <a:srgbClr val="006699"/>
                </a:solidFill>
                <a:latin typeface="Tahoma" pitchFamily="34" charset="0"/>
              </a:rPr>
              <a:t>GRAZIE </a:t>
            </a:r>
            <a:r>
              <a:rPr lang="it-IT" sz="3200" dirty="0" smtClean="0">
                <a:solidFill>
                  <a:srgbClr val="006699"/>
                </a:solidFill>
                <a:latin typeface="Tahoma" pitchFamily="34" charset="0"/>
              </a:rPr>
              <a:t>PER L’ATTENZIONE</a:t>
            </a:r>
            <a:endParaRPr lang="it-IT" sz="3200" dirty="0">
              <a:solidFill>
                <a:srgbClr val="006699"/>
              </a:solidFill>
              <a:latin typeface="Tahoma" pitchFamily="34" charset="0"/>
            </a:endParaRPr>
          </a:p>
          <a:p>
            <a:pPr algn="r">
              <a:spcAft>
                <a:spcPct val="100000"/>
              </a:spcAft>
              <a:buClr>
                <a:srgbClr val="0099CC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400" b="0" u="sng" dirty="0" smtClean="0">
                <a:solidFill>
                  <a:srgbClr val="006699"/>
                </a:solidFill>
                <a:latin typeface="Tahoma" pitchFamily="34" charset="0"/>
              </a:rPr>
              <a:t>riccardo.perugi@tos.camcom.it</a:t>
            </a:r>
          </a:p>
          <a:p>
            <a:pPr algn="r">
              <a:spcAft>
                <a:spcPts val="0"/>
              </a:spcAft>
              <a:buClr>
                <a:srgbClr val="0099CC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b="0" dirty="0" smtClean="0">
                <a:solidFill>
                  <a:srgbClr val="006699"/>
                </a:solidFill>
                <a:latin typeface="Tahoma" pitchFamily="34" charset="0"/>
              </a:rPr>
              <a:t>www.tos.camcom.it</a:t>
            </a:r>
          </a:p>
          <a:p>
            <a:pPr algn="r">
              <a:spcAft>
                <a:spcPts val="0"/>
              </a:spcAft>
              <a:buClr>
                <a:srgbClr val="0099CC"/>
              </a:buClr>
              <a:buSzPct val="100000"/>
              <a:buFont typeface="Wingdings" pitchFamily="2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b="0" dirty="0" smtClean="0">
                <a:solidFill>
                  <a:srgbClr val="006699"/>
                </a:solidFill>
                <a:latin typeface="Tahoma" pitchFamily="34" charset="0"/>
              </a:rPr>
              <a:t>www.starnet.unioncamere.it</a:t>
            </a:r>
          </a:p>
          <a:p>
            <a:pPr algn="r">
              <a:spcAft>
                <a:spcPct val="100000"/>
              </a:spcAft>
              <a:buClr>
                <a:srgbClr val="0099CC"/>
              </a:buClr>
              <a:buSzPct val="100000"/>
              <a:buFont typeface="Wingdings" pitchFamily="2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400" b="0" u="sng" dirty="0" smtClean="0">
              <a:solidFill>
                <a:srgbClr val="006699"/>
              </a:solidFill>
              <a:latin typeface="Tahoma" pitchFamily="34" charset="0"/>
            </a:endParaRPr>
          </a:p>
          <a:p>
            <a:pPr algn="r">
              <a:spcAft>
                <a:spcPct val="100000"/>
              </a:spcAft>
              <a:buClr>
                <a:srgbClr val="0099CC"/>
              </a:buClr>
              <a:buSzPct val="100000"/>
              <a:buFont typeface="Wingdings" pitchFamily="2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400" b="0" u="sng" dirty="0">
              <a:solidFill>
                <a:srgbClr val="006699"/>
              </a:solidFill>
              <a:latin typeface="Tahoma" pitchFamily="34" charset="0"/>
            </a:endParaRPr>
          </a:p>
          <a:p>
            <a:pPr algn="r">
              <a:spcAft>
                <a:spcPct val="100000"/>
              </a:spcAft>
              <a:buClr>
                <a:srgbClr val="0099CC"/>
              </a:buClr>
              <a:buSzPct val="100000"/>
              <a:buFont typeface="Wingdings" pitchFamily="2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400" b="0" u="sng" dirty="0">
              <a:solidFill>
                <a:srgbClr val="006699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5710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"/>
        <a:ea typeface="MS Gothic"/>
        <a:cs typeface=""/>
      </a:majorFont>
      <a:minorFont>
        <a:latin typeface="Times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"/>
        <a:ea typeface="MS Gothic"/>
        <a:cs typeface=""/>
      </a:majorFont>
      <a:minorFont>
        <a:latin typeface="Times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12022</TotalTime>
  <Words>640</Words>
  <Application>Microsoft Office PowerPoint</Application>
  <PresentationFormat>Personalizzato</PresentationFormat>
  <Paragraphs>167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16</vt:i4>
      </vt:variant>
    </vt:vector>
  </HeadingPairs>
  <TitlesOfParts>
    <vt:vector size="18" baseType="lpstr">
      <vt:lpstr>Struttura predefinita</vt:lpstr>
      <vt:lpstr>1_Struttura predefinita</vt:lpstr>
      <vt:lpstr>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Cristina Marullo (cut0041)</dc:creator>
  <cp:lastModifiedBy>Franco.Natali</cp:lastModifiedBy>
  <cp:revision>2841</cp:revision>
  <cp:lastPrinted>2013-06-10T09:51:34Z</cp:lastPrinted>
  <dcterms:modified xsi:type="dcterms:W3CDTF">2013-06-11T07:32:26Z</dcterms:modified>
</cp:coreProperties>
</file>