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50" r:id="rId2"/>
  </p:sldMasterIdLst>
  <p:notesMasterIdLst>
    <p:notesMasterId r:id="rId14"/>
  </p:notesMasterIdLst>
  <p:handoutMasterIdLst>
    <p:handoutMasterId r:id="rId15"/>
  </p:handoutMasterIdLst>
  <p:sldIdLst>
    <p:sldId id="257" r:id="rId3"/>
    <p:sldId id="271" r:id="rId4"/>
    <p:sldId id="296" r:id="rId5"/>
    <p:sldId id="299" r:id="rId6"/>
    <p:sldId id="295" r:id="rId7"/>
    <p:sldId id="301" r:id="rId8"/>
    <p:sldId id="300" r:id="rId9"/>
    <p:sldId id="304" r:id="rId10"/>
    <p:sldId id="303" r:id="rId11"/>
    <p:sldId id="306" r:id="rId12"/>
    <p:sldId id="305" r:id="rId13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simo Pazzarelli (cut0051)" initials="MP(" lastIdx="9" clrIdx="0"/>
  <p:cmAuthor id="1" name="Administrator" initials="A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99CC00"/>
    <a:srgbClr val="BBE0E3"/>
    <a:srgbClr val="3333CC"/>
    <a:srgbClr val="808080"/>
    <a:srgbClr val="CCCCFF"/>
    <a:srgbClr val="FF555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850" autoAdjust="0"/>
  </p:normalViewPr>
  <p:slideViewPr>
    <p:cSldViewPr>
      <p:cViewPr>
        <p:scale>
          <a:sx n="95" d="100"/>
          <a:sy n="95" d="100"/>
        </p:scale>
        <p:origin x="-12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66" y="-90"/>
      </p:cViewPr>
      <p:guideLst>
        <p:guide orient="horz" pos="3133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7F602-09A5-44A6-9F5B-C5C848C721E4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C8633-A385-403D-8D11-8A4AA045FA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2388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AC87-CDF8-4A28-BA00-FF1125902CFA}" type="datetimeFigureOut">
              <a:rPr lang="it-IT" smtClean="0"/>
              <a:pPr/>
              <a:t>30/08/2013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040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5627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4450" y="9445627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6FCB8-8E53-4B62-A27B-20B2E22CD89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146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FCB8-8E53-4B62-A27B-20B2E22CD896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162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noProof="0" smtClean="0"/>
              <a:t>Fare clic per modificare lo stile del titolo</a:t>
            </a:r>
            <a:endParaRPr lang="en-US" noProof="0" smtClean="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  <a:endParaRPr lang="en-US" noProof="0" smtClean="0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08EA6-4D40-4889-8AF7-7E45FA95952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4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77156-EAB6-47C5-B363-9FE8BC6AB27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08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DA5B2-29D5-4F55-A35E-76CC152B96B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6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4C9A3-ADA3-4433-91FC-DA380F5FEF2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7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2DAF4-A893-4D6E-9FC9-1DC7C5FF1B3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69D32-C3F7-45EC-A360-93C4F4AA63C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1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52A47-4E42-4C9A-9545-07737CAE709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0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6C865-3FBF-4158-88A8-EC4D574A497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42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ECF91-764C-47CB-9494-26CD460D0E2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65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D4EA6-7D65-4C82-B7E0-D57DF3E3A68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95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BA9F2-D66F-417F-9710-1A382CB9E9F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50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noProof="0" smtClean="0"/>
              <a:t>Fare clic per modificare lo stile del titolo</a:t>
            </a:r>
            <a:endParaRPr lang="en-US" noProof="0" smtClean="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  <a:endParaRPr lang="en-US" noProof="0" smtClean="0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168C7-3CF5-4112-BA7B-4E3718FE4E2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08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A87A7-502C-4571-AF3D-E69D120D08A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94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755ED-E22A-49FA-9692-15C85202308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33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0E684-555B-4C9D-AE86-E82D79812A2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14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E852D-3D06-4934-B83C-BE3DCC0FA4D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45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1AF97-41E6-4714-A751-CC278394D91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80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F1C0A-2A91-4DE5-8589-B1CAF507350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64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61E0C-51B0-4455-A33B-1B8B96F7A07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07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A6AFF-D446-4C90-BEE4-608F006DA3B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1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A8FFE-9349-4388-A995-99EF49486E9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14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8D6AD-33B2-4282-912E-6277967FC6F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91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latin typeface="굴림" pitchFamily="50" charset="-127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A4884D2-F4FB-48A3-A805-665077B52C0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it-IT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5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6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7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8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079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fld id="{4DE8C3C7-1D4E-4055-87D1-71B6540C9AE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3" r:id="rId1"/>
    <p:sldLayoutId id="2147484424" r:id="rId2"/>
    <p:sldLayoutId id="2147484425" r:id="rId3"/>
    <p:sldLayoutId id="2147484426" r:id="rId4"/>
    <p:sldLayoutId id="2147484427" r:id="rId5"/>
    <p:sldLayoutId id="2147484428" r:id="rId6"/>
    <p:sldLayoutId id="2147484429" r:id="rId7"/>
    <p:sldLayoutId id="2147484430" r:id="rId8"/>
    <p:sldLayoutId id="2147484431" r:id="rId9"/>
    <p:sldLayoutId id="2147484432" r:id="rId10"/>
    <p:sldLayoutId id="21474844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tos.camcom.it/" TargetMode="External"/><Relationship Id="rId4" Type="http://schemas.openxmlformats.org/officeDocument/2006/relationships/hyperlink" Target="mailto:studi@tos.camcom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920880" cy="1656184"/>
          </a:xfrm>
        </p:spPr>
        <p:txBody>
          <a:bodyPr/>
          <a:lstStyle/>
          <a:p>
            <a:pPr algn="l" eaLnBrk="1" hangingPunct="1">
              <a:defRPr/>
            </a:pPr>
            <a:r>
              <a:rPr lang="it-IT" sz="36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La congiuntura delle imprese del commercio al dettaglio </a:t>
            </a:r>
            <a:br>
              <a:rPr lang="it-IT" sz="36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it-IT" sz="36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in Toscana</a:t>
            </a:r>
          </a:p>
        </p:txBody>
      </p:sp>
      <p:sp>
        <p:nvSpPr>
          <p:cNvPr id="25603" name="Sottotitolo 2"/>
          <p:cNvSpPr>
            <a:spLocks noGrp="1"/>
          </p:cNvSpPr>
          <p:nvPr>
            <p:ph type="subTitle" idx="1"/>
          </p:nvPr>
        </p:nvSpPr>
        <p:spPr>
          <a:xfrm>
            <a:off x="4570413" y="3644900"/>
            <a:ext cx="3889375" cy="1152252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  <a:defRPr/>
            </a:pPr>
            <a:r>
              <a:rPr lang="it-IT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Consuntivo</a:t>
            </a:r>
            <a:r>
              <a:rPr lang="it-IT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 II° trimestre 2013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it-IT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Aspettative </a:t>
            </a:r>
            <a:r>
              <a:rPr lang="it-IT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III° trimestre 2013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it-IT" sz="2000" dirty="0" smtClean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5604" name="Oggetto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98728934"/>
              </p:ext>
            </p:extLst>
          </p:nvPr>
        </p:nvGraphicFramePr>
        <p:xfrm>
          <a:off x="755576" y="266353"/>
          <a:ext cx="24479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98" name="Fotografia di Photo Editor " r:id="rId3" imgW="5200000" imgH="1457143" progId="">
                  <p:embed/>
                </p:oleObj>
              </mc:Choice>
              <mc:Fallback>
                <p:oleObj name="Fotografia di Photo Editor " r:id="rId3" imgW="5200000" imgH="1457143" progId="">
                  <p:embed/>
                  <p:pic>
                    <p:nvPicPr>
                      <p:cNvPr id="0" name="Picture 9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66353"/>
                        <a:ext cx="24479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Sottotitolo 2"/>
          <p:cNvSpPr txBox="1">
            <a:spLocks/>
          </p:cNvSpPr>
          <p:nvPr/>
        </p:nvSpPr>
        <p:spPr bwMode="auto">
          <a:xfrm>
            <a:off x="5796136" y="6165850"/>
            <a:ext cx="2592214" cy="28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0"/>
          <a:lstStyle>
            <a:lvl1pPr marL="36513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r" eaLnBrk="1" hangingPunct="1"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it-IT" sz="14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Firenze, agosto 2013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CasellaDiTesto 5"/>
          <p:cNvSpPr txBox="1">
            <a:spLocks noChangeArrowheads="1"/>
          </p:cNvSpPr>
          <p:nvPr/>
        </p:nvSpPr>
        <p:spPr bwMode="auto">
          <a:xfrm>
            <a:off x="251520" y="345373"/>
            <a:ext cx="4608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Andamento delle vendite in Italia e Toscana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9427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07504" y="1438034"/>
            <a:ext cx="417646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Nel II° trim. 2013 si registra la prima frenata di rilievo al costante calo delle vendite al dettaglio in sede fissa: il dato complessivo per la Toscana  è del -4,8%, miglior risultato dalla fine del 2011, a chiusura di una serie di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performance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trimestrali  il cui picco negativo è stato toccato nel III° trim. 2012 (-7,4%).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 Toscana va meglio dell’Italia (-7,6%), si restringe comunque il margine di tre punti e mezzo percentuali fra l’andamento regionale e quello nazionale conseguito alla fine del I° trim. 2013 (-6,8% Toscana, -10,3% Italia).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 regioni del Centro Italia considerate nel loro insieme (-8,7%) peggiorano il dato dell’Italia e si posizionano quattro p.p. al di sotto del valore della Toscana, si  conferma un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trend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che vede, a partire dal giugno 2010, la nostra regione subire di meno gli effetti del calo generalizzato dei consumi rispetto al macrocontesto in cui è inserita. 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429" y="1340768"/>
            <a:ext cx="4810125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531" y="409427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4860032" y="1412776"/>
            <a:ext cx="410445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L’analisi della composizione del dato generale offre almeno due elementi di rilievo: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 la prima volta dal settembre del 2009 le piccole strutture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(1-5 dipendenti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), pur acquisendo l’ennesimo risultato negativo (-5,2%), non sono le tipologie distributive col dato trimestrale più basso, superate, in questo caso, di mezzo p.p. dalla media distribuzione (6-19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dipendenti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l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grande distribuzione (oltre i 20 addetti) perde il 3,5%, peggior risultato da quando esiste la rilevazione ad oggi.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generale, nel II° trim. 2013 le singole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performance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delle tre tipologie distributive sono contenute in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soli due p.p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., anche in questo caso si tratta di una novità assoluta, tanto più rilevante se si considera che negli ultimi sei trimestri il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gap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tra il miglior risultato (grande distribuzione) ed il peggiore (piccola distribuzione) era stato largamente al di sopra dei 5 p.p. </a:t>
            </a:r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251521" y="311041"/>
            <a:ext cx="39604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Dinamica delle vendite per tipologia di esercizio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7" y="1412776"/>
            <a:ext cx="469582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1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623" y="409427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5324475" y="1628800"/>
            <a:ext cx="356902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Sul risultato della grande distribuzione considerata per numero di addetti incide, in parte, la perdita secca degli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ipermercati, supermercati e grandi magazzini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(-2,3%, -1,9% Italia) che hanno attraversato gli ultimi tre anni con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dinamiche trimestrale praticamente pari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zero fino a settembre 2012, chiudendo lo stesso anno con un balzo del +2,4% a cui è seguita la piccola contrazione del I° trim. 2013 e la flessione del II° trim.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2013 (la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peggiore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 questa tipologia distributiva da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quando è stata attivata la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rilevazione).</a:t>
            </a:r>
            <a:endParaRPr lang="it-IT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Gli specializzati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alimentari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chiudono il II° trim. 2013 con risultati sostanzialmente allineati, in perdita di 5 p.p., migliorando comunque i corrispondenti dati nazionali di più di 5 p.p. per quanto concerne gli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alimentari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di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due punti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 mezzo per 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alimentari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251520" y="232700"/>
            <a:ext cx="5040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Le vendite per comparto merceologico 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5324475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62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9427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5737204" y="1772231"/>
            <a:ext cx="339244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Tutte le tipologie merceologiche del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rallentano le loro dinamiche negative rispetto al I° trim. 2013, nel medio periodo si tratta delle singole perdite trimestrali più contenute dal settembre 2011.</a:t>
            </a:r>
          </a:p>
          <a:p>
            <a:pPr algn="just"/>
            <a:endParaRPr lang="it-IT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 miglior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performance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è quella degli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altri </a:t>
            </a:r>
            <a:r>
              <a:rPr lang="it-IT" sz="1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prodotti non alimentari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(farmaceutici, profumeria, libri, giornali, cartoleria, articoli di seconda mano etc.) 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che nel II° trim.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2013 si riducono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del 4,3%, a seguire troviamo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abbigliamento ed accessori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(-6,0%), tre p.p. al di sopra del risultato del I° trim. 2013.</a:t>
            </a:r>
          </a:p>
          <a:p>
            <a:pPr algn="just"/>
            <a:endParaRPr lang="it-IT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it-IT" sz="1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prodotti per la casa ed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elettrodomestici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 attestano in coda con il -6,3%, circa un p.p. al di sopra della media del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considerato nel suo complesso.</a:t>
            </a:r>
          </a:p>
          <a:p>
            <a:pPr algn="just"/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251517" y="218708"/>
            <a:ext cx="5040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Lo spaccato del non alimentare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7" y="1556793"/>
            <a:ext cx="568435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499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9427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5172271" y="1340768"/>
            <a:ext cx="3864225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risultati del II° trim. hanno confermato il leggero miglioramento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che era stato previsto dai commercianti, anche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 aspettative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degli operatori sulle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VENDITE per il III° trim.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prefigurano un’ulteriore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piccola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crescita dei consumi.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saldo fra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quanti prevedono un aumento delle vendite e quanti una diminuzione è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sempre negativo ma la percentuale per il III° trim. si riduce dal 16% al 15%. Nella piccola distribuzione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saldo si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assottiglia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ulteriormente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rispetto al II° trim. (da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-26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% 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-23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%), lo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stesso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trend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si riscontra, per segno ed entità, nelle medie strutture (da -19% a -17%). Sul dato complessivo incide, in senso opposto, la dinamica dei pessimisti nella grande distribuzione: per la prima volta il saldo è pari a zero, 4 p.p. al di sotto della precedente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rilevazione;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fino al III° trim. 2012 il saldo non era mai sceso al di sotto del 20%.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 prima volta il saldo è negativo per </a:t>
            </a:r>
            <a:r>
              <a:rPr lang="it-IT" sz="1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ipermercati, supermercati e grandi magazzini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(da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+7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% a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-3%), gli specializzati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alimentari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 attestano al 17%, con un miglioramento compreso, rispettivamente, fra i 2 ed i 3 p.p. rispetto alle aspettative acquisite per il II° trim. 2013.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279602" y="390913"/>
            <a:ext cx="5040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Aspettative sulle vendite e gli ordinativi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500124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29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919" y="403374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251520" y="1268760"/>
            <a:ext cx="820891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Anche per 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gli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ORDINATIVI la dinamica complessiva è all’insegna del miglioramento con i medesimi distinguo rilevati per le previsioni sulle vendite: il 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saldo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totale si 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riduce da -25% a -24% grazie alle contrazioni di tre p.p. nella piccola distribuzione (da -36% a -33%) e nella media (da -29% a -26%) che hanno più che bilanciato l’aumento dei pessimisti nelle grandi strutture (da -3% a -6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%).</a:t>
            </a:r>
          </a:p>
          <a:p>
            <a:pPr algn="just">
              <a:spcAft>
                <a:spcPts val="600"/>
              </a:spcAft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forte calo delle aspettative sugli ordinativi in ipermercati, supermercati e grandi magazzini (da +1% a -10%) compensa il lieve miglioramento fra gli specializzati alimentari (da -23% a -22%) e quello più deciso fra i non alimentari (da -31% a -27%). </a:t>
            </a:r>
            <a:endParaRPr lang="it-IT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</a:pPr>
            <a:endParaRPr lang="it-IT" sz="13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saldo fra quanti hanno dichiarato le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GIACENZE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«esubero» e quanti le hanno ritenute «scarse»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alla fine del II° trim. 2013 è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del 7%, 5 p.p. al di sotto dello stesso dato rilevato fra aprile e giugno 2012. In particolare, nel confronto fra i due suddetti periodi 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le giacenze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 sono ridotte per la </a:t>
            </a:r>
            <a:r>
              <a:rPr lang="it-IT" sz="13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piccola distribuzione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(il saldo passa dal 15% al 6%) e per le </a:t>
            </a:r>
            <a:r>
              <a:rPr lang="it-IT" sz="13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medie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strutture (dal 18% all’8%), sono cresciute per la </a:t>
            </a:r>
            <a:r>
              <a:rPr lang="it-IT" sz="13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grande distribuzione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che tocca il terzo risultato più rilevante dal 2005 ad oggi, dopo lo straordinario 46% del IV° trimestre 2008, acquisito nel periodo seguente allo scoppio della crisi finanziaria, ed il 14% del III° trim. 2012.</a:t>
            </a:r>
          </a:p>
          <a:p>
            <a:pPr algn="just">
              <a:spcAft>
                <a:spcPts val="600"/>
              </a:spcAft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Scendendo nello spaccato settoriale,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ad ulteriore conferma del fatto che qualcosa di positivo sta maturando, si riducono le giacenze per gli specializzati del </a:t>
            </a:r>
            <a:r>
              <a:rPr lang="it-IT" sz="13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alimentare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(il saldo passa dal 18% del II° trim. 2012 al 10% del II° trim. 2013, 13% nel I° trim. 2013), sono pari ad un solo p.p. per gli </a:t>
            </a:r>
            <a:r>
              <a:rPr lang="it-IT" sz="13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alimentari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(6% II° trim. 2012) mentre salgono per </a:t>
            </a:r>
            <a:r>
              <a:rPr lang="it-IT" sz="13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ipermercati, supermercati e grandi magazzini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(7%, 0% II° trim. 2012 e I° trim. 2013).</a:t>
            </a:r>
            <a:endParaRPr lang="it-IT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</a:pPr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55558" y="332656"/>
            <a:ext cx="5040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Giacenze ed Ordinativi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84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531" y="403374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5089078" y="2060848"/>
            <a:ext cx="3803401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L’indice dei prezzi al consumo dei beni e servizi in Toscana nel II° trim. 2013 tocca i livelli minimi (+1,1%) dopo il raffreddamento del I° trim. (+1,8%). 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 i beni del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commercio al dettaglio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risultato complessivo del +1,5% è trascinato quasi esclusivamente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dagli </a:t>
            </a:r>
            <a:r>
              <a:rPr lang="it-IT" sz="1200" i="1" dirty="0">
                <a:latin typeface="Tahoma" pitchFamily="34" charset="0"/>
                <a:ea typeface="Tahoma" pitchFamily="34" charset="0"/>
                <a:cs typeface="Tahoma" pitchFamily="34" charset="0"/>
              </a:rPr>
              <a:t>alimentari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(+2,6%) mentre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registrano un’espansione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contenuta in mezzo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p.p.. Fra questi, sono praticamente fermi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abbigliamento e calzature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(+0,2%) e gli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altri prodotti non alimentari,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l’unica dinamica di un qualche rilievo si ha per 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mobili e prodotti per la casa (+1,1%)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251520" y="218708"/>
            <a:ext cx="5040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Andamento dei prezzi al consumo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498157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10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531" y="373714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5136766" y="2037199"/>
            <a:ext cx="36837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II° trim. 2013 si riduce ulteriormente (-0,3%) la rete del commercio al dettaglio dopo il -0,5% con cui si è chiuso il 2012 ed è iniziato il 2013 (I° trim.).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risultato  è determinato dall’ennesima flessione dei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alimentari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(-0,6%) la cui componente debole è quella degli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specializzati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(-0,7%) mentre continuano ad aumentare 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specializzati (+1,2%)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just">
              <a:spcAft>
                <a:spcPts val="600"/>
              </a:spcAft>
            </a:pP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buon risultato degli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specializzati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(+1,6%) trascina il dato degli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alimentari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(+0,7%), dopo sette trimestri consecutivi di risultati positivi, calano i </a:t>
            </a:r>
            <a:r>
              <a:rPr lang="it-IT" sz="12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non specializzati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alimentari (-0,4%)</a:t>
            </a:r>
            <a:endParaRPr lang="it-IT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251520" y="218708"/>
            <a:ext cx="5040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Dinamica del tessuto imprenditoriale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6" y="1412776"/>
            <a:ext cx="5029200" cy="389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57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919" y="403374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257228" y="1268760"/>
            <a:ext cx="820891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Aft>
                <a:spcPts val="600"/>
              </a:spcAft>
              <a:buFont typeface="Arial" pitchFamily="34" charset="0"/>
              <a:buChar char="•"/>
            </a:pPr>
            <a:endParaRPr lang="it-IT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un quadro di continua contrazione dei consumi, la Toscana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riduce le entità delle perdite e conferma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 andare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meglio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dell’Italia e, soprattutto, del Centro Italia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spcAft>
                <a:spcPts val="600"/>
              </a:spcAft>
            </a:pPr>
            <a:endParaRPr lang="it-IT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 piccola distribuzione nel II° trim. 2013 ha conseguito la contrazione di entità più ridotta dal settembre 2011 ad oggi, per la prima volta dal 2009 non è la tipologia distributiva che ottiene i risultati peggiori a livello regionale, ha giacenze più equilibrate e aspettative su vendite ed ordinativi che esprimono un certo ottimismo fra gli operatori: qualcosa, in positivo, sembra maturare!</a:t>
            </a:r>
          </a:p>
          <a:p>
            <a:pPr algn="just">
              <a:spcAft>
                <a:spcPts val="600"/>
              </a:spcAft>
            </a:pPr>
            <a:endParaRPr lang="it-IT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conferma la flessione delle grandi strutture, in termini congiunturali e di aspettative, perdono anche ipermercati supermercati e grandi magazzini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 questa, in un certo senso, è la vera novità. </a:t>
            </a:r>
            <a:endParaRPr lang="it-IT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</a:pPr>
            <a:endParaRPr lang="it-IT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attesa dei risultati sul trimestre estivo, lo scenario di leggero recupero sembrerebbe confermato anche dai dati pubblicati da ISTAT a fine agosto, riferiti al livello nazionale. L’indice che misura il clima di fiducia dei consumatori ad agosto è salito al 98,3, valore massimo dall’agosto del 2011. Per le imprese, l'indice 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del clima di fiducia mostra un marcato aumento, da 82,7 di luglio a 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85,9; la crescita è sensibile </a:t>
            </a:r>
            <a:r>
              <a:rPr lang="it-IT" sz="1300" dirty="0">
                <a:latin typeface="Tahoma" pitchFamily="34" charset="0"/>
                <a:ea typeface="Tahoma" pitchFamily="34" charset="0"/>
                <a:cs typeface="Tahoma" pitchFamily="34" charset="0"/>
              </a:rPr>
              <a:t>nella grande distribuzione (da 73,3 a 80,6) e, in misura inferiore, nella distribuzione tradizionale (da 91,0 a 92,7</a:t>
            </a:r>
            <a:r>
              <a:rPr lang="it-IT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algn="just">
              <a:spcAft>
                <a:spcPts val="600"/>
              </a:spcAft>
            </a:pPr>
            <a:endParaRPr lang="it-IT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</a:pPr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55558" y="332656"/>
            <a:ext cx="5040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it-IT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Alcune considerazioni</a:t>
            </a:r>
            <a:endParaRPr lang="it-IT" dirty="0">
              <a:solidFill>
                <a:schemeClr val="bg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4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149" y="409427"/>
            <a:ext cx="219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611560" y="1556792"/>
            <a:ext cx="77768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Redazione: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Andrea Cardosi</a:t>
            </a:r>
          </a:p>
          <a:p>
            <a:endParaRPr lang="it-IT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Elaborazioni: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Lauretta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Ermini</a:t>
            </a:r>
          </a:p>
          <a:p>
            <a:r>
              <a:rPr lang="it-IT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r>
              <a:rPr lang="it-IT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Coordinamento: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Riccardo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Perugi</a:t>
            </a:r>
          </a:p>
          <a:p>
            <a:pPr algn="just"/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Analisi condotta nell’ambito dell’Osservatorio Regionale sul Commercio della Toscana, realizzato da Regione Toscana e Unioncamere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Toscana.</a:t>
            </a:r>
          </a:p>
          <a:p>
            <a:pPr algn="just"/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r>
              <a:rPr lang="it-IT" sz="12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Per informazioni:</a:t>
            </a:r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Unioncamere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Toscana – Ufficio Studi</a:t>
            </a:r>
          </a:p>
          <a:p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Via Lorenzo il Magnifico, 24</a:t>
            </a:r>
          </a:p>
          <a:p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50129	Firenze</a:t>
            </a:r>
          </a:p>
          <a:p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Tel.	055-4688.1</a:t>
            </a:r>
          </a:p>
          <a:p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Mail	</a:t>
            </a:r>
            <a:r>
              <a:rPr lang="it-IT" sz="1200" u="sng" dirty="0">
                <a:latin typeface="Tahoma" pitchFamily="34" charset="0"/>
                <a:ea typeface="Tahoma" pitchFamily="34" charset="0"/>
                <a:cs typeface="Tahoma" pitchFamily="34" charset="0"/>
                <a:hlinkClick r:id="rId4"/>
              </a:rPr>
              <a:t>studi@tos.camcom.it</a:t>
            </a:r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Web	</a:t>
            </a:r>
            <a:r>
              <a:rPr lang="it-IT" sz="1200" u="sng" dirty="0"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www.tos.camcom.it</a:t>
            </a:r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presente materiale è disponibile anche sul sito </a:t>
            </a:r>
            <a:r>
              <a:rPr lang="it-IT" sz="12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www.starnet.unioncamere.it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t-IT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nell’area territoriale 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Toscana, dove è scaricabile anche l’</a:t>
            </a:r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appendice statistica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e la </a:t>
            </a:r>
            <a:r>
              <a:rPr lang="it-IT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nota metodologica</a:t>
            </a:r>
            <a:r>
              <a:rPr lang="it-IT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it-IT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94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069040">
  <a:themeElements>
    <a:clrScheme name="Personalizzat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404040"/>
      </a:hlink>
      <a:folHlink>
        <a:srgbClr val="7F7F7F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10069040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10069040</Template>
  <TotalTime>7630</TotalTime>
  <Words>1762</Words>
  <Application>Microsoft Office PowerPoint</Application>
  <PresentationFormat>Presentazione su schermo (4:3)</PresentationFormat>
  <Paragraphs>66</Paragraphs>
  <Slides>11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4" baseType="lpstr">
      <vt:lpstr>10069040</vt:lpstr>
      <vt:lpstr>1_10069040</vt:lpstr>
      <vt:lpstr>Fotografia di Photo Editor </vt:lpstr>
      <vt:lpstr>La congiuntura delle imprese del commercio al dettaglio  in Toscana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congiuntura manifatturiera in Toscana</dc:title>
  <dc:creator>Administrator</dc:creator>
  <cp:lastModifiedBy>Andrea Cardosi (cut0034)</cp:lastModifiedBy>
  <cp:revision>907</cp:revision>
  <cp:lastPrinted>2013-08-30T08:41:07Z</cp:lastPrinted>
  <dcterms:created xsi:type="dcterms:W3CDTF">2012-06-27T14:32:54Z</dcterms:created>
  <dcterms:modified xsi:type="dcterms:W3CDTF">2013-08-30T09:45:10Z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TC100690401040</vt:lpwstr>
  </property>
</Properties>
</file>