
<file path=[Content_Types].xml><?xml version="1.0" encoding="utf-8"?>
<Types xmlns="http://schemas.openxmlformats.org/package/2006/content-types">
  <Default Extension="png" ContentType="image/pn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13"/>
  </p:notesMasterIdLst>
  <p:sldIdLst>
    <p:sldId id="256" r:id="rId3"/>
    <p:sldId id="568" r:id="rId4"/>
    <p:sldId id="566" r:id="rId5"/>
    <p:sldId id="570" r:id="rId6"/>
    <p:sldId id="585" r:id="rId7"/>
    <p:sldId id="597" r:id="rId8"/>
    <p:sldId id="587" r:id="rId9"/>
    <p:sldId id="598" r:id="rId10"/>
    <p:sldId id="599" r:id="rId11"/>
    <p:sldId id="538" r:id="rId12"/>
  </p:sldIdLst>
  <p:sldSz cx="8380413" cy="6094413"/>
  <p:notesSz cx="6797675" cy="9926638"/>
  <p:defaultTextStyle>
    <a:defPPr>
      <a:defRPr lang="en-GB"/>
    </a:defPPr>
    <a:lvl1pPr algn="l" rtl="0" fontAlgn="base">
      <a:spcBef>
        <a:spcPct val="0"/>
      </a:spcBef>
      <a:spcAft>
        <a:spcPct val="0"/>
      </a:spcAft>
      <a:defRPr sz="2000" b="1" kern="1200">
        <a:solidFill>
          <a:schemeClr val="bg1"/>
        </a:solidFill>
        <a:latin typeface="Times New Roman" pitchFamily="18" charset="0"/>
        <a:ea typeface="MS Gothic"/>
        <a:cs typeface="MS Gothic"/>
      </a:defRPr>
    </a:lvl1pPr>
    <a:lvl2pPr marL="457200" algn="l" rtl="0" fontAlgn="base">
      <a:spcBef>
        <a:spcPct val="0"/>
      </a:spcBef>
      <a:spcAft>
        <a:spcPct val="0"/>
      </a:spcAft>
      <a:defRPr sz="2000" b="1" kern="1200">
        <a:solidFill>
          <a:schemeClr val="bg1"/>
        </a:solidFill>
        <a:latin typeface="Times New Roman" pitchFamily="18" charset="0"/>
        <a:ea typeface="MS Gothic"/>
        <a:cs typeface="MS Gothic"/>
      </a:defRPr>
    </a:lvl2pPr>
    <a:lvl3pPr marL="914400" algn="l" rtl="0" fontAlgn="base">
      <a:spcBef>
        <a:spcPct val="0"/>
      </a:spcBef>
      <a:spcAft>
        <a:spcPct val="0"/>
      </a:spcAft>
      <a:defRPr sz="2000" b="1" kern="1200">
        <a:solidFill>
          <a:schemeClr val="bg1"/>
        </a:solidFill>
        <a:latin typeface="Times New Roman" pitchFamily="18" charset="0"/>
        <a:ea typeface="MS Gothic"/>
        <a:cs typeface="MS Gothic"/>
      </a:defRPr>
    </a:lvl3pPr>
    <a:lvl4pPr marL="1371600" algn="l" rtl="0" fontAlgn="base">
      <a:spcBef>
        <a:spcPct val="0"/>
      </a:spcBef>
      <a:spcAft>
        <a:spcPct val="0"/>
      </a:spcAft>
      <a:defRPr sz="2000" b="1" kern="1200">
        <a:solidFill>
          <a:schemeClr val="bg1"/>
        </a:solidFill>
        <a:latin typeface="Times New Roman" pitchFamily="18" charset="0"/>
        <a:ea typeface="MS Gothic"/>
        <a:cs typeface="MS Gothic"/>
      </a:defRPr>
    </a:lvl4pPr>
    <a:lvl5pPr marL="1828800" algn="l" rtl="0" fontAlgn="base">
      <a:spcBef>
        <a:spcPct val="0"/>
      </a:spcBef>
      <a:spcAft>
        <a:spcPct val="0"/>
      </a:spcAft>
      <a:defRPr sz="2000" b="1" kern="1200">
        <a:solidFill>
          <a:schemeClr val="bg1"/>
        </a:solidFill>
        <a:latin typeface="Times New Roman" pitchFamily="18" charset="0"/>
        <a:ea typeface="MS Gothic"/>
        <a:cs typeface="MS Gothic"/>
      </a:defRPr>
    </a:lvl5pPr>
    <a:lvl6pPr marL="2286000" algn="l" defTabSz="914400" rtl="0" eaLnBrk="1" latinLnBrk="0" hangingPunct="1">
      <a:defRPr sz="2000" b="1" kern="1200">
        <a:solidFill>
          <a:schemeClr val="bg1"/>
        </a:solidFill>
        <a:latin typeface="Times New Roman" pitchFamily="18" charset="0"/>
        <a:ea typeface="MS Gothic"/>
        <a:cs typeface="MS Gothic"/>
      </a:defRPr>
    </a:lvl6pPr>
    <a:lvl7pPr marL="2743200" algn="l" defTabSz="914400" rtl="0" eaLnBrk="1" latinLnBrk="0" hangingPunct="1">
      <a:defRPr sz="2000" b="1" kern="1200">
        <a:solidFill>
          <a:schemeClr val="bg1"/>
        </a:solidFill>
        <a:latin typeface="Times New Roman" pitchFamily="18" charset="0"/>
        <a:ea typeface="MS Gothic"/>
        <a:cs typeface="MS Gothic"/>
      </a:defRPr>
    </a:lvl7pPr>
    <a:lvl8pPr marL="3200400" algn="l" defTabSz="914400" rtl="0" eaLnBrk="1" latinLnBrk="0" hangingPunct="1">
      <a:defRPr sz="2000" b="1" kern="1200">
        <a:solidFill>
          <a:schemeClr val="bg1"/>
        </a:solidFill>
        <a:latin typeface="Times New Roman" pitchFamily="18" charset="0"/>
        <a:ea typeface="MS Gothic"/>
        <a:cs typeface="MS Gothic"/>
      </a:defRPr>
    </a:lvl8pPr>
    <a:lvl9pPr marL="3657600" algn="l" defTabSz="914400" rtl="0" eaLnBrk="1" latinLnBrk="0" hangingPunct="1">
      <a:defRPr sz="2000" b="1" kern="1200">
        <a:solidFill>
          <a:schemeClr val="bg1"/>
        </a:solidFill>
        <a:latin typeface="Times New Roman" pitchFamily="18" charset="0"/>
        <a:ea typeface="MS Gothic"/>
        <a:cs typeface="MS Gothic"/>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CC"/>
    <a:srgbClr val="FF6600"/>
    <a:srgbClr val="FF0000"/>
    <a:srgbClr val="CC3300"/>
    <a:srgbClr val="AC0000"/>
    <a:srgbClr val="920000"/>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43" autoAdjust="0"/>
    <p:restoredTop sz="92895" autoAdjust="0"/>
  </p:normalViewPr>
  <p:slideViewPr>
    <p:cSldViewPr>
      <p:cViewPr varScale="1">
        <p:scale>
          <a:sx n="91" d="100"/>
          <a:sy n="91" d="100"/>
        </p:scale>
        <p:origin x="-504" y="-9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644"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AutoShape 1"/>
          <p:cNvSpPr>
            <a:spLocks noChangeArrowheads="1"/>
          </p:cNvSpPr>
          <p:nvPr/>
        </p:nvSpPr>
        <p:spPr bwMode="auto">
          <a:xfrm>
            <a:off x="1" y="1"/>
            <a:ext cx="6799263" cy="9926638"/>
          </a:xfrm>
          <a:prstGeom prst="roundRect">
            <a:avLst>
              <a:gd name="adj" fmla="val 23"/>
            </a:avLst>
          </a:prstGeom>
          <a:solidFill>
            <a:srgbClr val="FFFFFF"/>
          </a:solidFill>
          <a:ln w="9525">
            <a:noFill/>
            <a:round/>
            <a:headEnd/>
            <a:tailEnd/>
          </a:ln>
        </p:spPr>
        <p:txBody>
          <a:bodyPr wrap="none" lIns="91283" tIns="45641" rIns="91283" bIns="45641" anchor="ctr"/>
          <a:lstStyle/>
          <a:p>
            <a:pPr defTabSz="912610" eaLnBrk="0" hangingPunct="0">
              <a:defRPr/>
            </a:pPr>
            <a:endParaRPr lang="it-IT"/>
          </a:p>
        </p:txBody>
      </p:sp>
      <p:sp>
        <p:nvSpPr>
          <p:cNvPr id="34819" name="Text Box 2"/>
          <p:cNvSpPr txBox="1">
            <a:spLocks noChangeArrowheads="1"/>
          </p:cNvSpPr>
          <p:nvPr/>
        </p:nvSpPr>
        <p:spPr bwMode="auto">
          <a:xfrm>
            <a:off x="0" y="0"/>
            <a:ext cx="2946401" cy="495221"/>
          </a:xfrm>
          <a:prstGeom prst="rect">
            <a:avLst/>
          </a:prstGeom>
          <a:noFill/>
          <a:ln w="9525">
            <a:noFill/>
            <a:miter lim="800000"/>
            <a:headEnd/>
            <a:tailEnd/>
          </a:ln>
        </p:spPr>
        <p:txBody>
          <a:bodyPr wrap="none" lIns="91283" tIns="45641" rIns="91283" bIns="45641" anchor="ctr"/>
          <a:lstStyle/>
          <a:p>
            <a:pPr defTabSz="912610" eaLnBrk="0" hangingPunct="0">
              <a:defRPr/>
            </a:pPr>
            <a:endParaRPr lang="it-IT"/>
          </a:p>
        </p:txBody>
      </p:sp>
      <p:sp>
        <p:nvSpPr>
          <p:cNvPr id="34820" name="Text Box 3"/>
          <p:cNvSpPr txBox="1">
            <a:spLocks noChangeArrowheads="1"/>
          </p:cNvSpPr>
          <p:nvPr/>
        </p:nvSpPr>
        <p:spPr bwMode="auto">
          <a:xfrm>
            <a:off x="3852863" y="0"/>
            <a:ext cx="2946401" cy="495221"/>
          </a:xfrm>
          <a:prstGeom prst="rect">
            <a:avLst/>
          </a:prstGeom>
          <a:noFill/>
          <a:ln w="9525">
            <a:noFill/>
            <a:miter lim="800000"/>
            <a:headEnd/>
            <a:tailEnd/>
          </a:ln>
        </p:spPr>
        <p:txBody>
          <a:bodyPr wrap="none" lIns="91283" tIns="45641" rIns="91283" bIns="45641" anchor="ctr"/>
          <a:lstStyle/>
          <a:p>
            <a:pPr defTabSz="912610" eaLnBrk="0" hangingPunct="0">
              <a:defRPr/>
            </a:pPr>
            <a:endParaRPr lang="it-IT"/>
          </a:p>
        </p:txBody>
      </p:sp>
      <p:sp>
        <p:nvSpPr>
          <p:cNvPr id="25605" name="Rectangle 4"/>
          <p:cNvSpPr>
            <a:spLocks noGrp="1" noRot="1" noChangeAspect="1" noChangeArrowheads="1" noTextEdit="1"/>
          </p:cNvSpPr>
          <p:nvPr>
            <p:ph type="sldImg"/>
          </p:nvPr>
        </p:nvSpPr>
        <p:spPr bwMode="auto">
          <a:xfrm>
            <a:off x="846138" y="746125"/>
            <a:ext cx="5113337" cy="3719513"/>
          </a:xfrm>
          <a:prstGeom prst="rect">
            <a:avLst/>
          </a:prstGeom>
          <a:solidFill>
            <a:srgbClr val="FFFFFF"/>
          </a:solidFill>
          <a:ln w="9525">
            <a:solidFill>
              <a:srgbClr val="000000"/>
            </a:solidFill>
            <a:miter lim="800000"/>
            <a:headEnd/>
            <a:tailEnd/>
          </a:ln>
        </p:spPr>
      </p:sp>
      <p:sp>
        <p:nvSpPr>
          <p:cNvPr id="3077" name="Rectangle 5"/>
          <p:cNvSpPr txBox="1">
            <a:spLocks noGrp="1" noChangeArrowheads="1"/>
          </p:cNvSpPr>
          <p:nvPr>
            <p:ph type="body" idx="1"/>
          </p:nvPr>
        </p:nvSpPr>
        <p:spPr bwMode="auto">
          <a:xfrm>
            <a:off x="906464" y="4714121"/>
            <a:ext cx="4986337" cy="4469686"/>
          </a:xfrm>
          <a:prstGeom prst="rect">
            <a:avLst/>
          </a:prstGeom>
          <a:noFill/>
          <a:ln w="9525">
            <a:noFill/>
            <a:miter lim="800000"/>
            <a:headEnd/>
            <a:tailEnd/>
          </a:ln>
        </p:spPr>
        <p:txBody>
          <a:bodyPr vert="horz" wrap="square" lIns="90007" tIns="46805" rIns="90007" bIns="46805" numCol="1" anchor="t" anchorCtr="0" compatLnSpc="1">
            <a:prstTxWarp prst="textNoShape">
              <a:avLst/>
            </a:prstTxWarp>
          </a:bodyPr>
          <a:lstStyle/>
          <a:p>
            <a:pPr lvl="0"/>
            <a:endParaRPr lang="it-IT" noProof="0" smtClean="0"/>
          </a:p>
        </p:txBody>
      </p:sp>
      <p:sp>
        <p:nvSpPr>
          <p:cNvPr id="34823" name="Text Box 6"/>
          <p:cNvSpPr txBox="1">
            <a:spLocks noChangeArrowheads="1"/>
          </p:cNvSpPr>
          <p:nvPr/>
        </p:nvSpPr>
        <p:spPr bwMode="auto">
          <a:xfrm>
            <a:off x="0" y="9433005"/>
            <a:ext cx="2946401" cy="495221"/>
          </a:xfrm>
          <a:prstGeom prst="rect">
            <a:avLst/>
          </a:prstGeom>
          <a:noFill/>
          <a:ln w="9525">
            <a:noFill/>
            <a:miter lim="800000"/>
            <a:headEnd/>
            <a:tailEnd/>
          </a:ln>
        </p:spPr>
        <p:txBody>
          <a:bodyPr wrap="none" lIns="91283" tIns="45641" rIns="91283" bIns="45641" anchor="ctr"/>
          <a:lstStyle/>
          <a:p>
            <a:pPr defTabSz="912610" eaLnBrk="0" hangingPunct="0">
              <a:defRPr/>
            </a:pPr>
            <a:endParaRPr lang="it-IT"/>
          </a:p>
        </p:txBody>
      </p:sp>
      <p:sp>
        <p:nvSpPr>
          <p:cNvPr id="3079" name="Text Box 7"/>
          <p:cNvSpPr txBox="1">
            <a:spLocks noChangeArrowheads="1"/>
          </p:cNvSpPr>
          <p:nvPr/>
        </p:nvSpPr>
        <p:spPr bwMode="auto">
          <a:xfrm>
            <a:off x="3852863" y="9659982"/>
            <a:ext cx="2946401" cy="268245"/>
          </a:xfrm>
          <a:prstGeom prst="rect">
            <a:avLst/>
          </a:prstGeom>
          <a:noFill/>
          <a:ln w="9525">
            <a:noFill/>
            <a:miter lim="800000"/>
            <a:headEnd/>
            <a:tailEnd/>
          </a:ln>
        </p:spPr>
        <p:txBody>
          <a:bodyPr lIns="90007" tIns="46805" rIns="90007" bIns="46805" anchor="b">
            <a:spAutoFit/>
          </a:bodyPr>
          <a:lstStyle/>
          <a:p>
            <a:pPr algn="r" eaLnBrk="0" hangingPunct="0">
              <a:lnSpc>
                <a:spcPct val="95000"/>
              </a:lnSpc>
              <a:buClr>
                <a:srgbClr val="339933"/>
              </a:buClr>
              <a:buSzPct val="100000"/>
              <a:buFont typeface="Times"/>
              <a:buNone/>
              <a:tabLst>
                <a:tab pos="0" algn="l"/>
                <a:tab pos="914197" algn="l"/>
                <a:tab pos="1828394" algn="l"/>
                <a:tab pos="2742591" algn="l"/>
                <a:tab pos="3658376" algn="l"/>
                <a:tab pos="4572573" algn="l"/>
                <a:tab pos="5486770" algn="l"/>
                <a:tab pos="6400967" algn="l"/>
                <a:tab pos="7315165" algn="l"/>
                <a:tab pos="8230949" algn="l"/>
                <a:tab pos="9145145" algn="l"/>
                <a:tab pos="10059342" algn="l"/>
              </a:tabLst>
              <a:defRPr/>
            </a:pPr>
            <a:fld id="{6B7AA919-EFE7-4378-8C9B-78EA0BE2BE3F}" type="slidenum">
              <a:rPr lang="en-GB" sz="1200" b="0">
                <a:solidFill>
                  <a:srgbClr val="000000"/>
                </a:solidFill>
              </a:rPr>
              <a:pPr algn="r" eaLnBrk="0" hangingPunct="0">
                <a:lnSpc>
                  <a:spcPct val="95000"/>
                </a:lnSpc>
                <a:buClr>
                  <a:srgbClr val="339933"/>
                </a:buClr>
                <a:buSzPct val="100000"/>
                <a:buFont typeface="Times"/>
                <a:buNone/>
                <a:tabLst>
                  <a:tab pos="0" algn="l"/>
                  <a:tab pos="914197" algn="l"/>
                  <a:tab pos="1828394" algn="l"/>
                  <a:tab pos="2742591" algn="l"/>
                  <a:tab pos="3658376" algn="l"/>
                  <a:tab pos="4572573" algn="l"/>
                  <a:tab pos="5486770" algn="l"/>
                  <a:tab pos="6400967" algn="l"/>
                  <a:tab pos="7315165" algn="l"/>
                  <a:tab pos="8230949" algn="l"/>
                  <a:tab pos="9145145" algn="l"/>
                  <a:tab pos="10059342" algn="l"/>
                </a:tabLst>
                <a:defRPr/>
              </a:pPr>
              <a:t>‹N›</a:t>
            </a:fld>
            <a:endParaRPr lang="en-GB" sz="1200" b="0">
              <a:solidFill>
                <a:srgbClr val="000000"/>
              </a:solidFill>
            </a:endParaRPr>
          </a:p>
        </p:txBody>
      </p:sp>
    </p:spTree>
    <p:extLst>
      <p:ext uri="{BB962C8B-B14F-4D97-AF65-F5344CB8AC3E}">
        <p14:creationId xmlns:p14="http://schemas.microsoft.com/office/powerpoint/2010/main" val="255909645"/>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
          <p:cNvSpPr>
            <a:spLocks noGrp="1" noRot="1" noChangeAspect="1" noChangeArrowheads="1" noTextEdit="1"/>
          </p:cNvSpPr>
          <p:nvPr>
            <p:ph type="sldImg"/>
          </p:nvPr>
        </p:nvSpPr>
        <p:spPr>
          <a:ln/>
        </p:spPr>
      </p:sp>
      <p:sp>
        <p:nvSpPr>
          <p:cNvPr id="28675" name="Text Box 2"/>
          <p:cNvSpPr txBox="1">
            <a:spLocks noGrp="1" noChangeArrowheads="1"/>
          </p:cNvSpPr>
          <p:nvPr>
            <p:ph type="body" idx="1"/>
          </p:nvPr>
        </p:nvSpPr>
        <p:spPr>
          <a:xfrm>
            <a:off x="906464" y="4714122"/>
            <a:ext cx="4986337" cy="255042"/>
          </a:xfrm>
          <a:ln/>
        </p:spPr>
        <p:txBody>
          <a:bodyPr>
            <a:spAutoFit/>
          </a:bodyPr>
          <a:lstStyle/>
          <a:p>
            <a:pPr algn="just">
              <a:lnSpc>
                <a:spcPct val="95000"/>
              </a:lnSpc>
              <a:spcBef>
                <a:spcPts val="451"/>
              </a:spcBef>
              <a:tabLst>
                <a:tab pos="0" algn="l"/>
                <a:tab pos="914197" algn="l"/>
                <a:tab pos="1828394" algn="l"/>
                <a:tab pos="2742591" algn="l"/>
                <a:tab pos="3656789" algn="l"/>
                <a:tab pos="4570986" algn="l"/>
                <a:tab pos="5485183" algn="l"/>
                <a:tab pos="6399380" algn="l"/>
                <a:tab pos="7313577" algn="l"/>
                <a:tab pos="8227773" algn="l"/>
                <a:tab pos="9141971" algn="l"/>
                <a:tab pos="10056168" algn="l"/>
              </a:tabLst>
              <a:defRPr/>
            </a:pPr>
            <a:endParaRPr lang="it-IT" sz="1100" dirty="0">
              <a:solidFill>
                <a:schemeClr val="tx1"/>
              </a:solidFill>
              <a:latin typeface="+mn-lt"/>
              <a:ea typeface="MS Gothic" pitchFamily="4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Segnaposto note 1"/>
          <p:cNvSpPr txBox="1">
            <a:spLocks noGrp="1"/>
          </p:cNvSpPr>
          <p:nvPr>
            <p:ph type="body" idx="10"/>
          </p:nvPr>
        </p:nvSpPr>
        <p:spPr>
          <a:noFill/>
          <a:ln/>
        </p:spPr>
        <p:txBody>
          <a:bodyPr/>
          <a:lstStyle/>
          <a:p>
            <a:endParaRPr lang="it-IT"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Segnaposto note 1"/>
          <p:cNvSpPr txBox="1">
            <a:spLocks noGrp="1"/>
          </p:cNvSpPr>
          <p:nvPr>
            <p:ph type="body" idx="10"/>
          </p:nvPr>
        </p:nvSpPr>
        <p:spPr>
          <a:noFill/>
          <a:ln/>
        </p:spPr>
        <p:txBody>
          <a:bodyPr/>
          <a:lstStyle/>
          <a:p>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Segnaposto note 1"/>
          <p:cNvSpPr txBox="1">
            <a:spLocks noGrp="1"/>
          </p:cNvSpPr>
          <p:nvPr>
            <p:ph type="body" idx="10"/>
          </p:nvPr>
        </p:nvSpPr>
        <p:spPr>
          <a:noFill/>
          <a:ln/>
        </p:spPr>
        <p:txBody>
          <a:bodyPr/>
          <a:lstStyle/>
          <a:p>
            <a:endParaRPr lang="it-IT"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Segnaposto note 1"/>
          <p:cNvSpPr txBox="1">
            <a:spLocks noGrp="1"/>
          </p:cNvSpPr>
          <p:nvPr>
            <p:ph type="body" idx="10"/>
          </p:nvPr>
        </p:nvSpPr>
        <p:spPr>
          <a:noFill/>
          <a:ln/>
        </p:spPr>
        <p:txBody>
          <a:bodyPr/>
          <a:lstStyle/>
          <a:p>
            <a:endParaRPr lang="it-IT"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Segnaposto note 1"/>
          <p:cNvSpPr txBox="1">
            <a:spLocks noGrp="1"/>
          </p:cNvSpPr>
          <p:nvPr>
            <p:ph type="body" idx="10"/>
          </p:nvPr>
        </p:nvSpPr>
        <p:spPr>
          <a:noFill/>
          <a:ln/>
        </p:spPr>
        <p:txBody>
          <a:bodyPr/>
          <a:lstStyle/>
          <a:p>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Segnaposto note 1"/>
          <p:cNvSpPr txBox="1">
            <a:spLocks noGrp="1"/>
          </p:cNvSpPr>
          <p:nvPr>
            <p:ph type="body" idx="10"/>
          </p:nvPr>
        </p:nvSpPr>
        <p:spPr>
          <a:noFill/>
          <a:ln/>
        </p:spPr>
        <p:txBody>
          <a:bodyPr/>
          <a:lstStyle/>
          <a:p>
            <a:endParaRPr lang="it-IT"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Segnaposto note 1"/>
          <p:cNvSpPr txBox="1">
            <a:spLocks noGrp="1"/>
          </p:cNvSpPr>
          <p:nvPr>
            <p:ph type="body" idx="10"/>
          </p:nvPr>
        </p:nvSpPr>
        <p:spPr>
          <a:noFill/>
          <a:ln/>
        </p:spPr>
        <p:txBody>
          <a:bodyPr/>
          <a:lstStyle/>
          <a:p>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Segnaposto note 1"/>
          <p:cNvSpPr txBox="1">
            <a:spLocks noGrp="1"/>
          </p:cNvSpPr>
          <p:nvPr>
            <p:ph type="body" idx="10"/>
          </p:nvPr>
        </p:nvSpPr>
        <p:spPr>
          <a:noFill/>
          <a:ln/>
        </p:spPr>
        <p:txBody>
          <a:bodyPr/>
          <a:lstStyle/>
          <a:p>
            <a:endParaRPr 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37891" name="Text Box 3"/>
          <p:cNvSpPr txBox="1">
            <a:spLocks noGrp="1" noChangeArrowheads="1"/>
          </p:cNvSpPr>
          <p:nvPr>
            <p:ph type="body" idx="1"/>
          </p:nvPr>
        </p:nvSpPr>
        <p:spPr>
          <a:xfrm>
            <a:off x="882651" y="4533177"/>
            <a:ext cx="4986338" cy="255042"/>
          </a:xfrm>
        </p:spPr>
        <p:txBody>
          <a:bodyP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algn="just">
              <a:lnSpc>
                <a:spcPct val="95000"/>
              </a:lnSpc>
              <a:spcBef>
                <a:spcPts val="451"/>
              </a:spcBef>
              <a:defRPr/>
            </a:pPr>
            <a:endParaRPr lang="it-IT" sz="1100" dirty="0">
              <a:solidFill>
                <a:schemeClr val="tx1"/>
              </a:solidFill>
              <a:latin typeface="+mn-lt"/>
              <a:ea typeface="MS Gothic" pitchFamily="49"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28650" y="1893888"/>
            <a:ext cx="7123113" cy="13049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257300" y="3452813"/>
            <a:ext cx="5865813" cy="15589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61988" y="3916363"/>
            <a:ext cx="7123112" cy="12096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661988" y="2582863"/>
            <a:ext cx="7123112" cy="13335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279400" y="2100263"/>
            <a:ext cx="3798888" cy="3730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230688" y="2100263"/>
            <a:ext cx="3800475" cy="3730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19100" y="244475"/>
            <a:ext cx="7542213" cy="1016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19100" y="1363663"/>
            <a:ext cx="3702050" cy="5683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19100" y="1931988"/>
            <a:ext cx="3702050" cy="35115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257675" y="1363663"/>
            <a:ext cx="3703638" cy="5683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257675" y="1931988"/>
            <a:ext cx="3703638" cy="35115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19100" y="242888"/>
            <a:ext cx="2757488" cy="1031875"/>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276600" y="242888"/>
            <a:ext cx="4684713" cy="5200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19100" y="1274763"/>
            <a:ext cx="2757488" cy="41687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643063" y="4265613"/>
            <a:ext cx="5027612" cy="504825"/>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643063" y="544513"/>
            <a:ext cx="5027612" cy="36560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643063" y="4770438"/>
            <a:ext cx="5027612" cy="7143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146800" y="541338"/>
            <a:ext cx="1954213" cy="52895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279400" y="541338"/>
            <a:ext cx="5715000" cy="52895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28650" y="1893888"/>
            <a:ext cx="7123113" cy="13049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257300" y="3452813"/>
            <a:ext cx="5865813" cy="155892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419100" y="1422400"/>
            <a:ext cx="7542213" cy="4021138"/>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61988" y="3916363"/>
            <a:ext cx="7123112" cy="12096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661988" y="2582863"/>
            <a:ext cx="7123112" cy="13335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19100" y="1422400"/>
            <a:ext cx="3694113" cy="40211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265613" y="1422400"/>
            <a:ext cx="3695700" cy="40211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19100" y="244475"/>
            <a:ext cx="7542213" cy="1016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19100" y="1363663"/>
            <a:ext cx="3702050" cy="5683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19100" y="1931988"/>
            <a:ext cx="3702050" cy="35115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257675" y="1363663"/>
            <a:ext cx="3703638" cy="5683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257675" y="1931988"/>
            <a:ext cx="3703638" cy="35115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19100" y="242888"/>
            <a:ext cx="2757488" cy="1031875"/>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276600" y="242888"/>
            <a:ext cx="4684713" cy="52006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19100" y="1274763"/>
            <a:ext cx="2757488" cy="41687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643063" y="4265613"/>
            <a:ext cx="5027612" cy="504825"/>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643063" y="544513"/>
            <a:ext cx="5027612" cy="365601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643063" y="4770438"/>
            <a:ext cx="5027612" cy="7143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19100" y="1422400"/>
            <a:ext cx="7542213" cy="4021138"/>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076950" y="1422400"/>
            <a:ext cx="1884363" cy="40211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19100" y="1422400"/>
            <a:ext cx="5505450" cy="4021138"/>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Box 1"/>
          <p:cNvSpPr txBox="1">
            <a:spLocks noChangeArrowheads="1"/>
          </p:cNvSpPr>
          <p:nvPr/>
        </p:nvSpPr>
        <p:spPr bwMode="auto">
          <a:xfrm>
            <a:off x="628650" y="5486400"/>
            <a:ext cx="1746250" cy="474663"/>
          </a:xfrm>
          <a:prstGeom prst="rect">
            <a:avLst/>
          </a:prstGeom>
          <a:noFill/>
          <a:ln>
            <a:noFill/>
          </a:ln>
          <a:extLst/>
        </p:spPr>
        <p:txBody>
          <a:bodyPr wrap="none" anchor="ctr"/>
          <a:lstStyle>
            <a:lvl1pPr>
              <a:defRPr sz="2000" b="1">
                <a:solidFill>
                  <a:schemeClr val="bg1"/>
                </a:solidFill>
                <a:latin typeface="Times New Roman" pitchFamily="18" charset="0"/>
                <a:ea typeface="MS Gothic" pitchFamily="49" charset="-128"/>
              </a:defRPr>
            </a:lvl1pPr>
            <a:lvl2pPr marL="742950" indent="-285750">
              <a:defRPr sz="2000" b="1">
                <a:solidFill>
                  <a:schemeClr val="bg1"/>
                </a:solidFill>
                <a:latin typeface="Times New Roman" pitchFamily="18" charset="0"/>
                <a:ea typeface="MS Gothic" pitchFamily="49" charset="-128"/>
              </a:defRPr>
            </a:lvl2pPr>
            <a:lvl3pPr marL="1143000" indent="-228600">
              <a:defRPr sz="2000" b="1">
                <a:solidFill>
                  <a:schemeClr val="bg1"/>
                </a:solidFill>
                <a:latin typeface="Times New Roman" pitchFamily="18" charset="0"/>
                <a:ea typeface="MS Gothic" pitchFamily="49" charset="-128"/>
              </a:defRPr>
            </a:lvl3pPr>
            <a:lvl4pPr marL="1600200" indent="-228600">
              <a:defRPr sz="2000" b="1">
                <a:solidFill>
                  <a:schemeClr val="bg1"/>
                </a:solidFill>
                <a:latin typeface="Times New Roman" pitchFamily="18" charset="0"/>
                <a:ea typeface="MS Gothic" pitchFamily="49" charset="-128"/>
              </a:defRPr>
            </a:lvl4pPr>
            <a:lvl5pPr marL="2057400" indent="-228600">
              <a:defRPr sz="2000" b="1">
                <a:solidFill>
                  <a:schemeClr val="bg1"/>
                </a:solidFill>
                <a:latin typeface="Times New Roman" pitchFamily="18" charset="0"/>
                <a:ea typeface="MS Gothic" pitchFamily="49" charset="-128"/>
              </a:defRPr>
            </a:lvl5pPr>
            <a:lvl6pPr marL="25146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6pPr>
            <a:lvl7pPr marL="29718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7pPr>
            <a:lvl8pPr marL="34290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8pPr>
            <a:lvl9pPr marL="38862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9pPr>
          </a:lstStyle>
          <a:p>
            <a:pPr eaLnBrk="0" hangingPunct="0">
              <a:defRPr/>
            </a:pPr>
            <a:endParaRPr lang="it-IT" smtClean="0">
              <a:cs typeface="+mn-cs"/>
            </a:endParaRPr>
          </a:p>
        </p:txBody>
      </p:sp>
      <p:sp>
        <p:nvSpPr>
          <p:cNvPr id="1027" name="Text Box 2"/>
          <p:cNvSpPr txBox="1">
            <a:spLocks noChangeArrowheads="1"/>
          </p:cNvSpPr>
          <p:nvPr/>
        </p:nvSpPr>
        <p:spPr bwMode="auto">
          <a:xfrm>
            <a:off x="2863850" y="5486400"/>
            <a:ext cx="2654300" cy="474663"/>
          </a:xfrm>
          <a:prstGeom prst="rect">
            <a:avLst/>
          </a:prstGeom>
          <a:noFill/>
          <a:ln>
            <a:noFill/>
          </a:ln>
          <a:extLst/>
        </p:spPr>
        <p:txBody>
          <a:bodyPr wrap="none" anchor="ctr"/>
          <a:lstStyle>
            <a:lvl1pPr>
              <a:defRPr sz="2000" b="1">
                <a:solidFill>
                  <a:schemeClr val="bg1"/>
                </a:solidFill>
                <a:latin typeface="Times New Roman" pitchFamily="18" charset="0"/>
                <a:ea typeface="MS Gothic" pitchFamily="49" charset="-128"/>
              </a:defRPr>
            </a:lvl1pPr>
            <a:lvl2pPr marL="742950" indent="-285750">
              <a:defRPr sz="2000" b="1">
                <a:solidFill>
                  <a:schemeClr val="bg1"/>
                </a:solidFill>
                <a:latin typeface="Times New Roman" pitchFamily="18" charset="0"/>
                <a:ea typeface="MS Gothic" pitchFamily="49" charset="-128"/>
              </a:defRPr>
            </a:lvl2pPr>
            <a:lvl3pPr marL="1143000" indent="-228600">
              <a:defRPr sz="2000" b="1">
                <a:solidFill>
                  <a:schemeClr val="bg1"/>
                </a:solidFill>
                <a:latin typeface="Times New Roman" pitchFamily="18" charset="0"/>
                <a:ea typeface="MS Gothic" pitchFamily="49" charset="-128"/>
              </a:defRPr>
            </a:lvl3pPr>
            <a:lvl4pPr marL="1600200" indent="-228600">
              <a:defRPr sz="2000" b="1">
                <a:solidFill>
                  <a:schemeClr val="bg1"/>
                </a:solidFill>
                <a:latin typeface="Times New Roman" pitchFamily="18" charset="0"/>
                <a:ea typeface="MS Gothic" pitchFamily="49" charset="-128"/>
              </a:defRPr>
            </a:lvl4pPr>
            <a:lvl5pPr marL="2057400" indent="-228600">
              <a:defRPr sz="2000" b="1">
                <a:solidFill>
                  <a:schemeClr val="bg1"/>
                </a:solidFill>
                <a:latin typeface="Times New Roman" pitchFamily="18" charset="0"/>
                <a:ea typeface="MS Gothic" pitchFamily="49" charset="-128"/>
              </a:defRPr>
            </a:lvl5pPr>
            <a:lvl6pPr marL="25146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6pPr>
            <a:lvl7pPr marL="29718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7pPr>
            <a:lvl8pPr marL="34290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8pPr>
            <a:lvl9pPr marL="38862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9pPr>
          </a:lstStyle>
          <a:p>
            <a:pPr eaLnBrk="0" hangingPunct="0">
              <a:defRPr/>
            </a:pPr>
            <a:endParaRPr lang="it-IT" smtClean="0">
              <a:cs typeface="+mn-cs"/>
            </a:endParaRPr>
          </a:p>
        </p:txBody>
      </p:sp>
      <p:sp>
        <p:nvSpPr>
          <p:cNvPr id="1028" name="Rectangle 3"/>
          <p:cNvSpPr>
            <a:spLocks noGrp="1" noChangeArrowheads="1"/>
          </p:cNvSpPr>
          <p:nvPr>
            <p:ph type="title"/>
          </p:nvPr>
        </p:nvSpPr>
        <p:spPr bwMode="auto">
          <a:xfrm>
            <a:off x="279400" y="541338"/>
            <a:ext cx="7821613" cy="1354137"/>
          </a:xfrm>
          <a:prstGeom prst="rect">
            <a:avLst/>
          </a:prstGeom>
          <a:noFill/>
          <a:ln w="9525">
            <a:noFill/>
            <a:miter lim="800000"/>
            <a:headEnd/>
            <a:tailEnd/>
          </a:ln>
        </p:spPr>
        <p:txBody>
          <a:bodyPr vert="horz" wrap="square" lIns="82800" tIns="41400" rIns="82800" bIns="41400" numCol="1" anchor="ctr" anchorCtr="0" compatLnSpc="1">
            <a:prstTxWarp prst="textNoShape">
              <a:avLst/>
            </a:prstTxWarp>
          </a:bodyPr>
          <a:lstStyle/>
          <a:p>
            <a:pPr lvl="0"/>
            <a:r>
              <a:rPr lang="en-GB" smtClean="0"/>
              <a:t>Cliccate per modificare il formato del testo del titolo</a:t>
            </a:r>
          </a:p>
        </p:txBody>
      </p:sp>
      <p:sp>
        <p:nvSpPr>
          <p:cNvPr id="1029" name="Rectangle 4"/>
          <p:cNvSpPr>
            <a:spLocks noGrp="1" noChangeArrowheads="1"/>
          </p:cNvSpPr>
          <p:nvPr>
            <p:ph type="body" idx="1"/>
          </p:nvPr>
        </p:nvSpPr>
        <p:spPr bwMode="auto">
          <a:xfrm>
            <a:off x="279400" y="2100263"/>
            <a:ext cx="7751763" cy="3730625"/>
          </a:xfrm>
          <a:prstGeom prst="rect">
            <a:avLst/>
          </a:prstGeom>
          <a:noFill/>
          <a:ln w="9525">
            <a:noFill/>
            <a:miter lim="800000"/>
            <a:headEnd/>
            <a:tailEnd/>
          </a:ln>
        </p:spPr>
        <p:txBody>
          <a:bodyPr vert="horz" wrap="square" lIns="82800" tIns="41400" rIns="82800" bIns="41400" numCol="1" anchor="t" anchorCtr="0" compatLnSpc="1">
            <a:prstTxWarp prst="textNoShape">
              <a:avLst/>
            </a:prstTxWarp>
          </a:bodyPr>
          <a:lstStyle/>
          <a:p>
            <a:pPr lvl="0"/>
            <a:r>
              <a:rPr lang="en-GB" smtClean="0"/>
              <a:t>Cliccate per modificare il formato del testo della struttura</a:t>
            </a:r>
          </a:p>
          <a:p>
            <a:pPr lvl="1"/>
            <a:r>
              <a:rPr lang="en-GB" smtClean="0"/>
              <a:t>Secondo livello struttura</a:t>
            </a:r>
          </a:p>
          <a:p>
            <a:pPr lvl="2"/>
            <a:r>
              <a:rPr lang="en-GB" smtClean="0"/>
              <a:t>Terzo livello struttura</a:t>
            </a:r>
          </a:p>
          <a:p>
            <a:pPr lvl="3"/>
            <a:r>
              <a:rPr lang="en-GB" smtClean="0"/>
              <a:t>Quarto livello struttura</a:t>
            </a:r>
          </a:p>
          <a:p>
            <a:pPr lvl="4"/>
            <a:r>
              <a:rPr lang="en-GB" smtClean="0"/>
              <a:t>Quinto livello struttura</a:t>
            </a:r>
          </a:p>
          <a:p>
            <a:pPr lvl="4"/>
            <a:r>
              <a:rPr lang="en-GB" smtClean="0"/>
              <a:t>Sesto livello struttura</a:t>
            </a:r>
          </a:p>
          <a:p>
            <a:pPr lvl="4"/>
            <a:r>
              <a:rPr lang="en-GB" smtClean="0"/>
              <a:t>Settimo livello struttura</a:t>
            </a:r>
          </a:p>
          <a:p>
            <a:pPr lvl="4"/>
            <a:r>
              <a:rPr lang="en-GB" smtClean="0"/>
              <a:t>Ottavo livello struttura</a:t>
            </a:r>
          </a:p>
          <a:p>
            <a:pPr lvl="4"/>
            <a:r>
              <a:rPr lang="en-GB" smtClean="0"/>
              <a:t>Nono livello struttura</a:t>
            </a:r>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txStyles>
    <p:titleStyle>
      <a:lvl1pPr algn="ctr" defTabSz="449263" rtl="0" eaLnBrk="0" fontAlgn="base" hangingPunct="0">
        <a:spcBef>
          <a:spcPct val="0"/>
        </a:spcBef>
        <a:spcAft>
          <a:spcPct val="0"/>
        </a:spcAft>
        <a:buClr>
          <a:srgbClr val="339933"/>
        </a:buClr>
        <a:buSzPct val="100000"/>
        <a:buFont typeface="Times"/>
        <a:defRPr sz="4000">
          <a:solidFill>
            <a:srgbClr val="339933"/>
          </a:solidFill>
          <a:latin typeface="+mj-lt"/>
          <a:ea typeface="+mj-ea"/>
          <a:cs typeface="MS Gothic"/>
        </a:defRPr>
      </a:lvl1pPr>
      <a:lvl2pPr algn="ctr" defTabSz="449263" rtl="0" eaLnBrk="0" fontAlgn="base" hangingPunct="0">
        <a:spcBef>
          <a:spcPct val="0"/>
        </a:spcBef>
        <a:spcAft>
          <a:spcPct val="0"/>
        </a:spcAft>
        <a:buClr>
          <a:srgbClr val="339933"/>
        </a:buClr>
        <a:buSzPct val="100000"/>
        <a:buFont typeface="Times"/>
        <a:defRPr sz="4000">
          <a:solidFill>
            <a:srgbClr val="339933"/>
          </a:solidFill>
          <a:latin typeface="Times" charset="0"/>
          <a:ea typeface="MS Gothic" pitchFamily="49" charset="-128"/>
          <a:cs typeface="MS Gothic"/>
        </a:defRPr>
      </a:lvl2pPr>
      <a:lvl3pPr algn="ctr" defTabSz="449263" rtl="0" eaLnBrk="0" fontAlgn="base" hangingPunct="0">
        <a:spcBef>
          <a:spcPct val="0"/>
        </a:spcBef>
        <a:spcAft>
          <a:spcPct val="0"/>
        </a:spcAft>
        <a:buClr>
          <a:srgbClr val="339933"/>
        </a:buClr>
        <a:buSzPct val="100000"/>
        <a:buFont typeface="Times"/>
        <a:defRPr sz="4000">
          <a:solidFill>
            <a:srgbClr val="339933"/>
          </a:solidFill>
          <a:latin typeface="Times" charset="0"/>
          <a:ea typeface="MS Gothic" pitchFamily="49" charset="-128"/>
          <a:cs typeface="MS Gothic"/>
        </a:defRPr>
      </a:lvl3pPr>
      <a:lvl4pPr algn="ctr" defTabSz="449263" rtl="0" eaLnBrk="0" fontAlgn="base" hangingPunct="0">
        <a:spcBef>
          <a:spcPct val="0"/>
        </a:spcBef>
        <a:spcAft>
          <a:spcPct val="0"/>
        </a:spcAft>
        <a:buClr>
          <a:srgbClr val="339933"/>
        </a:buClr>
        <a:buSzPct val="100000"/>
        <a:buFont typeface="Times"/>
        <a:defRPr sz="4000">
          <a:solidFill>
            <a:srgbClr val="339933"/>
          </a:solidFill>
          <a:latin typeface="Times" charset="0"/>
          <a:ea typeface="MS Gothic" pitchFamily="49" charset="-128"/>
          <a:cs typeface="MS Gothic"/>
        </a:defRPr>
      </a:lvl4pPr>
      <a:lvl5pPr algn="ctr" defTabSz="449263" rtl="0" eaLnBrk="0" fontAlgn="base" hangingPunct="0">
        <a:spcBef>
          <a:spcPct val="0"/>
        </a:spcBef>
        <a:spcAft>
          <a:spcPct val="0"/>
        </a:spcAft>
        <a:buClr>
          <a:srgbClr val="339933"/>
        </a:buClr>
        <a:buSzPct val="100000"/>
        <a:buFont typeface="Times"/>
        <a:defRPr sz="4000">
          <a:solidFill>
            <a:srgbClr val="339933"/>
          </a:solidFill>
          <a:latin typeface="Times" charset="0"/>
          <a:ea typeface="MS Gothic" pitchFamily="49" charset="-128"/>
          <a:cs typeface="MS Gothic"/>
        </a:defRPr>
      </a:lvl5pPr>
      <a:lvl6pPr marL="457200" algn="l" defTabSz="449263" rtl="0" eaLnBrk="0" fontAlgn="base" hangingPunct="0">
        <a:spcBef>
          <a:spcPct val="0"/>
        </a:spcBef>
        <a:spcAft>
          <a:spcPct val="0"/>
        </a:spcAft>
        <a:buClr>
          <a:srgbClr val="339933"/>
        </a:buClr>
        <a:buSzPct val="100000"/>
        <a:buFont typeface="Times" charset="0"/>
        <a:defRPr sz="4400">
          <a:solidFill>
            <a:srgbClr val="000000"/>
          </a:solidFill>
          <a:latin typeface="Times New Roman" pitchFamily="18" charset="0"/>
          <a:ea typeface="MS Gothic" pitchFamily="49" charset="-128"/>
        </a:defRPr>
      </a:lvl6pPr>
      <a:lvl7pPr marL="914400" algn="l" defTabSz="449263" rtl="0" eaLnBrk="0" fontAlgn="base" hangingPunct="0">
        <a:spcBef>
          <a:spcPct val="0"/>
        </a:spcBef>
        <a:spcAft>
          <a:spcPct val="0"/>
        </a:spcAft>
        <a:buClr>
          <a:srgbClr val="339933"/>
        </a:buClr>
        <a:buSzPct val="100000"/>
        <a:buFont typeface="Times" charset="0"/>
        <a:defRPr sz="4400">
          <a:solidFill>
            <a:srgbClr val="000000"/>
          </a:solidFill>
          <a:latin typeface="Times New Roman" pitchFamily="18" charset="0"/>
          <a:ea typeface="MS Gothic" pitchFamily="49" charset="-128"/>
        </a:defRPr>
      </a:lvl7pPr>
      <a:lvl8pPr marL="1371600" algn="l" defTabSz="449263" rtl="0" eaLnBrk="0" fontAlgn="base" hangingPunct="0">
        <a:spcBef>
          <a:spcPct val="0"/>
        </a:spcBef>
        <a:spcAft>
          <a:spcPct val="0"/>
        </a:spcAft>
        <a:buClr>
          <a:srgbClr val="339933"/>
        </a:buClr>
        <a:buSzPct val="100000"/>
        <a:buFont typeface="Times" charset="0"/>
        <a:defRPr sz="4400">
          <a:solidFill>
            <a:srgbClr val="000000"/>
          </a:solidFill>
          <a:latin typeface="Times New Roman" pitchFamily="18" charset="0"/>
          <a:ea typeface="MS Gothic" pitchFamily="49" charset="-128"/>
        </a:defRPr>
      </a:lvl8pPr>
      <a:lvl9pPr marL="1828800" algn="l" defTabSz="449263" rtl="0" eaLnBrk="0" fontAlgn="base" hangingPunct="0">
        <a:spcBef>
          <a:spcPct val="0"/>
        </a:spcBef>
        <a:spcAft>
          <a:spcPct val="0"/>
        </a:spcAft>
        <a:buClr>
          <a:srgbClr val="339933"/>
        </a:buClr>
        <a:buSzPct val="100000"/>
        <a:buFont typeface="Times" charset="0"/>
        <a:defRPr sz="4400">
          <a:solidFill>
            <a:srgbClr val="000000"/>
          </a:solidFill>
          <a:latin typeface="Times New Roman" pitchFamily="18" charset="0"/>
          <a:ea typeface="MS Gothic" pitchFamily="49" charset="-128"/>
        </a:defRPr>
      </a:lvl9pPr>
    </p:titleStyle>
    <p:bodyStyle>
      <a:lvl1pPr marL="307975" indent="-307975" algn="l" defTabSz="449263" rtl="0" eaLnBrk="0" fontAlgn="base" hangingPunct="0">
        <a:spcBef>
          <a:spcPts val="725"/>
        </a:spcBef>
        <a:spcAft>
          <a:spcPct val="0"/>
        </a:spcAft>
        <a:buClr>
          <a:srgbClr val="339933"/>
        </a:buClr>
        <a:buSzPct val="100000"/>
        <a:buFont typeface="Times"/>
        <a:buChar char="•"/>
        <a:defRPr sz="2900">
          <a:solidFill>
            <a:srgbClr val="339933"/>
          </a:solidFill>
          <a:latin typeface="+mn-lt"/>
          <a:ea typeface="+mn-ea"/>
          <a:cs typeface="MS Gothic"/>
        </a:defRPr>
      </a:lvl1pPr>
      <a:lvl2pPr marL="669925" indent="-257175" algn="l" defTabSz="449263" rtl="0" eaLnBrk="0" fontAlgn="base" hangingPunct="0">
        <a:spcBef>
          <a:spcPts val="625"/>
        </a:spcBef>
        <a:spcAft>
          <a:spcPct val="0"/>
        </a:spcAft>
        <a:buClr>
          <a:srgbClr val="339933"/>
        </a:buClr>
        <a:buSzPct val="100000"/>
        <a:buFont typeface="Times"/>
        <a:buChar char="–"/>
        <a:defRPr sz="2500">
          <a:solidFill>
            <a:srgbClr val="339933"/>
          </a:solidFill>
          <a:latin typeface="+mn-lt"/>
          <a:ea typeface="+mn-ea"/>
          <a:cs typeface="MS Gothic"/>
        </a:defRPr>
      </a:lvl2pPr>
      <a:lvl3pPr marL="1031875" indent="-204788" algn="l" defTabSz="449263" rtl="0" eaLnBrk="0" fontAlgn="base" hangingPunct="0">
        <a:spcBef>
          <a:spcPts val="550"/>
        </a:spcBef>
        <a:spcAft>
          <a:spcPct val="0"/>
        </a:spcAft>
        <a:buClr>
          <a:srgbClr val="339933"/>
        </a:buClr>
        <a:buSzPct val="100000"/>
        <a:buFont typeface="Times"/>
        <a:buChar char="•"/>
        <a:defRPr sz="2200">
          <a:solidFill>
            <a:srgbClr val="339933"/>
          </a:solidFill>
          <a:latin typeface="+mn-lt"/>
          <a:ea typeface="+mn-ea"/>
          <a:cs typeface="MS Gothic"/>
        </a:defRPr>
      </a:lvl3pPr>
      <a:lvl4pPr marL="1446213" indent="-204788" algn="l" defTabSz="449263" rtl="0" eaLnBrk="0" fontAlgn="base" hangingPunct="0">
        <a:spcBef>
          <a:spcPts val="450"/>
        </a:spcBef>
        <a:spcAft>
          <a:spcPct val="0"/>
        </a:spcAft>
        <a:buClr>
          <a:srgbClr val="339933"/>
        </a:buClr>
        <a:buSzPct val="100000"/>
        <a:buFont typeface="Times"/>
        <a:buChar char="–"/>
        <a:defRPr sz="2000">
          <a:solidFill>
            <a:srgbClr val="339933"/>
          </a:solidFill>
          <a:latin typeface="+mn-lt"/>
          <a:ea typeface="+mn-ea"/>
          <a:cs typeface="MS Gothic"/>
        </a:defRPr>
      </a:lvl4pPr>
      <a:lvl5pPr marL="1858963" indent="-206375" algn="l" defTabSz="449263" rtl="0" eaLnBrk="0" fontAlgn="base" hangingPunct="0">
        <a:spcBef>
          <a:spcPts val="450"/>
        </a:spcBef>
        <a:spcAft>
          <a:spcPct val="0"/>
        </a:spcAft>
        <a:buClr>
          <a:srgbClr val="339933"/>
        </a:buClr>
        <a:buSzPct val="100000"/>
        <a:buFont typeface="Times"/>
        <a:buChar char="»"/>
        <a:defRPr sz="2000">
          <a:solidFill>
            <a:srgbClr val="339933"/>
          </a:solidFill>
          <a:latin typeface="+mn-lt"/>
          <a:ea typeface="+mn-ea"/>
          <a:cs typeface="MS Gothic"/>
        </a:defRPr>
      </a:lvl5pPr>
      <a:lvl6pPr marL="2316163" indent="-206375" algn="l" defTabSz="449263" rtl="0" eaLnBrk="0" fontAlgn="base" hangingPunct="0">
        <a:spcBef>
          <a:spcPts val="450"/>
        </a:spcBef>
        <a:spcAft>
          <a:spcPct val="0"/>
        </a:spcAft>
        <a:buClr>
          <a:srgbClr val="339933"/>
        </a:buClr>
        <a:buSzPct val="100000"/>
        <a:buFont typeface="Times" charset="0"/>
        <a:buChar char="»"/>
        <a:defRPr>
          <a:solidFill>
            <a:srgbClr val="339933"/>
          </a:solidFill>
          <a:latin typeface="+mn-lt"/>
          <a:ea typeface="+mn-ea"/>
        </a:defRPr>
      </a:lvl6pPr>
      <a:lvl7pPr marL="2773363" indent="-206375" algn="l" defTabSz="449263" rtl="0" eaLnBrk="0" fontAlgn="base" hangingPunct="0">
        <a:spcBef>
          <a:spcPts val="450"/>
        </a:spcBef>
        <a:spcAft>
          <a:spcPct val="0"/>
        </a:spcAft>
        <a:buClr>
          <a:srgbClr val="339933"/>
        </a:buClr>
        <a:buSzPct val="100000"/>
        <a:buFont typeface="Times" charset="0"/>
        <a:buChar char="»"/>
        <a:defRPr>
          <a:solidFill>
            <a:srgbClr val="339933"/>
          </a:solidFill>
          <a:latin typeface="+mn-lt"/>
          <a:ea typeface="+mn-ea"/>
        </a:defRPr>
      </a:lvl7pPr>
      <a:lvl8pPr marL="3230563" indent="-206375" algn="l" defTabSz="449263" rtl="0" eaLnBrk="0" fontAlgn="base" hangingPunct="0">
        <a:spcBef>
          <a:spcPts val="450"/>
        </a:spcBef>
        <a:spcAft>
          <a:spcPct val="0"/>
        </a:spcAft>
        <a:buClr>
          <a:srgbClr val="339933"/>
        </a:buClr>
        <a:buSzPct val="100000"/>
        <a:buFont typeface="Times" charset="0"/>
        <a:buChar char="»"/>
        <a:defRPr>
          <a:solidFill>
            <a:srgbClr val="339933"/>
          </a:solidFill>
          <a:latin typeface="+mn-lt"/>
          <a:ea typeface="+mn-ea"/>
        </a:defRPr>
      </a:lvl8pPr>
      <a:lvl9pPr marL="3687763" indent="-206375" algn="l" defTabSz="449263" rtl="0" eaLnBrk="0" fontAlgn="base" hangingPunct="0">
        <a:spcBef>
          <a:spcPts val="450"/>
        </a:spcBef>
        <a:spcAft>
          <a:spcPct val="0"/>
        </a:spcAft>
        <a:buClr>
          <a:srgbClr val="339933"/>
        </a:buClr>
        <a:buSzPct val="100000"/>
        <a:buFont typeface="Times" charset="0"/>
        <a:buChar char="»"/>
        <a:defRPr>
          <a:solidFill>
            <a:srgbClr val="339933"/>
          </a:solidFill>
          <a:latin typeface="+mn-lt"/>
          <a:ea typeface="+mn-ea"/>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ext Box 1"/>
          <p:cNvSpPr txBox="1">
            <a:spLocks noChangeArrowheads="1"/>
          </p:cNvSpPr>
          <p:nvPr/>
        </p:nvSpPr>
        <p:spPr bwMode="auto">
          <a:xfrm>
            <a:off x="628650" y="5486400"/>
            <a:ext cx="1746250" cy="474663"/>
          </a:xfrm>
          <a:prstGeom prst="rect">
            <a:avLst/>
          </a:prstGeom>
          <a:noFill/>
          <a:ln>
            <a:noFill/>
          </a:ln>
          <a:extLst/>
        </p:spPr>
        <p:txBody>
          <a:bodyPr wrap="none" anchor="ctr"/>
          <a:lstStyle>
            <a:lvl1pPr>
              <a:defRPr sz="2000" b="1">
                <a:solidFill>
                  <a:schemeClr val="bg1"/>
                </a:solidFill>
                <a:latin typeface="Times New Roman" pitchFamily="18" charset="0"/>
                <a:ea typeface="MS Gothic" pitchFamily="49" charset="-128"/>
              </a:defRPr>
            </a:lvl1pPr>
            <a:lvl2pPr marL="742950" indent="-285750">
              <a:defRPr sz="2000" b="1">
                <a:solidFill>
                  <a:schemeClr val="bg1"/>
                </a:solidFill>
                <a:latin typeface="Times New Roman" pitchFamily="18" charset="0"/>
                <a:ea typeface="MS Gothic" pitchFamily="49" charset="-128"/>
              </a:defRPr>
            </a:lvl2pPr>
            <a:lvl3pPr marL="1143000" indent="-228600">
              <a:defRPr sz="2000" b="1">
                <a:solidFill>
                  <a:schemeClr val="bg1"/>
                </a:solidFill>
                <a:latin typeface="Times New Roman" pitchFamily="18" charset="0"/>
                <a:ea typeface="MS Gothic" pitchFamily="49" charset="-128"/>
              </a:defRPr>
            </a:lvl3pPr>
            <a:lvl4pPr marL="1600200" indent="-228600">
              <a:defRPr sz="2000" b="1">
                <a:solidFill>
                  <a:schemeClr val="bg1"/>
                </a:solidFill>
                <a:latin typeface="Times New Roman" pitchFamily="18" charset="0"/>
                <a:ea typeface="MS Gothic" pitchFamily="49" charset="-128"/>
              </a:defRPr>
            </a:lvl4pPr>
            <a:lvl5pPr marL="2057400" indent="-228600">
              <a:defRPr sz="2000" b="1">
                <a:solidFill>
                  <a:schemeClr val="bg1"/>
                </a:solidFill>
                <a:latin typeface="Times New Roman" pitchFamily="18" charset="0"/>
                <a:ea typeface="MS Gothic" pitchFamily="49" charset="-128"/>
              </a:defRPr>
            </a:lvl5pPr>
            <a:lvl6pPr marL="25146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6pPr>
            <a:lvl7pPr marL="29718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7pPr>
            <a:lvl8pPr marL="34290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8pPr>
            <a:lvl9pPr marL="38862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9pPr>
          </a:lstStyle>
          <a:p>
            <a:pPr eaLnBrk="0" hangingPunct="0">
              <a:defRPr/>
            </a:pPr>
            <a:endParaRPr lang="it-IT" smtClean="0">
              <a:cs typeface="+mn-cs"/>
            </a:endParaRPr>
          </a:p>
        </p:txBody>
      </p:sp>
      <p:sp>
        <p:nvSpPr>
          <p:cNvPr id="2051" name="Text Box 2"/>
          <p:cNvSpPr txBox="1">
            <a:spLocks noChangeArrowheads="1"/>
          </p:cNvSpPr>
          <p:nvPr/>
        </p:nvSpPr>
        <p:spPr bwMode="auto">
          <a:xfrm>
            <a:off x="2863850" y="5486400"/>
            <a:ext cx="2654300" cy="474663"/>
          </a:xfrm>
          <a:prstGeom prst="rect">
            <a:avLst/>
          </a:prstGeom>
          <a:noFill/>
          <a:ln>
            <a:noFill/>
          </a:ln>
          <a:extLst/>
        </p:spPr>
        <p:txBody>
          <a:bodyPr wrap="none" anchor="ctr"/>
          <a:lstStyle>
            <a:lvl1pPr>
              <a:defRPr sz="2000" b="1">
                <a:solidFill>
                  <a:schemeClr val="bg1"/>
                </a:solidFill>
                <a:latin typeface="Times New Roman" pitchFamily="18" charset="0"/>
                <a:ea typeface="MS Gothic" pitchFamily="49" charset="-128"/>
              </a:defRPr>
            </a:lvl1pPr>
            <a:lvl2pPr marL="742950" indent="-285750">
              <a:defRPr sz="2000" b="1">
                <a:solidFill>
                  <a:schemeClr val="bg1"/>
                </a:solidFill>
                <a:latin typeface="Times New Roman" pitchFamily="18" charset="0"/>
                <a:ea typeface="MS Gothic" pitchFamily="49" charset="-128"/>
              </a:defRPr>
            </a:lvl2pPr>
            <a:lvl3pPr marL="1143000" indent="-228600">
              <a:defRPr sz="2000" b="1">
                <a:solidFill>
                  <a:schemeClr val="bg1"/>
                </a:solidFill>
                <a:latin typeface="Times New Roman" pitchFamily="18" charset="0"/>
                <a:ea typeface="MS Gothic" pitchFamily="49" charset="-128"/>
              </a:defRPr>
            </a:lvl3pPr>
            <a:lvl4pPr marL="1600200" indent="-228600">
              <a:defRPr sz="2000" b="1">
                <a:solidFill>
                  <a:schemeClr val="bg1"/>
                </a:solidFill>
                <a:latin typeface="Times New Roman" pitchFamily="18" charset="0"/>
                <a:ea typeface="MS Gothic" pitchFamily="49" charset="-128"/>
              </a:defRPr>
            </a:lvl4pPr>
            <a:lvl5pPr marL="2057400" indent="-228600">
              <a:defRPr sz="2000" b="1">
                <a:solidFill>
                  <a:schemeClr val="bg1"/>
                </a:solidFill>
                <a:latin typeface="Times New Roman" pitchFamily="18" charset="0"/>
                <a:ea typeface="MS Gothic" pitchFamily="49" charset="-128"/>
              </a:defRPr>
            </a:lvl5pPr>
            <a:lvl6pPr marL="25146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6pPr>
            <a:lvl7pPr marL="29718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7pPr>
            <a:lvl8pPr marL="34290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8pPr>
            <a:lvl9pPr marL="3886200" indent="-228600" eaLnBrk="0" fontAlgn="base" hangingPunct="0">
              <a:spcBef>
                <a:spcPct val="0"/>
              </a:spcBef>
              <a:spcAft>
                <a:spcPct val="0"/>
              </a:spcAft>
              <a:defRPr sz="2000" b="1">
                <a:solidFill>
                  <a:schemeClr val="bg1"/>
                </a:solidFill>
                <a:latin typeface="Times New Roman" pitchFamily="18" charset="0"/>
                <a:ea typeface="MS Gothic" pitchFamily="49" charset="-128"/>
              </a:defRPr>
            </a:lvl9pPr>
          </a:lstStyle>
          <a:p>
            <a:pPr eaLnBrk="0" hangingPunct="0">
              <a:defRPr/>
            </a:pPr>
            <a:endParaRPr lang="it-IT" smtClean="0">
              <a:cs typeface="+mn-cs"/>
            </a:endParaRPr>
          </a:p>
        </p:txBody>
      </p:sp>
      <p:sp>
        <p:nvSpPr>
          <p:cNvPr id="13316" name="Rectangle 3"/>
          <p:cNvSpPr>
            <a:spLocks noGrp="1" noChangeArrowheads="1"/>
          </p:cNvSpPr>
          <p:nvPr>
            <p:ph type="title"/>
          </p:nvPr>
        </p:nvSpPr>
        <p:spPr bwMode="auto">
          <a:xfrm>
            <a:off x="628650" y="1625600"/>
            <a:ext cx="7123113" cy="1420813"/>
          </a:xfrm>
          <a:prstGeom prst="rect">
            <a:avLst/>
          </a:prstGeom>
          <a:noFill/>
          <a:ln w="9525">
            <a:noFill/>
            <a:miter lim="800000"/>
            <a:headEnd/>
            <a:tailEnd/>
          </a:ln>
        </p:spPr>
        <p:txBody>
          <a:bodyPr vert="horz" wrap="square" lIns="82800" tIns="41400" rIns="82800" bIns="41400" numCol="1" anchor="ctr" anchorCtr="0" compatLnSpc="1">
            <a:prstTxWarp prst="textNoShape">
              <a:avLst/>
            </a:prstTxWarp>
          </a:bodyPr>
          <a:lstStyle/>
          <a:p>
            <a:pPr lvl="0"/>
            <a:r>
              <a:rPr lang="en-GB" smtClean="0"/>
              <a:t>Cliccate per modificare il formato del testo del titolo</a:t>
            </a:r>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ctr" defTabSz="449263" rtl="0" eaLnBrk="0" fontAlgn="base" hangingPunct="0">
        <a:spcBef>
          <a:spcPct val="0"/>
        </a:spcBef>
        <a:spcAft>
          <a:spcPct val="0"/>
        </a:spcAft>
        <a:buClr>
          <a:srgbClr val="339933"/>
        </a:buClr>
        <a:buSzPct val="100000"/>
        <a:buFont typeface="Times"/>
        <a:defRPr sz="4000">
          <a:solidFill>
            <a:srgbClr val="339933"/>
          </a:solidFill>
          <a:latin typeface="+mj-lt"/>
          <a:ea typeface="+mj-ea"/>
          <a:cs typeface="MS Gothic"/>
        </a:defRPr>
      </a:lvl1pPr>
      <a:lvl2pPr algn="ctr" defTabSz="449263" rtl="0" eaLnBrk="0" fontAlgn="base" hangingPunct="0">
        <a:spcBef>
          <a:spcPct val="0"/>
        </a:spcBef>
        <a:spcAft>
          <a:spcPct val="0"/>
        </a:spcAft>
        <a:buClr>
          <a:srgbClr val="339933"/>
        </a:buClr>
        <a:buSzPct val="100000"/>
        <a:buFont typeface="Times"/>
        <a:defRPr sz="4000">
          <a:solidFill>
            <a:srgbClr val="339933"/>
          </a:solidFill>
          <a:latin typeface="Times" charset="0"/>
          <a:ea typeface="MS Gothic" pitchFamily="49" charset="-128"/>
          <a:cs typeface="MS Gothic"/>
        </a:defRPr>
      </a:lvl2pPr>
      <a:lvl3pPr algn="ctr" defTabSz="449263" rtl="0" eaLnBrk="0" fontAlgn="base" hangingPunct="0">
        <a:spcBef>
          <a:spcPct val="0"/>
        </a:spcBef>
        <a:spcAft>
          <a:spcPct val="0"/>
        </a:spcAft>
        <a:buClr>
          <a:srgbClr val="339933"/>
        </a:buClr>
        <a:buSzPct val="100000"/>
        <a:buFont typeface="Times"/>
        <a:defRPr sz="4000">
          <a:solidFill>
            <a:srgbClr val="339933"/>
          </a:solidFill>
          <a:latin typeface="Times" charset="0"/>
          <a:ea typeface="MS Gothic" pitchFamily="49" charset="-128"/>
          <a:cs typeface="MS Gothic"/>
        </a:defRPr>
      </a:lvl3pPr>
      <a:lvl4pPr algn="ctr" defTabSz="449263" rtl="0" eaLnBrk="0" fontAlgn="base" hangingPunct="0">
        <a:spcBef>
          <a:spcPct val="0"/>
        </a:spcBef>
        <a:spcAft>
          <a:spcPct val="0"/>
        </a:spcAft>
        <a:buClr>
          <a:srgbClr val="339933"/>
        </a:buClr>
        <a:buSzPct val="100000"/>
        <a:buFont typeface="Times"/>
        <a:defRPr sz="4000">
          <a:solidFill>
            <a:srgbClr val="339933"/>
          </a:solidFill>
          <a:latin typeface="Times" charset="0"/>
          <a:ea typeface="MS Gothic" pitchFamily="49" charset="-128"/>
          <a:cs typeface="MS Gothic"/>
        </a:defRPr>
      </a:lvl4pPr>
      <a:lvl5pPr algn="ctr" defTabSz="449263" rtl="0" eaLnBrk="0" fontAlgn="base" hangingPunct="0">
        <a:spcBef>
          <a:spcPct val="0"/>
        </a:spcBef>
        <a:spcAft>
          <a:spcPct val="0"/>
        </a:spcAft>
        <a:buClr>
          <a:srgbClr val="339933"/>
        </a:buClr>
        <a:buSzPct val="100000"/>
        <a:buFont typeface="Times"/>
        <a:defRPr sz="4000">
          <a:solidFill>
            <a:srgbClr val="339933"/>
          </a:solidFill>
          <a:latin typeface="Times" charset="0"/>
          <a:ea typeface="MS Gothic" pitchFamily="49" charset="-128"/>
          <a:cs typeface="MS Gothic"/>
        </a:defRPr>
      </a:lvl5pPr>
      <a:lvl6pPr marL="457200" algn="l" defTabSz="449263" rtl="0" eaLnBrk="0" fontAlgn="base" hangingPunct="0">
        <a:spcBef>
          <a:spcPct val="0"/>
        </a:spcBef>
        <a:spcAft>
          <a:spcPct val="0"/>
        </a:spcAft>
        <a:buClr>
          <a:srgbClr val="339933"/>
        </a:buClr>
        <a:buSzPct val="100000"/>
        <a:buFont typeface="Times" charset="0"/>
        <a:defRPr sz="4400">
          <a:solidFill>
            <a:srgbClr val="000000"/>
          </a:solidFill>
          <a:latin typeface="Times New Roman" pitchFamily="18" charset="0"/>
          <a:ea typeface="MS Gothic" pitchFamily="49" charset="-128"/>
        </a:defRPr>
      </a:lvl6pPr>
      <a:lvl7pPr marL="914400" algn="l" defTabSz="449263" rtl="0" eaLnBrk="0" fontAlgn="base" hangingPunct="0">
        <a:spcBef>
          <a:spcPct val="0"/>
        </a:spcBef>
        <a:spcAft>
          <a:spcPct val="0"/>
        </a:spcAft>
        <a:buClr>
          <a:srgbClr val="339933"/>
        </a:buClr>
        <a:buSzPct val="100000"/>
        <a:buFont typeface="Times" charset="0"/>
        <a:defRPr sz="4400">
          <a:solidFill>
            <a:srgbClr val="000000"/>
          </a:solidFill>
          <a:latin typeface="Times New Roman" pitchFamily="18" charset="0"/>
          <a:ea typeface="MS Gothic" pitchFamily="49" charset="-128"/>
        </a:defRPr>
      </a:lvl7pPr>
      <a:lvl8pPr marL="1371600" algn="l" defTabSz="449263" rtl="0" eaLnBrk="0" fontAlgn="base" hangingPunct="0">
        <a:spcBef>
          <a:spcPct val="0"/>
        </a:spcBef>
        <a:spcAft>
          <a:spcPct val="0"/>
        </a:spcAft>
        <a:buClr>
          <a:srgbClr val="339933"/>
        </a:buClr>
        <a:buSzPct val="100000"/>
        <a:buFont typeface="Times" charset="0"/>
        <a:defRPr sz="4400">
          <a:solidFill>
            <a:srgbClr val="000000"/>
          </a:solidFill>
          <a:latin typeface="Times New Roman" pitchFamily="18" charset="0"/>
          <a:ea typeface="MS Gothic" pitchFamily="49" charset="-128"/>
        </a:defRPr>
      </a:lvl8pPr>
      <a:lvl9pPr marL="1828800" algn="l" defTabSz="449263" rtl="0" eaLnBrk="0" fontAlgn="base" hangingPunct="0">
        <a:spcBef>
          <a:spcPct val="0"/>
        </a:spcBef>
        <a:spcAft>
          <a:spcPct val="0"/>
        </a:spcAft>
        <a:buClr>
          <a:srgbClr val="339933"/>
        </a:buClr>
        <a:buSzPct val="100000"/>
        <a:buFont typeface="Times" charset="0"/>
        <a:defRPr sz="4400">
          <a:solidFill>
            <a:srgbClr val="000000"/>
          </a:solidFill>
          <a:latin typeface="Times New Roman" pitchFamily="18" charset="0"/>
          <a:ea typeface="MS Gothic" pitchFamily="49" charset="-128"/>
        </a:defRPr>
      </a:lvl9pPr>
    </p:titleStyle>
    <p:bodyStyle>
      <a:lvl1pPr marL="307975" indent="-307975" algn="l" defTabSz="449263" rtl="0" eaLnBrk="0" fontAlgn="base" hangingPunct="0">
        <a:spcBef>
          <a:spcPts val="725"/>
        </a:spcBef>
        <a:spcAft>
          <a:spcPct val="0"/>
        </a:spcAft>
        <a:buClr>
          <a:srgbClr val="339933"/>
        </a:buClr>
        <a:buSzPct val="100000"/>
        <a:buFont typeface="Times"/>
        <a:buChar char="•"/>
        <a:defRPr sz="2900">
          <a:solidFill>
            <a:srgbClr val="339933"/>
          </a:solidFill>
          <a:latin typeface="+mn-lt"/>
          <a:ea typeface="+mn-ea"/>
          <a:cs typeface="MS Gothic"/>
        </a:defRPr>
      </a:lvl1pPr>
      <a:lvl2pPr marL="669925" indent="-257175" algn="l" defTabSz="449263" rtl="0" eaLnBrk="0" fontAlgn="base" hangingPunct="0">
        <a:spcBef>
          <a:spcPts val="625"/>
        </a:spcBef>
        <a:spcAft>
          <a:spcPct val="0"/>
        </a:spcAft>
        <a:buClr>
          <a:srgbClr val="339933"/>
        </a:buClr>
        <a:buSzPct val="100000"/>
        <a:buFont typeface="Times"/>
        <a:buChar char="–"/>
        <a:defRPr sz="2500">
          <a:solidFill>
            <a:srgbClr val="339933"/>
          </a:solidFill>
          <a:latin typeface="+mn-lt"/>
          <a:ea typeface="+mn-ea"/>
          <a:cs typeface="MS Gothic"/>
        </a:defRPr>
      </a:lvl2pPr>
      <a:lvl3pPr marL="1031875" indent="-204788" algn="l" defTabSz="449263" rtl="0" eaLnBrk="0" fontAlgn="base" hangingPunct="0">
        <a:spcBef>
          <a:spcPts val="550"/>
        </a:spcBef>
        <a:spcAft>
          <a:spcPct val="0"/>
        </a:spcAft>
        <a:buClr>
          <a:srgbClr val="339933"/>
        </a:buClr>
        <a:buSzPct val="100000"/>
        <a:buFont typeface="Times"/>
        <a:buChar char="•"/>
        <a:defRPr sz="2200">
          <a:solidFill>
            <a:srgbClr val="339933"/>
          </a:solidFill>
          <a:latin typeface="+mn-lt"/>
          <a:ea typeface="+mn-ea"/>
          <a:cs typeface="MS Gothic"/>
        </a:defRPr>
      </a:lvl3pPr>
      <a:lvl4pPr marL="1446213" indent="-204788" algn="l" defTabSz="449263" rtl="0" eaLnBrk="0" fontAlgn="base" hangingPunct="0">
        <a:spcBef>
          <a:spcPts val="450"/>
        </a:spcBef>
        <a:spcAft>
          <a:spcPct val="0"/>
        </a:spcAft>
        <a:buClr>
          <a:srgbClr val="339933"/>
        </a:buClr>
        <a:buSzPct val="100000"/>
        <a:buFont typeface="Times"/>
        <a:buChar char="–"/>
        <a:defRPr sz="2000">
          <a:solidFill>
            <a:srgbClr val="339933"/>
          </a:solidFill>
          <a:latin typeface="+mn-lt"/>
          <a:ea typeface="+mn-ea"/>
          <a:cs typeface="MS Gothic"/>
        </a:defRPr>
      </a:lvl4pPr>
      <a:lvl5pPr marL="1858963" indent="-206375" algn="l" defTabSz="449263" rtl="0" eaLnBrk="0" fontAlgn="base" hangingPunct="0">
        <a:spcBef>
          <a:spcPts val="450"/>
        </a:spcBef>
        <a:spcAft>
          <a:spcPct val="0"/>
        </a:spcAft>
        <a:buClr>
          <a:srgbClr val="339933"/>
        </a:buClr>
        <a:buSzPct val="100000"/>
        <a:buFont typeface="Times"/>
        <a:buChar char="»"/>
        <a:defRPr sz="2000">
          <a:solidFill>
            <a:srgbClr val="339933"/>
          </a:solidFill>
          <a:latin typeface="+mn-lt"/>
          <a:ea typeface="+mn-ea"/>
          <a:cs typeface="MS Gothic"/>
        </a:defRPr>
      </a:lvl5pPr>
      <a:lvl6pPr marL="2316163" indent="-206375" algn="l" defTabSz="449263" rtl="0" eaLnBrk="0" fontAlgn="base" hangingPunct="0">
        <a:spcBef>
          <a:spcPts val="450"/>
        </a:spcBef>
        <a:spcAft>
          <a:spcPct val="0"/>
        </a:spcAft>
        <a:buClr>
          <a:srgbClr val="339933"/>
        </a:buClr>
        <a:buSzPct val="100000"/>
        <a:buFont typeface="Times" charset="0"/>
        <a:buChar char="»"/>
        <a:defRPr>
          <a:solidFill>
            <a:srgbClr val="339933"/>
          </a:solidFill>
          <a:latin typeface="+mn-lt"/>
          <a:ea typeface="+mn-ea"/>
        </a:defRPr>
      </a:lvl6pPr>
      <a:lvl7pPr marL="2773363" indent="-206375" algn="l" defTabSz="449263" rtl="0" eaLnBrk="0" fontAlgn="base" hangingPunct="0">
        <a:spcBef>
          <a:spcPts val="450"/>
        </a:spcBef>
        <a:spcAft>
          <a:spcPct val="0"/>
        </a:spcAft>
        <a:buClr>
          <a:srgbClr val="339933"/>
        </a:buClr>
        <a:buSzPct val="100000"/>
        <a:buFont typeface="Times" charset="0"/>
        <a:buChar char="»"/>
        <a:defRPr>
          <a:solidFill>
            <a:srgbClr val="339933"/>
          </a:solidFill>
          <a:latin typeface="+mn-lt"/>
          <a:ea typeface="+mn-ea"/>
        </a:defRPr>
      </a:lvl7pPr>
      <a:lvl8pPr marL="3230563" indent="-206375" algn="l" defTabSz="449263" rtl="0" eaLnBrk="0" fontAlgn="base" hangingPunct="0">
        <a:spcBef>
          <a:spcPts val="450"/>
        </a:spcBef>
        <a:spcAft>
          <a:spcPct val="0"/>
        </a:spcAft>
        <a:buClr>
          <a:srgbClr val="339933"/>
        </a:buClr>
        <a:buSzPct val="100000"/>
        <a:buFont typeface="Times" charset="0"/>
        <a:buChar char="»"/>
        <a:defRPr>
          <a:solidFill>
            <a:srgbClr val="339933"/>
          </a:solidFill>
          <a:latin typeface="+mn-lt"/>
          <a:ea typeface="+mn-ea"/>
        </a:defRPr>
      </a:lvl8pPr>
      <a:lvl9pPr marL="3687763" indent="-206375" algn="l" defTabSz="449263" rtl="0" eaLnBrk="0" fontAlgn="base" hangingPunct="0">
        <a:spcBef>
          <a:spcPts val="450"/>
        </a:spcBef>
        <a:spcAft>
          <a:spcPct val="0"/>
        </a:spcAft>
        <a:buClr>
          <a:srgbClr val="339933"/>
        </a:buClr>
        <a:buSzPct val="100000"/>
        <a:buFont typeface="Times" charset="0"/>
        <a:buChar char="»"/>
        <a:defRPr>
          <a:solidFill>
            <a:srgbClr val="339933"/>
          </a:solidFill>
          <a:latin typeface="+mn-lt"/>
          <a:ea typeface="+mn-ea"/>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emf"/><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2.emf"/><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279400" y="520700"/>
            <a:ext cx="7823200" cy="1398588"/>
          </a:xfrm>
          <a:extLst/>
        </p:spPr>
        <p:txBody>
          <a:bodyPr/>
          <a:lstStyle/>
          <a:p>
            <a:pPr>
              <a:lnSpc>
                <a:spcPct val="93000"/>
              </a:lnSpc>
              <a:buClr>
                <a:srgbClr val="3333CC"/>
              </a:buClr>
              <a:buFont typeface="Arial"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defRPr/>
            </a:pPr>
            <a:r>
              <a:rPr lang="en-GB" sz="4400" b="1" dirty="0" smtClean="0">
                <a:solidFill>
                  <a:srgbClr val="3333CC"/>
                </a:solidFill>
                <a:effectLst>
                  <a:outerShdw blurRad="38100" dist="38100" dir="2700000" algn="tl">
                    <a:srgbClr val="C0C0C0"/>
                  </a:outerShdw>
                </a:effectLst>
                <a:latin typeface="Arial" charset="0"/>
                <a:cs typeface="+mj-cs"/>
              </a:rPr>
              <a:t/>
            </a:r>
            <a:br>
              <a:rPr lang="en-GB" sz="4400" b="1" dirty="0" smtClean="0">
                <a:solidFill>
                  <a:srgbClr val="3333CC"/>
                </a:solidFill>
                <a:effectLst>
                  <a:outerShdw blurRad="38100" dist="38100" dir="2700000" algn="tl">
                    <a:srgbClr val="C0C0C0"/>
                  </a:outerShdw>
                </a:effectLst>
                <a:latin typeface="Arial" charset="0"/>
                <a:cs typeface="+mj-cs"/>
              </a:rPr>
            </a:br>
            <a:endParaRPr lang="en-GB" sz="4400" b="1" dirty="0" smtClean="0">
              <a:solidFill>
                <a:srgbClr val="3333CC"/>
              </a:solidFill>
              <a:effectLst>
                <a:outerShdw blurRad="38100" dist="38100" dir="2700000" algn="tl">
                  <a:srgbClr val="C0C0C0"/>
                </a:outerShdw>
              </a:effectLst>
              <a:latin typeface="Arial" charset="0"/>
              <a:cs typeface="+mj-cs"/>
            </a:endParaRPr>
          </a:p>
        </p:txBody>
      </p:sp>
      <p:sp>
        <p:nvSpPr>
          <p:cNvPr id="26626" name="AutoShape 2"/>
          <p:cNvSpPr>
            <a:spLocks noChangeArrowheads="1"/>
          </p:cNvSpPr>
          <p:nvPr/>
        </p:nvSpPr>
        <p:spPr bwMode="auto">
          <a:xfrm>
            <a:off x="4114800" y="5275263"/>
            <a:ext cx="193675" cy="792162"/>
          </a:xfrm>
          <a:prstGeom prst="roundRect">
            <a:avLst>
              <a:gd name="adj" fmla="val 819"/>
            </a:avLst>
          </a:prstGeom>
          <a:noFill/>
          <a:ln w="9525">
            <a:noFill/>
            <a:round/>
            <a:headEnd/>
            <a:tailEnd/>
          </a:ln>
        </p:spPr>
        <p:txBody>
          <a:bodyPr wrap="none" lIns="90000" tIns="46800" rIns="90000" bIns="46800">
            <a:spAutoFit/>
          </a:bodyPr>
          <a:lstStyle/>
          <a:p>
            <a:pPr algn="ctr" eaLnBrk="0" hangingPunct="0">
              <a:buClr>
                <a:srgbClr val="CC3300"/>
              </a:buClr>
              <a:buSzPct val="100000"/>
              <a:buFont typeface="Tahoma"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200" dirty="0">
              <a:solidFill>
                <a:srgbClr val="CC3300"/>
              </a:solidFill>
              <a:latin typeface="Tahoma" pitchFamily="34" charset="0"/>
            </a:endParaRPr>
          </a:p>
          <a:p>
            <a:pPr algn="ctr" eaLnBrk="0" hangingPunct="0">
              <a:buClr>
                <a:srgbClr val="CC3300"/>
              </a:buClr>
              <a:buSzPct val="100000"/>
              <a:buFont typeface="Tahoma"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200" dirty="0">
              <a:solidFill>
                <a:srgbClr val="CC3300"/>
              </a:solidFill>
              <a:latin typeface="Tahoma" pitchFamily="34" charset="0"/>
            </a:endParaRPr>
          </a:p>
        </p:txBody>
      </p:sp>
      <p:grpSp>
        <p:nvGrpSpPr>
          <p:cNvPr id="26627" name="Group 3"/>
          <p:cNvGrpSpPr>
            <a:grpSpLocks/>
          </p:cNvGrpSpPr>
          <p:nvPr/>
        </p:nvGrpSpPr>
        <p:grpSpPr bwMode="auto">
          <a:xfrm>
            <a:off x="207963" y="1190149"/>
            <a:ext cx="7920037" cy="4533690"/>
            <a:chOff x="145" y="761"/>
            <a:chExt cx="4990" cy="3112"/>
          </a:xfrm>
        </p:grpSpPr>
        <p:sp>
          <p:nvSpPr>
            <p:cNvPr id="26630" name="AutoShape 4"/>
            <p:cNvSpPr>
              <a:spLocks noChangeArrowheads="1"/>
            </p:cNvSpPr>
            <p:nvPr/>
          </p:nvSpPr>
          <p:spPr bwMode="auto">
            <a:xfrm>
              <a:off x="145" y="922"/>
              <a:ext cx="4990" cy="2767"/>
            </a:xfrm>
            <a:prstGeom prst="roundRect">
              <a:avLst>
                <a:gd name="adj" fmla="val 32"/>
              </a:avLst>
            </a:prstGeom>
            <a:noFill/>
            <a:ln w="9525">
              <a:noFill/>
              <a:round/>
              <a:headEnd/>
              <a:tailEnd/>
            </a:ln>
          </p:spPr>
          <p:txBody>
            <a:bodyPr wrap="none" anchor="ctr"/>
            <a:lstStyle/>
            <a:p>
              <a:pPr eaLnBrk="0" hangingPunct="0"/>
              <a:endParaRPr lang="it-IT" dirty="0"/>
            </a:p>
          </p:txBody>
        </p:sp>
        <p:sp>
          <p:nvSpPr>
            <p:cNvPr id="26631" name="Text Box 5"/>
            <p:cNvSpPr txBox="1">
              <a:spLocks noChangeArrowheads="1"/>
            </p:cNvSpPr>
            <p:nvPr/>
          </p:nvSpPr>
          <p:spPr bwMode="auto">
            <a:xfrm>
              <a:off x="145" y="761"/>
              <a:ext cx="4990" cy="3112"/>
            </a:xfrm>
            <a:prstGeom prst="rect">
              <a:avLst/>
            </a:prstGeom>
            <a:noFill/>
            <a:ln w="9525">
              <a:noFill/>
              <a:miter lim="800000"/>
              <a:headEnd/>
              <a:tailEnd/>
            </a:ln>
          </p:spPr>
          <p:txBody>
            <a:bodyPr lIns="101160" tIns="50400" rIns="101160" bIns="50400">
              <a:spAutoFit/>
            </a:bodyPr>
            <a:lstStyle/>
            <a:p>
              <a:pPr algn="ct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endParaRPr lang="it-IT" sz="3000" dirty="0">
                <a:solidFill>
                  <a:srgbClr val="006699"/>
                </a:solidFill>
                <a:latin typeface="Tahoma" pitchFamily="34" charset="0"/>
              </a:endParaRPr>
            </a:p>
            <a:p>
              <a:pPr algn="ct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3200" dirty="0">
                  <a:solidFill>
                    <a:schemeClr val="tx1"/>
                  </a:solidFill>
                  <a:latin typeface="Tahoma" pitchFamily="34" charset="0"/>
                </a:rPr>
                <a:t>La congiuntura delle aziende dei Servizi Pubblici </a:t>
              </a:r>
              <a:r>
                <a:rPr lang="it-IT" sz="3200" dirty="0" smtClean="0">
                  <a:solidFill>
                    <a:schemeClr val="tx1"/>
                  </a:solidFill>
                  <a:latin typeface="Tahoma" pitchFamily="34" charset="0"/>
                </a:rPr>
                <a:t>Locali in Toscana:</a:t>
              </a:r>
              <a:endParaRPr lang="it-IT" sz="3200" dirty="0">
                <a:solidFill>
                  <a:schemeClr val="tx1"/>
                </a:solidFill>
                <a:latin typeface="Tahoma" pitchFamily="34" charset="0"/>
              </a:endParaRPr>
            </a:p>
            <a:p>
              <a:pPr algn="ct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3200" b="0" dirty="0">
                  <a:solidFill>
                    <a:schemeClr val="tx1"/>
                  </a:solidFill>
                  <a:latin typeface="Tahoma" pitchFamily="34" charset="0"/>
                </a:rPr>
                <a:t>consuntivo </a:t>
              </a:r>
              <a:r>
                <a:rPr lang="it-IT" sz="3200" b="0" dirty="0" smtClean="0">
                  <a:solidFill>
                    <a:schemeClr val="tx1"/>
                  </a:solidFill>
                  <a:latin typeface="Tahoma" pitchFamily="34" charset="0"/>
                </a:rPr>
                <a:t>2012</a:t>
              </a:r>
              <a:endParaRPr lang="it-IT" sz="3200" b="0" dirty="0">
                <a:solidFill>
                  <a:schemeClr val="tx1"/>
                </a:solidFill>
                <a:latin typeface="Tahoma" pitchFamily="34" charset="0"/>
              </a:endParaRPr>
            </a:p>
            <a:p>
              <a:pPr algn="ct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3200" b="0" dirty="0">
                  <a:solidFill>
                    <a:schemeClr val="tx1"/>
                  </a:solidFill>
                  <a:latin typeface="Tahoma" pitchFamily="34" charset="0"/>
                </a:rPr>
                <a:t>aspettative </a:t>
              </a:r>
              <a:r>
                <a:rPr lang="it-IT" sz="3200" b="0" dirty="0" smtClean="0">
                  <a:solidFill>
                    <a:schemeClr val="tx1"/>
                  </a:solidFill>
                  <a:latin typeface="Tahoma" pitchFamily="34" charset="0"/>
                </a:rPr>
                <a:t>2013</a:t>
              </a:r>
              <a:r>
                <a:rPr lang="it-IT" dirty="0">
                  <a:solidFill>
                    <a:schemeClr val="tx1"/>
                  </a:solidFill>
                  <a:latin typeface="Tahoma" pitchFamily="34" charset="0"/>
                </a:rPr>
                <a:t/>
              </a:r>
              <a:br>
                <a:rPr lang="it-IT" dirty="0">
                  <a:solidFill>
                    <a:schemeClr val="tx1"/>
                  </a:solidFill>
                  <a:latin typeface="Tahoma" pitchFamily="34" charset="0"/>
                </a:rPr>
              </a:br>
              <a:endParaRPr lang="it-IT" sz="1600" dirty="0">
                <a:solidFill>
                  <a:schemeClr val="tx1"/>
                </a:solidFill>
                <a:latin typeface="Tahoma" pitchFamily="34" charset="0"/>
              </a:endParaRPr>
            </a:p>
            <a:p>
              <a:pPr algn="ct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endParaRPr lang="it-IT" sz="1600" b="0" dirty="0">
                <a:solidFill>
                  <a:schemeClr val="tx1"/>
                </a:solidFill>
                <a:latin typeface="Tahoma" pitchFamily="34" charset="0"/>
              </a:endParaRPr>
            </a:p>
            <a:p>
              <a:pPr algn="ct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1600" b="0" dirty="0" smtClean="0">
                  <a:solidFill>
                    <a:schemeClr val="tx1"/>
                  </a:solidFill>
                  <a:latin typeface="Tahoma" pitchFamily="34" charset="0"/>
                </a:rPr>
                <a:t>Firenze</a:t>
              </a:r>
              <a:r>
                <a:rPr lang="it-IT" sz="1600" b="0" dirty="0">
                  <a:solidFill>
                    <a:schemeClr val="tx1"/>
                  </a:solidFill>
                  <a:latin typeface="Tahoma" pitchFamily="34" charset="0"/>
                </a:rPr>
                <a:t>, </a:t>
              </a:r>
              <a:r>
                <a:rPr lang="it-IT" sz="1600" b="0" dirty="0" smtClean="0">
                  <a:solidFill>
                    <a:schemeClr val="tx1"/>
                  </a:solidFill>
                  <a:latin typeface="Tahoma" pitchFamily="34" charset="0"/>
                </a:rPr>
                <a:t>28 </a:t>
              </a:r>
              <a:r>
                <a:rPr lang="it-IT" sz="1600" b="0" dirty="0">
                  <a:solidFill>
                    <a:schemeClr val="tx1"/>
                  </a:solidFill>
                  <a:latin typeface="Tahoma" pitchFamily="34" charset="0"/>
                </a:rPr>
                <a:t>novembre </a:t>
              </a:r>
              <a:r>
                <a:rPr lang="it-IT" sz="1600" b="0" dirty="0" smtClean="0">
                  <a:solidFill>
                    <a:schemeClr val="tx1"/>
                  </a:solidFill>
                  <a:latin typeface="Tahoma" pitchFamily="34" charset="0"/>
                </a:rPr>
                <a:t>2013</a:t>
              </a:r>
            </a:p>
            <a:p>
              <a:pPr algn="ct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endParaRPr lang="it-IT" sz="1600" b="0" dirty="0">
                <a:solidFill>
                  <a:schemeClr val="tx1"/>
                </a:solidFill>
                <a:latin typeface="Tahoma" pitchFamily="34" charset="0"/>
              </a:endParaRPr>
            </a:p>
            <a:p>
              <a:pP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endParaRPr lang="it-IT" sz="1600" b="0" dirty="0" smtClean="0">
                <a:solidFill>
                  <a:schemeClr val="tx1"/>
                </a:solidFill>
                <a:latin typeface="Tahoma" pitchFamily="34" charset="0"/>
              </a:endParaRPr>
            </a:p>
            <a:p>
              <a:pPr algn="ct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1600" b="0" dirty="0">
                  <a:solidFill>
                    <a:srgbClr val="006699"/>
                  </a:solidFill>
                  <a:latin typeface="Tahoma" pitchFamily="34" charset="0"/>
                </a:rPr>
                <a:t/>
              </a:r>
              <a:br>
                <a:rPr lang="it-IT" sz="1600" b="0" dirty="0">
                  <a:solidFill>
                    <a:srgbClr val="006699"/>
                  </a:solidFill>
                  <a:latin typeface="Tahoma" pitchFamily="34" charset="0"/>
                </a:rPr>
              </a:br>
              <a:r>
                <a:rPr lang="it-IT" b="0" dirty="0">
                  <a:solidFill>
                    <a:srgbClr val="006699"/>
                  </a:solidFill>
                  <a:latin typeface="Tahoma" pitchFamily="34" charset="0"/>
                </a:rPr>
                <a:t/>
              </a:r>
              <a:br>
                <a:rPr lang="it-IT" b="0" dirty="0">
                  <a:solidFill>
                    <a:srgbClr val="006699"/>
                  </a:solidFill>
                  <a:latin typeface="Tahoma" pitchFamily="34" charset="0"/>
                </a:rPr>
              </a:br>
              <a:endParaRPr lang="it-IT" sz="1400" b="0" i="1" dirty="0">
                <a:solidFill>
                  <a:srgbClr val="FF0000"/>
                </a:solidFill>
                <a:latin typeface="Tahoma" pitchFamily="34" charset="0"/>
              </a:endParaRPr>
            </a:p>
          </p:txBody>
        </p:sp>
      </p:grpSp>
      <p:pic>
        <p:nvPicPr>
          <p:cNvPr id="26629" name="Picture 9"/>
          <p:cNvPicPr>
            <a:picLocks noChangeAspect="1" noChangeArrowheads="1"/>
          </p:cNvPicPr>
          <p:nvPr/>
        </p:nvPicPr>
        <p:blipFill>
          <a:blip r:embed="rId3"/>
          <a:srcRect/>
          <a:stretch>
            <a:fillRect/>
          </a:stretch>
        </p:blipFill>
        <p:spPr bwMode="auto">
          <a:xfrm>
            <a:off x="5199063" y="93663"/>
            <a:ext cx="2532062" cy="1154112"/>
          </a:xfrm>
          <a:prstGeom prst="rect">
            <a:avLst/>
          </a:prstGeom>
          <a:noFill/>
          <a:ln w="9525">
            <a:noFill/>
            <a:miter lim="800000"/>
            <a:headEnd/>
            <a:tailEnd/>
          </a:ln>
        </p:spPr>
      </p:pic>
      <p:pic>
        <p:nvPicPr>
          <p:cNvPr id="1026" name="Picture 2" descr="UTC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5830" y="523382"/>
            <a:ext cx="25146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6"/>
          <p:cNvPicPr>
            <a:picLocks noChangeAspect="1" noChangeArrowheads="1"/>
          </p:cNvPicPr>
          <p:nvPr/>
        </p:nvPicPr>
        <p:blipFill>
          <a:blip r:embed="rId3"/>
          <a:srcRect/>
          <a:stretch>
            <a:fillRect/>
          </a:stretch>
        </p:blipFill>
        <p:spPr bwMode="auto">
          <a:xfrm>
            <a:off x="0" y="0"/>
            <a:ext cx="2103438" cy="768350"/>
          </a:xfrm>
          <a:prstGeom prst="rect">
            <a:avLst/>
          </a:prstGeom>
          <a:noFill/>
          <a:ln w="9525">
            <a:noFill/>
            <a:miter lim="800000"/>
            <a:headEnd/>
            <a:tailEnd/>
          </a:ln>
        </p:spPr>
      </p:pic>
      <p:sp>
        <p:nvSpPr>
          <p:cNvPr id="40965" name="Rettangolo 13"/>
          <p:cNvSpPr>
            <a:spLocks noChangeArrowheads="1"/>
          </p:cNvSpPr>
          <p:nvPr/>
        </p:nvSpPr>
        <p:spPr bwMode="auto">
          <a:xfrm>
            <a:off x="2173288" y="204788"/>
            <a:ext cx="4105275" cy="396875"/>
          </a:xfrm>
          <a:prstGeom prst="rect">
            <a:avLst/>
          </a:prstGeom>
          <a:noFill/>
          <a:ln w="9525">
            <a:noFill/>
            <a:miter lim="800000"/>
            <a:headEnd/>
            <a:tailEnd/>
          </a:ln>
        </p:spPr>
        <p:txBody>
          <a:bodyPr>
            <a:spAutoFit/>
          </a:bodyPr>
          <a:lstStyle/>
          <a:p>
            <a:pPr algn="ctr" eaLnBrk="0" hangingPunct="0"/>
            <a:r>
              <a:rPr lang="it-IT" dirty="0" smtClean="0">
                <a:solidFill>
                  <a:srgbClr val="920000"/>
                </a:solidFill>
                <a:latin typeface="Tahoma" pitchFamily="34" charset="0"/>
              </a:rPr>
              <a:t>Fatturato</a:t>
            </a:r>
            <a:endParaRPr lang="it-IT" dirty="0">
              <a:solidFill>
                <a:srgbClr val="920000"/>
              </a:solidFill>
            </a:endParaRPr>
          </a:p>
        </p:txBody>
      </p:sp>
      <p:pic>
        <p:nvPicPr>
          <p:cNvPr id="40966" name="Picture 7"/>
          <p:cNvPicPr>
            <a:picLocks noChangeAspect="1" noChangeArrowheads="1"/>
          </p:cNvPicPr>
          <p:nvPr/>
        </p:nvPicPr>
        <p:blipFill>
          <a:blip r:embed="rId4"/>
          <a:srcRect/>
          <a:stretch>
            <a:fillRect/>
          </a:stretch>
        </p:blipFill>
        <p:spPr bwMode="auto">
          <a:xfrm>
            <a:off x="6207125" y="95250"/>
            <a:ext cx="1668463" cy="760413"/>
          </a:xfrm>
          <a:prstGeom prst="rect">
            <a:avLst/>
          </a:prstGeom>
          <a:noFill/>
          <a:ln w="9525">
            <a:noFill/>
            <a:miter lim="800000"/>
            <a:headEnd/>
            <a:tailEnd/>
          </a:ln>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1934" y="1030982"/>
            <a:ext cx="496855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sellaDiTesto 6"/>
          <p:cNvSpPr txBox="1"/>
          <p:nvPr/>
        </p:nvSpPr>
        <p:spPr>
          <a:xfrm>
            <a:off x="-1" y="4127326"/>
            <a:ext cx="8380413" cy="1692771"/>
          </a:xfrm>
          <a:prstGeom prst="rect">
            <a:avLst/>
          </a:prstGeom>
          <a:noFill/>
        </p:spPr>
        <p:txBody>
          <a:bodyPr wrap="square" rtlCol="0">
            <a:spAutoFit/>
          </a:bodyPr>
          <a:lstStyle/>
          <a:p>
            <a:pPr algn="just"/>
            <a:r>
              <a:rPr lang="it-IT" sz="1300" b="0" dirty="0" smtClean="0">
                <a:solidFill>
                  <a:schemeClr val="tx1"/>
                </a:solidFill>
                <a:latin typeface="Calibri" panose="020F0502020204030204" pitchFamily="34" charset="0"/>
              </a:rPr>
              <a:t>Gli </a:t>
            </a:r>
            <a:r>
              <a:rPr lang="it-IT" sz="1300" b="0" dirty="0">
                <a:solidFill>
                  <a:schemeClr val="tx1"/>
                </a:solidFill>
                <a:latin typeface="Calibri" panose="020F0502020204030204" pitchFamily="34" charset="0"/>
              </a:rPr>
              <a:t>andamenti economici delle imprese dei SPL </a:t>
            </a:r>
            <a:r>
              <a:rPr lang="it-IT" sz="1300" b="0" dirty="0" smtClean="0">
                <a:solidFill>
                  <a:schemeClr val="tx1"/>
                </a:solidFill>
                <a:latin typeface="Calibri" panose="020F0502020204030204" pitchFamily="34" charset="0"/>
              </a:rPr>
              <a:t>non paiono accusare eccessivi effetti per la perdurante </a:t>
            </a:r>
            <a:r>
              <a:rPr lang="it-IT" sz="1300" b="0" dirty="0">
                <a:solidFill>
                  <a:schemeClr val="tx1"/>
                </a:solidFill>
                <a:latin typeface="Calibri" panose="020F0502020204030204" pitchFamily="34" charset="0"/>
              </a:rPr>
              <a:t>crisi congiunturale </a:t>
            </a:r>
            <a:r>
              <a:rPr lang="it-IT" sz="1300" b="0" dirty="0" smtClean="0">
                <a:solidFill>
                  <a:schemeClr val="tx1"/>
                </a:solidFill>
                <a:latin typeface="Calibri" panose="020F0502020204030204" pitchFamily="34" charset="0"/>
              </a:rPr>
              <a:t>che attanaglia la nostra economia: il fatturato è cresciuto dell’1,6% nel 2012 (+2,7% nel 2011 sul 2010), grazie al forte traino dei settori gas (+5,1%) ed idrico (+3,9%) che confermano sostanzialmente il ritmo di crescita del 2011 in cui erano stati considerati in aggregato (+5,2%). Il 2012 è stato positivo anche per le aziende dei RSU (+1,7%), la performance è comunque più contenuta rispetto al 2011 (+6,2%); si confermano in flessione i TPL (-0,9%; -3,5% nel 2011). </a:t>
            </a:r>
          </a:p>
          <a:p>
            <a:pPr algn="just"/>
            <a:r>
              <a:rPr lang="it-IT" sz="1300" b="0" dirty="0" smtClean="0">
                <a:solidFill>
                  <a:schemeClr val="tx1"/>
                </a:solidFill>
                <a:latin typeface="Calibri" panose="020F0502020204030204" pitchFamily="34" charset="0"/>
              </a:rPr>
              <a:t>Dal 2013 non dovrebbero emergere eccessivi scossoni in termini congiunturali: le percentuali di quanti hanno indicato aumento o </a:t>
            </a:r>
            <a:r>
              <a:rPr lang="it-IT" sz="1300" b="0" dirty="0" smtClean="0">
                <a:solidFill>
                  <a:schemeClr val="tx1"/>
                </a:solidFill>
                <a:latin typeface="Calibri" panose="020F0502020204030204" pitchFamily="34" charset="0"/>
              </a:rPr>
              <a:t>stabilità </a:t>
            </a:r>
            <a:r>
              <a:rPr lang="it-IT" sz="1300" b="0" dirty="0" smtClean="0">
                <a:solidFill>
                  <a:schemeClr val="tx1"/>
                </a:solidFill>
                <a:latin typeface="Calibri" panose="020F0502020204030204" pitchFamily="34" charset="0"/>
              </a:rPr>
              <a:t>sono pressoché identiche (38%), rispettivamente superiori alla quota di imprese (24%) che stanno consolidando </a:t>
            </a:r>
            <a:r>
              <a:rPr lang="it-IT" sz="1300" b="0" dirty="0" smtClean="0">
                <a:solidFill>
                  <a:schemeClr val="tx1"/>
                </a:solidFill>
                <a:latin typeface="Calibri" panose="020F0502020204030204" pitchFamily="34" charset="0"/>
              </a:rPr>
              <a:t>fatturati in diminuzione.</a:t>
            </a:r>
            <a:endParaRPr lang="it-IT" sz="1300" b="0" dirty="0">
              <a:solidFill>
                <a:schemeClr val="tx1"/>
              </a:solidFill>
              <a:latin typeface="Calibri" panose="020F0502020204030204" pitchFamily="34" charset="0"/>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6"/>
          <p:cNvPicPr>
            <a:picLocks noChangeAspect="1" noChangeArrowheads="1"/>
          </p:cNvPicPr>
          <p:nvPr/>
        </p:nvPicPr>
        <p:blipFill>
          <a:blip r:embed="rId3"/>
          <a:srcRect/>
          <a:stretch>
            <a:fillRect/>
          </a:stretch>
        </p:blipFill>
        <p:spPr bwMode="auto">
          <a:xfrm>
            <a:off x="0" y="0"/>
            <a:ext cx="2103438" cy="768350"/>
          </a:xfrm>
          <a:prstGeom prst="rect">
            <a:avLst/>
          </a:prstGeom>
          <a:noFill/>
          <a:ln w="9525">
            <a:noFill/>
            <a:miter lim="800000"/>
            <a:headEnd/>
            <a:tailEnd/>
          </a:ln>
        </p:spPr>
      </p:pic>
      <p:sp>
        <p:nvSpPr>
          <p:cNvPr id="34821" name="Rettangolo 13"/>
          <p:cNvSpPr>
            <a:spLocks noChangeArrowheads="1"/>
          </p:cNvSpPr>
          <p:nvPr/>
        </p:nvSpPr>
        <p:spPr bwMode="auto">
          <a:xfrm>
            <a:off x="2173288" y="204788"/>
            <a:ext cx="4105275" cy="396875"/>
          </a:xfrm>
          <a:prstGeom prst="rect">
            <a:avLst/>
          </a:prstGeom>
          <a:noFill/>
          <a:ln w="9525">
            <a:noFill/>
            <a:miter lim="800000"/>
            <a:headEnd/>
            <a:tailEnd/>
          </a:ln>
        </p:spPr>
        <p:txBody>
          <a:bodyPr>
            <a:spAutoFit/>
          </a:bodyPr>
          <a:lstStyle/>
          <a:p>
            <a:pPr algn="ctr" eaLnBrk="0" hangingPunct="0"/>
            <a:r>
              <a:rPr lang="it-IT" dirty="0" smtClean="0">
                <a:solidFill>
                  <a:srgbClr val="920000"/>
                </a:solidFill>
                <a:latin typeface="Tahoma" pitchFamily="34" charset="0"/>
              </a:rPr>
              <a:t>Occupazione</a:t>
            </a:r>
            <a:endParaRPr lang="it-IT" dirty="0">
              <a:solidFill>
                <a:srgbClr val="920000"/>
              </a:solidFill>
            </a:endParaRPr>
          </a:p>
        </p:txBody>
      </p:sp>
      <p:sp>
        <p:nvSpPr>
          <p:cNvPr id="3" name="CasellaDiTesto 2"/>
          <p:cNvSpPr txBox="1"/>
          <p:nvPr/>
        </p:nvSpPr>
        <p:spPr>
          <a:xfrm>
            <a:off x="0" y="4271342"/>
            <a:ext cx="8380413" cy="1892826"/>
          </a:xfrm>
          <a:prstGeom prst="rect">
            <a:avLst/>
          </a:prstGeom>
          <a:noFill/>
        </p:spPr>
        <p:txBody>
          <a:bodyPr wrap="square" rtlCol="0">
            <a:spAutoFit/>
          </a:bodyPr>
          <a:lstStyle/>
          <a:p>
            <a:pPr algn="just"/>
            <a:r>
              <a:rPr lang="it-IT" sz="1300" b="0" dirty="0" smtClean="0">
                <a:solidFill>
                  <a:schemeClr val="tx1"/>
                </a:solidFill>
                <a:latin typeface="Calibri" panose="020F0502020204030204" pitchFamily="34" charset="0"/>
              </a:rPr>
              <a:t>Il saldo occupazionale del servizi pubblici locali (SPL) considerati nel loro complesso, nel 2012, è risultato in leggera contrazione (-0,7%), soprattutto a causa della flessione di due punti nei trasporti pubblici locali (TPL) a cui si sono aggiunte le perdite più contenute nei settori idrico (-0,5%) e gas (-0,2%). Le uniche note positive in termini di espansione occupazionale vengono dalle aziende dei rifiuti solidi urbani (+0,4%). In termini di tipologie contrattuali, </a:t>
            </a:r>
            <a:r>
              <a:rPr lang="it-IT" sz="1300" b="0" dirty="0" smtClean="0">
                <a:solidFill>
                  <a:schemeClr val="tx1"/>
                </a:solidFill>
                <a:latin typeface="Calibri" panose="020F0502020204030204" pitchFamily="34" charset="0"/>
              </a:rPr>
              <a:t>complessivamente si sono perse un centinaio di unità, di cui una settantina fra i tempi determinati </a:t>
            </a:r>
            <a:r>
              <a:rPr lang="it-IT" sz="1300" b="0" dirty="0">
                <a:solidFill>
                  <a:schemeClr val="tx1"/>
                </a:solidFill>
                <a:latin typeface="Calibri" panose="020F0502020204030204" pitchFamily="34" charset="0"/>
              </a:rPr>
              <a:t>mentre i contratti a tempo indeterminato aumentano </a:t>
            </a:r>
            <a:r>
              <a:rPr lang="it-IT" sz="1300" b="0" dirty="0" smtClean="0">
                <a:solidFill>
                  <a:schemeClr val="tx1"/>
                </a:solidFill>
                <a:latin typeface="Calibri" panose="020F0502020204030204" pitchFamily="34" charset="0"/>
              </a:rPr>
              <a:t>di circa quaranta unità.</a:t>
            </a:r>
            <a:endParaRPr lang="it-IT" sz="1300" b="0" dirty="0" smtClean="0">
              <a:solidFill>
                <a:schemeClr val="tx1"/>
              </a:solidFill>
              <a:latin typeface="Calibri" panose="020F0502020204030204" pitchFamily="34" charset="0"/>
            </a:endParaRPr>
          </a:p>
          <a:p>
            <a:pPr algn="just"/>
            <a:r>
              <a:rPr lang="it-IT" sz="1300" b="0" dirty="0" smtClean="0">
                <a:solidFill>
                  <a:schemeClr val="tx1"/>
                </a:solidFill>
                <a:latin typeface="Calibri" panose="020F0502020204030204" pitchFamily="34" charset="0"/>
              </a:rPr>
              <a:t>Per il 2013 </a:t>
            </a:r>
            <a:r>
              <a:rPr lang="it-IT" sz="1300" b="0" dirty="0" smtClean="0">
                <a:solidFill>
                  <a:schemeClr val="tx1"/>
                </a:solidFill>
                <a:latin typeface="Calibri" panose="020F0502020204030204" pitchFamily="34" charset="0"/>
              </a:rPr>
              <a:t>ci aspettiamo una flessione dell’occupazione visto che a fronte di una </a:t>
            </a:r>
            <a:r>
              <a:rPr lang="it-IT" sz="1300" b="0" dirty="0" smtClean="0">
                <a:solidFill>
                  <a:schemeClr val="tx1"/>
                </a:solidFill>
                <a:latin typeface="Calibri" panose="020F0502020204030204" pitchFamily="34" charset="0"/>
              </a:rPr>
              <a:t>larga </a:t>
            </a:r>
            <a:r>
              <a:rPr lang="it-IT" sz="1300" b="0" dirty="0" smtClean="0">
                <a:solidFill>
                  <a:schemeClr val="tx1"/>
                </a:solidFill>
                <a:latin typeface="Calibri" panose="020F0502020204030204" pitchFamily="34" charset="0"/>
              </a:rPr>
              <a:t>maggioranza (65,6%) </a:t>
            </a:r>
            <a:r>
              <a:rPr lang="it-IT" sz="1300" b="0" dirty="0" smtClean="0">
                <a:solidFill>
                  <a:schemeClr val="tx1"/>
                </a:solidFill>
                <a:latin typeface="Calibri" panose="020F0502020204030204" pitchFamily="34" charset="0"/>
              </a:rPr>
              <a:t>di </a:t>
            </a:r>
            <a:r>
              <a:rPr lang="it-IT" sz="1300" b="0" dirty="0" smtClean="0">
                <a:solidFill>
                  <a:schemeClr val="tx1"/>
                </a:solidFill>
                <a:latin typeface="Calibri" panose="020F0502020204030204" pitchFamily="34" charset="0"/>
              </a:rPr>
              <a:t>imprese </a:t>
            </a:r>
            <a:r>
              <a:rPr lang="it-IT" sz="1300" b="0" dirty="0" smtClean="0">
                <a:solidFill>
                  <a:schemeClr val="tx1"/>
                </a:solidFill>
                <a:latin typeface="Calibri" panose="020F0502020204030204" pitchFamily="34" charset="0"/>
              </a:rPr>
              <a:t>dei SPL che </a:t>
            </a:r>
            <a:r>
              <a:rPr lang="it-IT" sz="1300" b="0" dirty="0" smtClean="0">
                <a:solidFill>
                  <a:schemeClr val="tx1"/>
                </a:solidFill>
                <a:latin typeface="Calibri" panose="020F0502020204030204" pitchFamily="34" charset="0"/>
              </a:rPr>
              <a:t>ha </a:t>
            </a:r>
            <a:r>
              <a:rPr lang="it-IT" sz="1300" b="0" dirty="0" smtClean="0">
                <a:solidFill>
                  <a:schemeClr val="tx1"/>
                </a:solidFill>
                <a:latin typeface="Calibri" panose="020F0502020204030204" pitchFamily="34" charset="0"/>
              </a:rPr>
              <a:t>dichiarato un andamento </a:t>
            </a:r>
            <a:r>
              <a:rPr lang="it-IT" sz="1300" b="0" dirty="0" smtClean="0">
                <a:solidFill>
                  <a:schemeClr val="tx1"/>
                </a:solidFill>
                <a:latin typeface="Calibri" panose="020F0502020204030204" pitchFamily="34" charset="0"/>
              </a:rPr>
              <a:t>stabile, un </a:t>
            </a:r>
            <a:r>
              <a:rPr lang="it-IT" sz="1300" b="0" dirty="0" smtClean="0">
                <a:solidFill>
                  <a:schemeClr val="tx1"/>
                </a:solidFill>
                <a:latin typeface="Calibri" panose="020F0502020204030204" pitchFamily="34" charset="0"/>
              </a:rPr>
              <a:t>quarto ridurranno il numero degli addetti mentre </a:t>
            </a:r>
            <a:r>
              <a:rPr lang="it-IT" sz="1300" b="0" dirty="0" smtClean="0">
                <a:solidFill>
                  <a:schemeClr val="tx1"/>
                </a:solidFill>
                <a:latin typeface="Calibri" panose="020F0502020204030204" pitchFamily="34" charset="0"/>
              </a:rPr>
              <a:t>soltanto l’8</a:t>
            </a:r>
            <a:r>
              <a:rPr lang="it-IT" sz="1300" b="0" dirty="0" smtClean="0">
                <a:solidFill>
                  <a:schemeClr val="tx1"/>
                </a:solidFill>
                <a:latin typeface="Calibri" panose="020F0502020204030204" pitchFamily="34" charset="0"/>
              </a:rPr>
              <a:t>% degli operatori dovrebbe rafforzare i propri organici.</a:t>
            </a:r>
            <a:endParaRPr lang="it-IT" sz="1300" b="0" dirty="0">
              <a:solidFill>
                <a:schemeClr val="tx1"/>
              </a:solidFill>
              <a:latin typeface="Calibri" panose="020F0502020204030204" pitchFamily="34"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630" y="27924"/>
            <a:ext cx="167005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3981" y="886967"/>
            <a:ext cx="5632450"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6"/>
          <p:cNvPicPr>
            <a:picLocks noChangeAspect="1" noChangeArrowheads="1"/>
          </p:cNvPicPr>
          <p:nvPr/>
        </p:nvPicPr>
        <p:blipFill>
          <a:blip r:embed="rId3"/>
          <a:srcRect/>
          <a:stretch>
            <a:fillRect/>
          </a:stretch>
        </p:blipFill>
        <p:spPr bwMode="auto">
          <a:xfrm>
            <a:off x="0" y="0"/>
            <a:ext cx="2103438" cy="768350"/>
          </a:xfrm>
          <a:prstGeom prst="rect">
            <a:avLst/>
          </a:prstGeom>
          <a:noFill/>
          <a:ln w="9525">
            <a:noFill/>
            <a:miter lim="800000"/>
            <a:headEnd/>
            <a:tailEnd/>
          </a:ln>
        </p:spPr>
      </p:pic>
      <p:sp>
        <p:nvSpPr>
          <p:cNvPr id="45061" name="Rettangolo 13"/>
          <p:cNvSpPr>
            <a:spLocks noChangeArrowheads="1"/>
          </p:cNvSpPr>
          <p:nvPr/>
        </p:nvSpPr>
        <p:spPr bwMode="auto">
          <a:xfrm>
            <a:off x="2173288" y="204788"/>
            <a:ext cx="4105275" cy="396875"/>
          </a:xfrm>
          <a:prstGeom prst="rect">
            <a:avLst/>
          </a:prstGeom>
          <a:noFill/>
          <a:ln w="9525">
            <a:noFill/>
            <a:miter lim="800000"/>
            <a:headEnd/>
            <a:tailEnd/>
          </a:ln>
        </p:spPr>
        <p:txBody>
          <a:bodyPr>
            <a:spAutoFit/>
          </a:bodyPr>
          <a:lstStyle/>
          <a:p>
            <a:pPr algn="ctr" eaLnBrk="0" hangingPunct="0"/>
            <a:r>
              <a:rPr lang="it-IT" dirty="0">
                <a:solidFill>
                  <a:srgbClr val="920000"/>
                </a:solidFill>
                <a:latin typeface="Tahoma" pitchFamily="34" charset="0"/>
              </a:rPr>
              <a:t>Costi della </a:t>
            </a:r>
            <a:r>
              <a:rPr lang="it-IT" dirty="0" smtClean="0">
                <a:solidFill>
                  <a:srgbClr val="920000"/>
                </a:solidFill>
                <a:latin typeface="Tahoma" pitchFamily="34" charset="0"/>
              </a:rPr>
              <a:t>produzione</a:t>
            </a:r>
            <a:endParaRPr lang="it-IT" dirty="0">
              <a:solidFill>
                <a:srgbClr val="920000"/>
              </a:solidFill>
            </a:endParaRPr>
          </a:p>
        </p:txBody>
      </p:sp>
      <p:pic>
        <p:nvPicPr>
          <p:cNvPr id="45062" name="Picture 7"/>
          <p:cNvPicPr>
            <a:picLocks noChangeAspect="1" noChangeArrowheads="1"/>
          </p:cNvPicPr>
          <p:nvPr/>
        </p:nvPicPr>
        <p:blipFill>
          <a:blip r:embed="rId4"/>
          <a:srcRect/>
          <a:stretch>
            <a:fillRect/>
          </a:stretch>
        </p:blipFill>
        <p:spPr bwMode="auto">
          <a:xfrm>
            <a:off x="6207125" y="95250"/>
            <a:ext cx="1668463" cy="760413"/>
          </a:xfrm>
          <a:prstGeom prst="rect">
            <a:avLst/>
          </a:prstGeom>
          <a:noFill/>
          <a:ln w="9525">
            <a:noFill/>
            <a:miter lim="800000"/>
            <a:headEnd/>
            <a:tailEnd/>
          </a:ln>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0700" y="985262"/>
            <a:ext cx="4870450" cy="285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sellaDiTesto 6"/>
          <p:cNvSpPr txBox="1"/>
          <p:nvPr/>
        </p:nvSpPr>
        <p:spPr>
          <a:xfrm>
            <a:off x="-1" y="4127326"/>
            <a:ext cx="8380413" cy="1492716"/>
          </a:xfrm>
          <a:prstGeom prst="rect">
            <a:avLst/>
          </a:prstGeom>
          <a:noFill/>
        </p:spPr>
        <p:txBody>
          <a:bodyPr wrap="square" rtlCol="0">
            <a:spAutoFit/>
          </a:bodyPr>
          <a:lstStyle/>
          <a:p>
            <a:pPr algn="just"/>
            <a:r>
              <a:rPr lang="it-IT" sz="1300" b="0" dirty="0" smtClean="0">
                <a:solidFill>
                  <a:schemeClr val="tx1"/>
                </a:solidFill>
                <a:latin typeface="Calibri" panose="020F0502020204030204" pitchFamily="34" charset="0"/>
              </a:rPr>
              <a:t>I costi della produzione sono cresciuti di circa tre punti nel 2012, in particolare per TPL (+4,7%) ed acqua (+4,3%), meno per RSU (+1,1%) e gas (+0,8%). Fra tutte le voci di costo, hanno inciso i forti rialzi per energia e combustibile (+12,2%), per le spese legali e le gestioni del contenzioso </a:t>
            </a:r>
            <a:r>
              <a:rPr lang="it-IT" sz="1300" b="0" dirty="0">
                <a:solidFill>
                  <a:schemeClr val="tx1"/>
                </a:solidFill>
                <a:latin typeface="Calibri" panose="020F0502020204030204" pitchFamily="34" charset="0"/>
              </a:rPr>
              <a:t>(+11,4%; in particolare per il +40% del settore gas)</a:t>
            </a:r>
            <a:r>
              <a:rPr lang="it-IT" sz="1300" b="0" dirty="0" smtClean="0">
                <a:solidFill>
                  <a:schemeClr val="tx1"/>
                </a:solidFill>
                <a:latin typeface="Calibri" panose="020F0502020204030204" pitchFamily="34" charset="0"/>
              </a:rPr>
              <a:t> ed in misura più contenuta per le assicurazioni (+5,7%). Si riduce, invece, il costo del personale (-0,3%). </a:t>
            </a:r>
          </a:p>
          <a:p>
            <a:pPr algn="just"/>
            <a:r>
              <a:rPr lang="it-IT" sz="1300" b="0" dirty="0" smtClean="0">
                <a:solidFill>
                  <a:schemeClr val="tx1"/>
                </a:solidFill>
                <a:latin typeface="Calibri" panose="020F0502020204030204" pitchFamily="34" charset="0"/>
              </a:rPr>
              <a:t>Per il </a:t>
            </a:r>
            <a:r>
              <a:rPr lang="it-IT" sz="1300" b="0" dirty="0" smtClean="0">
                <a:solidFill>
                  <a:schemeClr val="tx1"/>
                </a:solidFill>
                <a:latin typeface="Calibri" panose="020F0502020204030204" pitchFamily="34" charset="0"/>
              </a:rPr>
              <a:t>2013 la tendenza è di un ulteriore aumento dei costi per le imprese: </a:t>
            </a:r>
            <a:r>
              <a:rPr lang="it-IT" sz="1300" b="0" dirty="0" smtClean="0">
                <a:solidFill>
                  <a:schemeClr val="tx1"/>
                </a:solidFill>
                <a:latin typeface="Calibri" panose="020F0502020204030204" pitchFamily="34" charset="0"/>
              </a:rPr>
              <a:t>la quota di quanti registrano </a:t>
            </a:r>
            <a:r>
              <a:rPr lang="it-IT" sz="1300" b="0" dirty="0" smtClean="0">
                <a:solidFill>
                  <a:schemeClr val="tx1"/>
                </a:solidFill>
                <a:latin typeface="Calibri" panose="020F0502020204030204" pitchFamily="34" charset="0"/>
              </a:rPr>
              <a:t>accelerazioni</a:t>
            </a:r>
            <a:r>
              <a:rPr lang="it-IT" sz="1300" b="0" dirty="0" smtClean="0">
                <a:solidFill>
                  <a:schemeClr val="tx1"/>
                </a:solidFill>
                <a:latin typeface="Calibri" panose="020F0502020204030204" pitchFamily="34" charset="0"/>
              </a:rPr>
              <a:t> </a:t>
            </a:r>
            <a:r>
              <a:rPr lang="it-IT" sz="1300" b="0" dirty="0" smtClean="0">
                <a:solidFill>
                  <a:schemeClr val="tx1"/>
                </a:solidFill>
                <a:latin typeface="Calibri" panose="020F0502020204030204" pitchFamily="34" charset="0"/>
              </a:rPr>
              <a:t>dei costi (44,9%) è superiore di cinque punti rispetto alla percentuale delle flessioni (39,7%), per il 15% degli imprenditori l’annualità è all’insegna della stabilità.</a:t>
            </a: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6"/>
          <p:cNvPicPr>
            <a:picLocks noChangeAspect="1" noChangeArrowheads="1"/>
          </p:cNvPicPr>
          <p:nvPr/>
        </p:nvPicPr>
        <p:blipFill>
          <a:blip r:embed="rId3"/>
          <a:srcRect/>
          <a:stretch>
            <a:fillRect/>
          </a:stretch>
        </p:blipFill>
        <p:spPr bwMode="auto">
          <a:xfrm>
            <a:off x="0" y="0"/>
            <a:ext cx="2103438" cy="768350"/>
          </a:xfrm>
          <a:prstGeom prst="rect">
            <a:avLst/>
          </a:prstGeom>
          <a:noFill/>
          <a:ln w="9525">
            <a:noFill/>
            <a:miter lim="800000"/>
            <a:headEnd/>
            <a:tailEnd/>
          </a:ln>
        </p:spPr>
      </p:pic>
      <p:sp>
        <p:nvSpPr>
          <p:cNvPr id="73733" name="Rettangolo 13"/>
          <p:cNvSpPr>
            <a:spLocks noChangeArrowheads="1"/>
          </p:cNvSpPr>
          <p:nvPr/>
        </p:nvSpPr>
        <p:spPr bwMode="auto">
          <a:xfrm>
            <a:off x="2173288" y="204788"/>
            <a:ext cx="4105275" cy="396875"/>
          </a:xfrm>
          <a:prstGeom prst="rect">
            <a:avLst/>
          </a:prstGeom>
          <a:noFill/>
          <a:ln w="9525">
            <a:noFill/>
            <a:miter lim="800000"/>
            <a:headEnd/>
            <a:tailEnd/>
          </a:ln>
        </p:spPr>
        <p:txBody>
          <a:bodyPr>
            <a:spAutoFit/>
          </a:bodyPr>
          <a:lstStyle/>
          <a:p>
            <a:pPr algn="ctr" eaLnBrk="0" hangingPunct="0"/>
            <a:r>
              <a:rPr lang="it-IT" dirty="0" smtClean="0">
                <a:solidFill>
                  <a:srgbClr val="920000"/>
                </a:solidFill>
                <a:latin typeface="Tahoma" pitchFamily="34" charset="0"/>
              </a:rPr>
              <a:t>Investimenti</a:t>
            </a:r>
            <a:endParaRPr lang="it-IT" dirty="0">
              <a:solidFill>
                <a:srgbClr val="920000"/>
              </a:solidFill>
            </a:endParaRPr>
          </a:p>
        </p:txBody>
      </p:sp>
      <p:pic>
        <p:nvPicPr>
          <p:cNvPr id="73734" name="Picture 7"/>
          <p:cNvPicPr>
            <a:picLocks noChangeAspect="1" noChangeArrowheads="1"/>
          </p:cNvPicPr>
          <p:nvPr/>
        </p:nvPicPr>
        <p:blipFill>
          <a:blip r:embed="rId4"/>
          <a:srcRect/>
          <a:stretch>
            <a:fillRect/>
          </a:stretch>
        </p:blipFill>
        <p:spPr bwMode="auto">
          <a:xfrm>
            <a:off x="6207125" y="95250"/>
            <a:ext cx="1668463" cy="760413"/>
          </a:xfrm>
          <a:prstGeom prst="rect">
            <a:avLst/>
          </a:prstGeom>
          <a:noFill/>
          <a:ln w="9525">
            <a:noFill/>
            <a:miter lim="800000"/>
            <a:headEnd/>
            <a:tailEnd/>
          </a:ln>
        </p:spPr>
      </p:pic>
      <p:sp>
        <p:nvSpPr>
          <p:cNvPr id="7" name="CasellaDiTesto 6"/>
          <p:cNvSpPr txBox="1"/>
          <p:nvPr/>
        </p:nvSpPr>
        <p:spPr>
          <a:xfrm>
            <a:off x="0" y="4127326"/>
            <a:ext cx="8380412" cy="1892826"/>
          </a:xfrm>
          <a:prstGeom prst="rect">
            <a:avLst/>
          </a:prstGeom>
          <a:noFill/>
        </p:spPr>
        <p:txBody>
          <a:bodyPr wrap="square" rtlCol="0">
            <a:spAutoFit/>
          </a:bodyPr>
          <a:lstStyle/>
          <a:p>
            <a:pPr algn="just"/>
            <a:r>
              <a:rPr lang="it-IT" sz="1300" b="0" dirty="0" smtClean="0">
                <a:solidFill>
                  <a:schemeClr val="tx1"/>
                </a:solidFill>
                <a:latin typeface="Calibri" panose="020F0502020204030204" pitchFamily="34" charset="0"/>
              </a:rPr>
              <a:t>Gli investimenti nei SPL in Toscana sono cresciuti a ritmi molto sostenuti: nel 2012 la percentuale di espansione è stata complessivamente pari al 27,3%  dopo il +3,2% rilevato nel 2011. </a:t>
            </a:r>
          </a:p>
          <a:p>
            <a:pPr algn="just"/>
            <a:r>
              <a:rPr lang="it-IT" sz="1300" b="0" dirty="0" smtClean="0">
                <a:solidFill>
                  <a:schemeClr val="tx1"/>
                </a:solidFill>
                <a:latin typeface="Calibri" panose="020F0502020204030204" pitchFamily="34" charset="0"/>
              </a:rPr>
              <a:t>In particolare, il traino è stato molto forte nello spaccato dei RSU (+39,7%) ed anche nei TPL (+32,1%); positiva, seppur di entità più contenuta, la dinamica nell’idrico (+6,5%), </a:t>
            </a:r>
            <a:r>
              <a:rPr lang="it-IT" sz="1300" b="0" dirty="0">
                <a:solidFill>
                  <a:schemeClr val="tx1"/>
                </a:solidFill>
                <a:latin typeface="Calibri" panose="020F0502020204030204" pitchFamily="34" charset="0"/>
              </a:rPr>
              <a:t>si rileva </a:t>
            </a:r>
            <a:r>
              <a:rPr lang="it-IT" sz="1300" b="0" dirty="0" smtClean="0">
                <a:solidFill>
                  <a:schemeClr val="tx1"/>
                </a:solidFill>
                <a:latin typeface="Calibri" panose="020F0502020204030204" pitchFamily="34" charset="0"/>
              </a:rPr>
              <a:t>invece una battuta d’arresto fra gli operatori del gas (-8,2%).</a:t>
            </a:r>
          </a:p>
          <a:p>
            <a:pPr algn="just"/>
            <a:r>
              <a:rPr lang="it-IT" sz="1300" b="0" dirty="0" smtClean="0">
                <a:solidFill>
                  <a:schemeClr val="tx1"/>
                </a:solidFill>
                <a:latin typeface="Calibri" panose="020F0502020204030204" pitchFamily="34" charset="0"/>
              </a:rPr>
              <a:t>Il 2013 </a:t>
            </a:r>
            <a:r>
              <a:rPr lang="it-IT" sz="1300" b="0" dirty="0" smtClean="0">
                <a:solidFill>
                  <a:schemeClr val="tx1"/>
                </a:solidFill>
                <a:latin typeface="Calibri" panose="020F0502020204030204" pitchFamily="34" charset="0"/>
              </a:rPr>
              <a:t>è contraddistinto da aspettative in sostanziale equilibrio visto che dovrebbe esserci un aumento degli </a:t>
            </a:r>
            <a:r>
              <a:rPr lang="it-IT" sz="1300" b="0" dirty="0">
                <a:solidFill>
                  <a:schemeClr val="tx1"/>
                </a:solidFill>
                <a:latin typeface="Calibri" panose="020F0502020204030204" pitchFamily="34" charset="0"/>
              </a:rPr>
              <a:t>investimenti per il 35% degli </a:t>
            </a:r>
            <a:r>
              <a:rPr lang="it-IT" sz="1300" b="0" dirty="0" smtClean="0">
                <a:solidFill>
                  <a:schemeClr val="tx1"/>
                </a:solidFill>
                <a:latin typeface="Calibri" panose="020F0502020204030204" pitchFamily="34" charset="0"/>
              </a:rPr>
              <a:t>imprenditori, u</a:t>
            </a:r>
            <a:r>
              <a:rPr lang="it-IT" sz="1300" b="0" dirty="0" smtClean="0">
                <a:solidFill>
                  <a:schemeClr val="tx1"/>
                </a:solidFill>
                <a:latin typeface="Calibri" panose="020F0502020204030204" pitchFamily="34" charset="0"/>
              </a:rPr>
              <a:t>na </a:t>
            </a:r>
            <a:r>
              <a:rPr lang="it-IT" sz="1300" b="0" dirty="0" smtClean="0">
                <a:solidFill>
                  <a:schemeClr val="tx1"/>
                </a:solidFill>
                <a:latin typeface="Calibri" panose="020F0502020204030204" pitchFamily="34" charset="0"/>
              </a:rPr>
              <a:t>diminuzione per lo stesso numero di imprenditori, il restante 30% ha dichiarato investimenti sostanzialmente stabili rispetto al 2012.</a:t>
            </a:r>
          </a:p>
          <a:p>
            <a:pPr algn="just"/>
            <a:r>
              <a:rPr lang="it-IT" sz="1300" b="0" dirty="0" smtClean="0">
                <a:solidFill>
                  <a:schemeClr val="tx1"/>
                </a:solidFill>
                <a:latin typeface="Calibri" panose="020F0502020204030204" pitchFamily="34" charset="0"/>
              </a:rPr>
              <a:t>Sul dato degli investimenti le imprese dei SPL hanno dichiarato un’incidenza media del 12% dei contributi pubblici rispetto agli investimenti realizzati.</a:t>
            </a: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3942" y="958974"/>
            <a:ext cx="4752528"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6"/>
          <p:cNvPicPr>
            <a:picLocks noChangeAspect="1" noChangeArrowheads="1"/>
          </p:cNvPicPr>
          <p:nvPr/>
        </p:nvPicPr>
        <p:blipFill>
          <a:blip r:embed="rId3"/>
          <a:srcRect/>
          <a:stretch>
            <a:fillRect/>
          </a:stretch>
        </p:blipFill>
        <p:spPr bwMode="auto">
          <a:xfrm>
            <a:off x="0" y="0"/>
            <a:ext cx="2103438" cy="768350"/>
          </a:xfrm>
          <a:prstGeom prst="rect">
            <a:avLst/>
          </a:prstGeom>
          <a:noFill/>
          <a:ln w="9525">
            <a:noFill/>
            <a:miter lim="800000"/>
            <a:headEnd/>
            <a:tailEnd/>
          </a:ln>
        </p:spPr>
      </p:pic>
      <p:pic>
        <p:nvPicPr>
          <p:cNvPr id="77829" name="Picture 12"/>
          <p:cNvPicPr>
            <a:picLocks noChangeAspect="1" noChangeArrowheads="1"/>
          </p:cNvPicPr>
          <p:nvPr/>
        </p:nvPicPr>
        <p:blipFill>
          <a:blip r:embed="rId4"/>
          <a:srcRect/>
          <a:stretch>
            <a:fillRect/>
          </a:stretch>
        </p:blipFill>
        <p:spPr bwMode="auto">
          <a:xfrm>
            <a:off x="6207125" y="95250"/>
            <a:ext cx="1668463" cy="760413"/>
          </a:xfrm>
          <a:prstGeom prst="rect">
            <a:avLst/>
          </a:prstGeom>
          <a:noFill/>
          <a:ln w="9525">
            <a:noFill/>
            <a:miter lim="800000"/>
            <a:headEnd/>
            <a:tailEnd/>
          </a:ln>
        </p:spPr>
      </p:pic>
      <p:sp>
        <p:nvSpPr>
          <p:cNvPr id="77830" name="Rettangolo 13"/>
          <p:cNvSpPr>
            <a:spLocks noChangeArrowheads="1"/>
          </p:cNvSpPr>
          <p:nvPr/>
        </p:nvSpPr>
        <p:spPr bwMode="auto">
          <a:xfrm>
            <a:off x="2173288" y="204788"/>
            <a:ext cx="4105275" cy="701675"/>
          </a:xfrm>
          <a:prstGeom prst="rect">
            <a:avLst/>
          </a:prstGeom>
          <a:noFill/>
          <a:ln w="9525">
            <a:noFill/>
            <a:miter lim="800000"/>
            <a:headEnd/>
            <a:tailEnd/>
          </a:ln>
        </p:spPr>
        <p:txBody>
          <a:bodyPr>
            <a:spAutoFit/>
          </a:bodyPr>
          <a:lstStyle/>
          <a:p>
            <a:pPr algn="ctr" eaLnBrk="0" hangingPunct="0"/>
            <a:r>
              <a:rPr lang="it-IT" dirty="0">
                <a:solidFill>
                  <a:srgbClr val="920000"/>
                </a:solidFill>
                <a:latin typeface="Tahoma" pitchFamily="34" charset="0"/>
              </a:rPr>
              <a:t>Benchmark SPL – Economia </a:t>
            </a:r>
            <a:r>
              <a:rPr lang="it-IT" dirty="0" smtClean="0">
                <a:solidFill>
                  <a:srgbClr val="920000"/>
                </a:solidFill>
                <a:latin typeface="Tahoma" pitchFamily="34" charset="0"/>
              </a:rPr>
              <a:t>toscana nel 2012</a:t>
            </a:r>
            <a:endParaRPr lang="it-IT" dirty="0">
              <a:solidFill>
                <a:srgbClr val="920000"/>
              </a:solidFill>
            </a:endParaRPr>
          </a:p>
        </p:txBody>
      </p:sp>
      <p:sp>
        <p:nvSpPr>
          <p:cNvPr id="77832" name="Text Box 10"/>
          <p:cNvSpPr txBox="1">
            <a:spLocks noChangeArrowheads="1"/>
          </p:cNvSpPr>
          <p:nvPr/>
        </p:nvSpPr>
        <p:spPr bwMode="auto">
          <a:xfrm>
            <a:off x="62487" y="5351462"/>
            <a:ext cx="6624736" cy="646331"/>
          </a:xfrm>
          <a:prstGeom prst="rect">
            <a:avLst/>
          </a:prstGeom>
          <a:noFill/>
          <a:ln w="9525">
            <a:noFill/>
            <a:miter lim="800000"/>
            <a:headEnd/>
            <a:tailEnd/>
          </a:ln>
        </p:spPr>
        <p:txBody>
          <a:bodyPr wrap="square">
            <a:spAutoFit/>
          </a:bodyPr>
          <a:lstStyle/>
          <a:p>
            <a:pPr>
              <a:spcBef>
                <a:spcPts val="0"/>
              </a:spcBef>
            </a:pPr>
            <a:r>
              <a:rPr lang="it-IT" sz="900" b="0" i="1" dirty="0" smtClean="0">
                <a:solidFill>
                  <a:schemeClr val="tx1"/>
                </a:solidFill>
                <a:latin typeface="Tahoma" pitchFamily="34" charset="0"/>
              </a:rPr>
              <a:t>Dati </a:t>
            </a:r>
            <a:r>
              <a:rPr lang="it-IT" sz="900" b="0" i="1" dirty="0">
                <a:solidFill>
                  <a:schemeClr val="tx1"/>
                </a:solidFill>
                <a:latin typeface="Tahoma" pitchFamily="34" charset="0"/>
              </a:rPr>
              <a:t>fonte </a:t>
            </a:r>
            <a:r>
              <a:rPr lang="it-IT" sz="900" b="0" i="1" dirty="0" err="1">
                <a:solidFill>
                  <a:schemeClr val="tx1"/>
                </a:solidFill>
                <a:latin typeface="Tahoma" pitchFamily="34" charset="0"/>
              </a:rPr>
              <a:t>Irpet</a:t>
            </a:r>
            <a:r>
              <a:rPr lang="it-IT" sz="900" b="0" i="1" dirty="0">
                <a:solidFill>
                  <a:schemeClr val="tx1"/>
                </a:solidFill>
                <a:latin typeface="Tahoma" pitchFamily="34" charset="0"/>
              </a:rPr>
              <a:t> - </a:t>
            </a:r>
            <a:r>
              <a:rPr lang="it-IT" sz="900" b="0" i="1" dirty="0" err="1">
                <a:solidFill>
                  <a:schemeClr val="tx1"/>
                </a:solidFill>
                <a:latin typeface="Tahoma" pitchFamily="34" charset="0"/>
              </a:rPr>
              <a:t>Unioncamere</a:t>
            </a:r>
            <a:r>
              <a:rPr lang="it-IT" sz="900" b="0" i="1" dirty="0">
                <a:solidFill>
                  <a:schemeClr val="tx1"/>
                </a:solidFill>
                <a:latin typeface="Tahoma" pitchFamily="34" charset="0"/>
              </a:rPr>
              <a:t> Toscana per economia toscana.</a:t>
            </a:r>
          </a:p>
          <a:p>
            <a:pPr>
              <a:spcBef>
                <a:spcPts val="0"/>
              </a:spcBef>
            </a:pPr>
            <a:r>
              <a:rPr lang="it-IT" sz="900" b="0" i="1" dirty="0">
                <a:solidFill>
                  <a:schemeClr val="tx1"/>
                </a:solidFill>
                <a:latin typeface="Tahoma" pitchFamily="34" charset="0"/>
              </a:rPr>
              <a:t> * Per l’economia toscana è indicata la variazione del valore della produzione a valori correnti.</a:t>
            </a:r>
          </a:p>
          <a:p>
            <a:pPr>
              <a:spcBef>
                <a:spcPts val="0"/>
              </a:spcBef>
            </a:pPr>
            <a:r>
              <a:rPr lang="it-IT" sz="900" b="0" i="1" dirty="0">
                <a:solidFill>
                  <a:schemeClr val="tx1"/>
                </a:solidFill>
                <a:latin typeface="Tahoma" pitchFamily="34" charset="0"/>
              </a:rPr>
              <a:t> ** Per l’economia toscana è indicata la variazione degli investimenti fissi lordi a valori correnti</a:t>
            </a:r>
            <a:r>
              <a:rPr lang="it-IT" sz="900" b="0" i="1" dirty="0" smtClean="0">
                <a:solidFill>
                  <a:schemeClr val="tx1"/>
                </a:solidFill>
                <a:latin typeface="Tahoma" pitchFamily="34" charset="0"/>
              </a:rPr>
              <a:t>.</a:t>
            </a:r>
          </a:p>
          <a:p>
            <a:pPr>
              <a:spcBef>
                <a:spcPts val="0"/>
              </a:spcBef>
            </a:pPr>
            <a:r>
              <a:rPr lang="it-IT" sz="900" b="0" i="1" dirty="0" smtClean="0">
                <a:solidFill>
                  <a:schemeClr val="tx1"/>
                </a:solidFill>
                <a:latin typeface="Tahoma" pitchFamily="34" charset="0"/>
              </a:rPr>
              <a:t>*** occupati fonte Istat/ RFL</a:t>
            </a:r>
            <a:endParaRPr lang="it-IT" sz="900" b="0" i="1" dirty="0">
              <a:solidFill>
                <a:schemeClr val="tx1"/>
              </a:solidFill>
              <a:latin typeface="Tahoma" pitchFamily="34" charset="0"/>
            </a:endParaRPr>
          </a:p>
        </p:txBody>
      </p:sp>
      <p:sp>
        <p:nvSpPr>
          <p:cNvPr id="11" name="CasellaDiTesto 10"/>
          <p:cNvSpPr txBox="1"/>
          <p:nvPr/>
        </p:nvSpPr>
        <p:spPr>
          <a:xfrm>
            <a:off x="-3258" y="3191222"/>
            <a:ext cx="8380412" cy="1892826"/>
          </a:xfrm>
          <a:prstGeom prst="rect">
            <a:avLst/>
          </a:prstGeom>
          <a:noFill/>
        </p:spPr>
        <p:txBody>
          <a:bodyPr wrap="square" rtlCol="0">
            <a:spAutoFit/>
          </a:bodyPr>
          <a:lstStyle/>
          <a:p>
            <a:pPr algn="just"/>
            <a:r>
              <a:rPr lang="it-IT" sz="1300" b="0" dirty="0" smtClean="0">
                <a:solidFill>
                  <a:schemeClr val="tx1"/>
                </a:solidFill>
                <a:latin typeface="Calibri" panose="020F0502020204030204" pitchFamily="34" charset="0"/>
              </a:rPr>
              <a:t>Il quadro generale dell’economia regionale </a:t>
            </a:r>
            <a:r>
              <a:rPr lang="it-IT" sz="1300" b="0" dirty="0" smtClean="0">
                <a:solidFill>
                  <a:schemeClr val="tx1"/>
                </a:solidFill>
                <a:latin typeface="Calibri" panose="020F0502020204030204" pitchFamily="34" charset="0"/>
              </a:rPr>
              <a:t>del 2012 è </a:t>
            </a:r>
            <a:r>
              <a:rPr lang="it-IT" sz="1300" b="0" dirty="0" smtClean="0">
                <a:solidFill>
                  <a:schemeClr val="tx1"/>
                </a:solidFill>
                <a:latin typeface="Calibri" panose="020F0502020204030204" pitchFamily="34" charset="0"/>
              </a:rPr>
              <a:t>segnato da una forte crisi </a:t>
            </a:r>
            <a:r>
              <a:rPr lang="it-IT" sz="1300" b="0" dirty="0" smtClean="0">
                <a:solidFill>
                  <a:schemeClr val="tx1"/>
                </a:solidFill>
                <a:latin typeface="Calibri" panose="020F0502020204030204" pitchFamily="34" charset="0"/>
              </a:rPr>
              <a:t>produttiva, da un quadro occupazionale stazionario, dalla </a:t>
            </a:r>
            <a:r>
              <a:rPr lang="it-IT" sz="1300" b="0" dirty="0" smtClean="0">
                <a:solidFill>
                  <a:schemeClr val="tx1"/>
                </a:solidFill>
                <a:latin typeface="Calibri" panose="020F0502020204030204" pitchFamily="34" charset="0"/>
              </a:rPr>
              <a:t>progressiva flessione dei consumi privati, dai ben noti limiti di liquidità che frenano gli sforzi degli operatori per recuperare competitività e quote di mercato. Nel 2012 il </a:t>
            </a:r>
            <a:r>
              <a:rPr lang="it-IT" sz="1300" b="0" dirty="0" smtClean="0">
                <a:solidFill>
                  <a:schemeClr val="tx1"/>
                </a:solidFill>
                <a:latin typeface="Calibri" panose="020F0502020204030204" pitchFamily="34" charset="0"/>
              </a:rPr>
              <a:t>volume d’affari (approssimato dai dati di contabilità riferiti al valore della produzione in termini correnti) </a:t>
            </a:r>
            <a:r>
              <a:rPr lang="it-IT" sz="1300" b="0" dirty="0" smtClean="0">
                <a:solidFill>
                  <a:schemeClr val="tx1"/>
                </a:solidFill>
                <a:latin typeface="Calibri" panose="020F0502020204030204" pitchFamily="34" charset="0"/>
              </a:rPr>
              <a:t>è calato di un ulteriore 1,7%, negli investimenti si sono persi ben 6 punti percentuali rispetto al 2011; </a:t>
            </a:r>
            <a:r>
              <a:rPr lang="it-IT" sz="1300" b="0" dirty="0" smtClean="0">
                <a:solidFill>
                  <a:schemeClr val="tx1"/>
                </a:solidFill>
                <a:latin typeface="Calibri" panose="020F0502020204030204" pitchFamily="34" charset="0"/>
              </a:rPr>
              <a:t>gli occupati registravano ancora valori positivi (+0,3%). </a:t>
            </a:r>
            <a:r>
              <a:rPr lang="it-IT" sz="1300" b="0" dirty="0" smtClean="0">
                <a:solidFill>
                  <a:schemeClr val="tx1"/>
                </a:solidFill>
                <a:latin typeface="Calibri" panose="020F0502020204030204" pitchFamily="34" charset="0"/>
              </a:rPr>
              <a:t>Ciò non fa altro che confermare il buon stato di salute dei SPL in termini comparativi (pur con tutte le dovute attenzioni alla diversa origine dei dati), visto che nel 2012 nel settore c’è stata una forte spinta negli investimenti, una piccola crescita del fatturato (in continuità comunque con il 2011), seppur a costo di una perdita occupazionale </a:t>
            </a:r>
            <a:r>
              <a:rPr lang="it-IT" sz="1300" b="0" dirty="0" smtClean="0">
                <a:solidFill>
                  <a:schemeClr val="tx1"/>
                </a:solidFill>
                <a:latin typeface="Calibri" panose="020F0502020204030204" pitchFamily="34" charset="0"/>
              </a:rPr>
              <a:t>superiore al dato </a:t>
            </a:r>
            <a:r>
              <a:rPr lang="it-IT" sz="1300" b="0" dirty="0" smtClean="0">
                <a:solidFill>
                  <a:schemeClr val="tx1"/>
                </a:solidFill>
                <a:latin typeface="Calibri" panose="020F0502020204030204" pitchFamily="34" charset="0"/>
              </a:rPr>
              <a:t>medio </a:t>
            </a:r>
            <a:r>
              <a:rPr lang="it-IT" sz="1300" b="0" dirty="0" smtClean="0">
                <a:solidFill>
                  <a:schemeClr val="tx1"/>
                </a:solidFill>
                <a:latin typeface="Calibri" panose="020F0502020204030204" pitchFamily="34" charset="0"/>
              </a:rPr>
              <a:t>regionale dell’intera economia.</a:t>
            </a:r>
            <a:endParaRPr lang="it-IT" sz="1300" b="0" dirty="0">
              <a:solidFill>
                <a:schemeClr val="tx1"/>
              </a:solidFill>
              <a:latin typeface="Calibri" panose="020F0502020204030204" pitchFamily="34" charset="0"/>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5853" y="1076325"/>
            <a:ext cx="5105400" cy="197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6"/>
          <p:cNvPicPr>
            <a:picLocks noChangeAspect="1" noChangeArrowheads="1"/>
          </p:cNvPicPr>
          <p:nvPr/>
        </p:nvPicPr>
        <p:blipFill>
          <a:blip r:embed="rId3"/>
          <a:srcRect/>
          <a:stretch>
            <a:fillRect/>
          </a:stretch>
        </p:blipFill>
        <p:spPr bwMode="auto">
          <a:xfrm>
            <a:off x="0" y="0"/>
            <a:ext cx="2103438" cy="768350"/>
          </a:xfrm>
          <a:prstGeom prst="rect">
            <a:avLst/>
          </a:prstGeom>
          <a:noFill/>
          <a:ln w="9525">
            <a:noFill/>
            <a:miter lim="800000"/>
            <a:headEnd/>
            <a:tailEnd/>
          </a:ln>
        </p:spPr>
      </p:pic>
      <p:sp>
        <p:nvSpPr>
          <p:cNvPr id="79877" name="Rettangolo 13"/>
          <p:cNvSpPr>
            <a:spLocks noChangeArrowheads="1"/>
          </p:cNvSpPr>
          <p:nvPr/>
        </p:nvSpPr>
        <p:spPr bwMode="auto">
          <a:xfrm>
            <a:off x="2173288" y="204788"/>
            <a:ext cx="4105275" cy="400110"/>
          </a:xfrm>
          <a:prstGeom prst="rect">
            <a:avLst/>
          </a:prstGeom>
          <a:noFill/>
          <a:ln w="9525">
            <a:noFill/>
            <a:miter lim="800000"/>
            <a:headEnd/>
            <a:tailEnd/>
          </a:ln>
        </p:spPr>
        <p:txBody>
          <a:bodyPr>
            <a:spAutoFit/>
          </a:bodyPr>
          <a:lstStyle/>
          <a:p>
            <a:pPr algn="ctr" eaLnBrk="0" hangingPunct="0"/>
            <a:r>
              <a:rPr lang="it-IT" dirty="0">
                <a:solidFill>
                  <a:srgbClr val="920000"/>
                </a:solidFill>
                <a:latin typeface="Tahoma" pitchFamily="34" charset="0"/>
              </a:rPr>
              <a:t>Morosità e ritardati </a:t>
            </a:r>
            <a:r>
              <a:rPr lang="it-IT" dirty="0" smtClean="0">
                <a:solidFill>
                  <a:srgbClr val="920000"/>
                </a:solidFill>
                <a:latin typeface="Tahoma" pitchFamily="34" charset="0"/>
              </a:rPr>
              <a:t>pagamenti</a:t>
            </a:r>
            <a:endParaRPr lang="it-IT" dirty="0">
              <a:solidFill>
                <a:srgbClr val="920000"/>
              </a:solidFill>
            </a:endParaRPr>
          </a:p>
        </p:txBody>
      </p:sp>
      <p:pic>
        <p:nvPicPr>
          <p:cNvPr id="79878" name="Picture 7"/>
          <p:cNvPicPr>
            <a:picLocks noChangeAspect="1" noChangeArrowheads="1"/>
          </p:cNvPicPr>
          <p:nvPr/>
        </p:nvPicPr>
        <p:blipFill>
          <a:blip r:embed="rId4"/>
          <a:srcRect/>
          <a:stretch>
            <a:fillRect/>
          </a:stretch>
        </p:blipFill>
        <p:spPr bwMode="auto">
          <a:xfrm>
            <a:off x="6207125" y="95250"/>
            <a:ext cx="1668463" cy="760413"/>
          </a:xfrm>
          <a:prstGeom prst="rect">
            <a:avLst/>
          </a:prstGeom>
          <a:noFill/>
          <a:ln w="9525">
            <a:noFill/>
            <a:miter lim="800000"/>
            <a:headEnd/>
            <a:tailEnd/>
          </a:ln>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4182" y="1038420"/>
            <a:ext cx="437374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516" y="1038420"/>
            <a:ext cx="3888432"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sellaDiTesto 7"/>
          <p:cNvSpPr txBox="1"/>
          <p:nvPr/>
        </p:nvSpPr>
        <p:spPr>
          <a:xfrm>
            <a:off x="0" y="4092555"/>
            <a:ext cx="8380412" cy="1692771"/>
          </a:xfrm>
          <a:prstGeom prst="rect">
            <a:avLst/>
          </a:prstGeom>
          <a:noFill/>
        </p:spPr>
        <p:txBody>
          <a:bodyPr wrap="square" rtlCol="0">
            <a:spAutoFit/>
          </a:bodyPr>
          <a:lstStyle/>
          <a:p>
            <a:pPr algn="just"/>
            <a:r>
              <a:rPr lang="it-IT" sz="1300" b="0" dirty="0">
                <a:solidFill>
                  <a:schemeClr val="tx1"/>
                </a:solidFill>
                <a:latin typeface="Calibri" panose="020F0502020204030204" pitchFamily="34" charset="0"/>
              </a:rPr>
              <a:t>Un aspetto </a:t>
            </a:r>
            <a:r>
              <a:rPr lang="it-IT" sz="1300" b="0" dirty="0" smtClean="0">
                <a:solidFill>
                  <a:schemeClr val="tx1"/>
                </a:solidFill>
                <a:latin typeface="Calibri" panose="020F0502020204030204" pitchFamily="34" charset="0"/>
              </a:rPr>
              <a:t>preoccupante evidenziato </a:t>
            </a:r>
            <a:r>
              <a:rPr lang="it-IT" sz="1300" b="0" dirty="0">
                <a:solidFill>
                  <a:schemeClr val="tx1"/>
                </a:solidFill>
                <a:latin typeface="Calibri" panose="020F0502020204030204" pitchFamily="34" charset="0"/>
              </a:rPr>
              <a:t>dall’indagine è </a:t>
            </a:r>
            <a:r>
              <a:rPr lang="it-IT" sz="1300" b="0" dirty="0" smtClean="0">
                <a:solidFill>
                  <a:schemeClr val="tx1"/>
                </a:solidFill>
                <a:latin typeface="Calibri" panose="020F0502020204030204" pitchFamily="34" charset="0"/>
              </a:rPr>
              <a:t>quello della tempistica di riscossione dei crediti da parte delle imprese dei SPL in Toscana a causa del forte aumento dell’entità dei ritardati pagamenti da parte di utenti (156 gg. di ritardo medio nel 2012) e pubbliche amministrazioni (195 gg.) e dell’elevata incidenza sull’ammontare complessivo delle emissioni di bollette. Le pubbliche amministrazioni, in particolare, sono passate dai 172 gg. di ritardo del 2011 </a:t>
            </a:r>
            <a:r>
              <a:rPr lang="it-IT" sz="1300" b="0" dirty="0">
                <a:solidFill>
                  <a:schemeClr val="tx1"/>
                </a:solidFill>
                <a:latin typeface="Calibri" panose="020F0502020204030204" pitchFamily="34" charset="0"/>
              </a:rPr>
              <a:t>ai 299 gg. del 2012 </a:t>
            </a:r>
            <a:r>
              <a:rPr lang="it-IT" sz="1300" b="0" dirty="0" smtClean="0">
                <a:solidFill>
                  <a:schemeClr val="tx1"/>
                </a:solidFill>
                <a:latin typeface="Calibri" panose="020F0502020204030204" pitchFamily="34" charset="0"/>
              </a:rPr>
              <a:t>per il saldo dei debiti per RSU. Nel settore gas, le pubbliche amministrazioni nel 2012 hanno raggiunto quasi l’anno di ritardo (337 gg.) mentre gli altri soggetti, per lo stesso servizio, si fermano a circa 50 gg. Per il saldo delle bollette del servizio idrico, gli altri utenti sono più ritardatari delle pubbliche amministrazioni (158 gg. vs. 171 gg) in un quadro mediamente compreso fra i cinque e sei mesi di ritardo.</a:t>
            </a:r>
            <a:endParaRPr lang="it-IT" sz="1300" b="0" dirty="0">
              <a:solidFill>
                <a:schemeClr val="tx1"/>
              </a:solidFill>
              <a:latin typeface="Calibri" panose="020F0502020204030204" pitchFamily="34" charset="0"/>
            </a:endParaRP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6"/>
          <p:cNvPicPr>
            <a:picLocks noChangeAspect="1" noChangeArrowheads="1"/>
          </p:cNvPicPr>
          <p:nvPr/>
        </p:nvPicPr>
        <p:blipFill>
          <a:blip r:embed="rId3"/>
          <a:srcRect/>
          <a:stretch>
            <a:fillRect/>
          </a:stretch>
        </p:blipFill>
        <p:spPr bwMode="auto">
          <a:xfrm>
            <a:off x="0" y="0"/>
            <a:ext cx="2103438" cy="768350"/>
          </a:xfrm>
          <a:prstGeom prst="rect">
            <a:avLst/>
          </a:prstGeom>
          <a:noFill/>
          <a:ln w="9525">
            <a:noFill/>
            <a:miter lim="800000"/>
            <a:headEnd/>
            <a:tailEnd/>
          </a:ln>
        </p:spPr>
      </p:pic>
      <p:sp>
        <p:nvSpPr>
          <p:cNvPr id="94213" name="Rettangolo 13"/>
          <p:cNvSpPr>
            <a:spLocks noChangeArrowheads="1"/>
          </p:cNvSpPr>
          <p:nvPr/>
        </p:nvSpPr>
        <p:spPr bwMode="auto">
          <a:xfrm>
            <a:off x="2173288" y="204788"/>
            <a:ext cx="4105275" cy="400110"/>
          </a:xfrm>
          <a:prstGeom prst="rect">
            <a:avLst/>
          </a:prstGeom>
          <a:noFill/>
          <a:ln w="9525">
            <a:noFill/>
            <a:miter lim="800000"/>
            <a:headEnd/>
            <a:tailEnd/>
          </a:ln>
        </p:spPr>
        <p:txBody>
          <a:bodyPr>
            <a:spAutoFit/>
          </a:bodyPr>
          <a:lstStyle/>
          <a:p>
            <a:pPr algn="ctr" eaLnBrk="0" hangingPunct="0"/>
            <a:r>
              <a:rPr lang="it-IT" dirty="0" smtClean="0">
                <a:solidFill>
                  <a:srgbClr val="920000"/>
                </a:solidFill>
                <a:latin typeface="Tahoma" pitchFamily="34" charset="0"/>
              </a:rPr>
              <a:t>Sintetico per settori</a:t>
            </a:r>
            <a:endParaRPr lang="it-IT" dirty="0">
              <a:solidFill>
                <a:srgbClr val="920000"/>
              </a:solidFill>
            </a:endParaRPr>
          </a:p>
        </p:txBody>
      </p:sp>
      <p:pic>
        <p:nvPicPr>
          <p:cNvPr id="94214" name="Picture 7"/>
          <p:cNvPicPr>
            <a:picLocks noChangeAspect="1" noChangeArrowheads="1"/>
          </p:cNvPicPr>
          <p:nvPr/>
        </p:nvPicPr>
        <p:blipFill>
          <a:blip r:embed="rId4"/>
          <a:srcRect/>
          <a:stretch>
            <a:fillRect/>
          </a:stretch>
        </p:blipFill>
        <p:spPr bwMode="auto">
          <a:xfrm>
            <a:off x="6207125" y="95250"/>
            <a:ext cx="1668463" cy="760413"/>
          </a:xfrm>
          <a:prstGeom prst="rect">
            <a:avLst/>
          </a:prstGeom>
          <a:noFill/>
          <a:ln w="9525">
            <a:noFill/>
            <a:miter lim="800000"/>
            <a:headEnd/>
            <a:tailEnd/>
          </a:ln>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74998"/>
            <a:ext cx="8380413"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2734953"/>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6"/>
          <p:cNvPicPr>
            <a:picLocks noChangeAspect="1" noChangeArrowheads="1"/>
          </p:cNvPicPr>
          <p:nvPr/>
        </p:nvPicPr>
        <p:blipFill>
          <a:blip r:embed="rId3"/>
          <a:srcRect/>
          <a:stretch>
            <a:fillRect/>
          </a:stretch>
        </p:blipFill>
        <p:spPr bwMode="auto">
          <a:xfrm>
            <a:off x="0" y="0"/>
            <a:ext cx="2103438" cy="768350"/>
          </a:xfrm>
          <a:prstGeom prst="rect">
            <a:avLst/>
          </a:prstGeom>
          <a:noFill/>
          <a:ln w="9525">
            <a:noFill/>
            <a:miter lim="800000"/>
            <a:headEnd/>
            <a:tailEnd/>
          </a:ln>
        </p:spPr>
      </p:pic>
      <p:sp>
        <p:nvSpPr>
          <p:cNvPr id="94213" name="Rettangolo 13"/>
          <p:cNvSpPr>
            <a:spLocks noChangeArrowheads="1"/>
          </p:cNvSpPr>
          <p:nvPr/>
        </p:nvSpPr>
        <p:spPr bwMode="auto">
          <a:xfrm>
            <a:off x="2173288" y="204788"/>
            <a:ext cx="4105275" cy="400110"/>
          </a:xfrm>
          <a:prstGeom prst="rect">
            <a:avLst/>
          </a:prstGeom>
          <a:noFill/>
          <a:ln w="9525">
            <a:noFill/>
            <a:miter lim="800000"/>
            <a:headEnd/>
            <a:tailEnd/>
          </a:ln>
        </p:spPr>
        <p:txBody>
          <a:bodyPr>
            <a:spAutoFit/>
          </a:bodyPr>
          <a:lstStyle/>
          <a:p>
            <a:pPr algn="ctr" eaLnBrk="0" hangingPunct="0"/>
            <a:r>
              <a:rPr lang="it-IT" dirty="0" smtClean="0">
                <a:solidFill>
                  <a:srgbClr val="920000"/>
                </a:solidFill>
                <a:latin typeface="Tahoma" pitchFamily="34" charset="0"/>
              </a:rPr>
              <a:t>Aspetti metodologici</a:t>
            </a:r>
            <a:endParaRPr lang="it-IT" dirty="0">
              <a:solidFill>
                <a:srgbClr val="920000"/>
              </a:solidFill>
            </a:endParaRPr>
          </a:p>
        </p:txBody>
      </p:sp>
      <p:pic>
        <p:nvPicPr>
          <p:cNvPr id="94214" name="Picture 7"/>
          <p:cNvPicPr>
            <a:picLocks noChangeAspect="1" noChangeArrowheads="1"/>
          </p:cNvPicPr>
          <p:nvPr/>
        </p:nvPicPr>
        <p:blipFill>
          <a:blip r:embed="rId4"/>
          <a:srcRect/>
          <a:stretch>
            <a:fillRect/>
          </a:stretch>
        </p:blipFill>
        <p:spPr bwMode="auto">
          <a:xfrm>
            <a:off x="6207125" y="95250"/>
            <a:ext cx="1668463" cy="760413"/>
          </a:xfrm>
          <a:prstGeom prst="rect">
            <a:avLst/>
          </a:prstGeom>
          <a:noFill/>
          <a:ln w="9525">
            <a:noFill/>
            <a:miter lim="800000"/>
            <a:headEnd/>
            <a:tailEnd/>
          </a:ln>
        </p:spPr>
      </p:pic>
      <p:sp>
        <p:nvSpPr>
          <p:cNvPr id="2" name="CasellaDiTesto 1"/>
          <p:cNvSpPr txBox="1"/>
          <p:nvPr/>
        </p:nvSpPr>
        <p:spPr>
          <a:xfrm>
            <a:off x="172653" y="1114030"/>
            <a:ext cx="8106544" cy="5078313"/>
          </a:xfrm>
          <a:prstGeom prst="rect">
            <a:avLst/>
          </a:prstGeom>
          <a:noFill/>
        </p:spPr>
        <p:txBody>
          <a:bodyPr wrap="square" rtlCol="0">
            <a:spAutoFit/>
          </a:bodyPr>
          <a:lstStyle/>
          <a:p>
            <a:pPr marL="171450" indent="-171450" algn="just">
              <a:buFont typeface="Arial" pitchFamily="34" charset="0"/>
              <a:buChar char="•"/>
            </a:pPr>
            <a:endParaRPr lang="it-IT" sz="1300" b="0" dirty="0">
              <a:solidFill>
                <a:schemeClr val="tx1"/>
              </a:solidFill>
              <a:latin typeface="Tahoma" pitchFamily="34" charset="0"/>
              <a:ea typeface="Tahoma" pitchFamily="34" charset="0"/>
              <a:cs typeface="Tahoma" pitchFamily="34" charset="0"/>
            </a:endParaRPr>
          </a:p>
          <a:p>
            <a:pPr marL="171450" indent="-171450" algn="just">
              <a:buFont typeface="Arial" pitchFamily="34" charset="0"/>
              <a:buChar char="•"/>
            </a:pPr>
            <a:r>
              <a:rPr lang="it-IT" sz="1300" b="0" dirty="0" smtClean="0">
                <a:solidFill>
                  <a:schemeClr val="tx1"/>
                </a:solidFill>
                <a:latin typeface="Calibri" panose="020F0502020204030204" pitchFamily="34" charset="0"/>
                <a:ea typeface="Tahoma" pitchFamily="34" charset="0"/>
                <a:cs typeface="Tahoma" pitchFamily="34" charset="0"/>
              </a:rPr>
              <a:t>La </a:t>
            </a:r>
            <a:r>
              <a:rPr lang="it-IT" sz="1300" b="0" dirty="0">
                <a:solidFill>
                  <a:schemeClr val="tx1"/>
                </a:solidFill>
                <a:latin typeface="Calibri" panose="020F0502020204030204" pitchFamily="34" charset="0"/>
                <a:ea typeface="Tahoma" pitchFamily="34" charset="0"/>
                <a:cs typeface="Tahoma" pitchFamily="34" charset="0"/>
              </a:rPr>
              <a:t>presente indagine è il frutto della collaborazione fra </a:t>
            </a:r>
            <a:r>
              <a:rPr lang="it-IT" sz="1300" b="0" dirty="0" err="1">
                <a:solidFill>
                  <a:schemeClr val="tx1"/>
                </a:solidFill>
                <a:latin typeface="Calibri" panose="020F0502020204030204" pitchFamily="34" charset="0"/>
                <a:ea typeface="Tahoma" pitchFamily="34" charset="0"/>
                <a:cs typeface="Tahoma" pitchFamily="34" charset="0"/>
              </a:rPr>
              <a:t>Unioncamere</a:t>
            </a:r>
            <a:r>
              <a:rPr lang="it-IT" sz="1300" b="0" dirty="0">
                <a:solidFill>
                  <a:schemeClr val="tx1"/>
                </a:solidFill>
                <a:latin typeface="Calibri" panose="020F0502020204030204" pitchFamily="34" charset="0"/>
                <a:ea typeface="Tahoma" pitchFamily="34" charset="0"/>
                <a:cs typeface="Tahoma" pitchFamily="34" charset="0"/>
              </a:rPr>
              <a:t> Toscana e </a:t>
            </a:r>
            <a:r>
              <a:rPr lang="it-IT" sz="1300" b="0" dirty="0" err="1">
                <a:solidFill>
                  <a:schemeClr val="tx1"/>
                </a:solidFill>
                <a:latin typeface="Calibri" panose="020F0502020204030204" pitchFamily="34" charset="0"/>
                <a:ea typeface="Tahoma" pitchFamily="34" charset="0"/>
                <a:cs typeface="Tahoma" pitchFamily="34" charset="0"/>
              </a:rPr>
              <a:t>Confservizi</a:t>
            </a:r>
            <a:r>
              <a:rPr lang="it-IT" sz="1300" b="0" dirty="0">
                <a:solidFill>
                  <a:schemeClr val="tx1"/>
                </a:solidFill>
                <a:latin typeface="Calibri" panose="020F0502020204030204" pitchFamily="34" charset="0"/>
                <a:ea typeface="Tahoma" pitchFamily="34" charset="0"/>
                <a:cs typeface="Tahoma" pitchFamily="34" charset="0"/>
              </a:rPr>
              <a:t> CISPEL Toscana, attivata a partire dal 2012 per il monitoraggio del settore dei Servizi Pubblici Locali (SPL), considerato </a:t>
            </a:r>
            <a:r>
              <a:rPr lang="it-IT" sz="1300" b="0" dirty="0" smtClean="0">
                <a:solidFill>
                  <a:schemeClr val="tx1"/>
                </a:solidFill>
                <a:latin typeface="Calibri" panose="020F0502020204030204" pitchFamily="34" charset="0"/>
                <a:ea typeface="Tahoma" pitchFamily="34" charset="0"/>
                <a:cs typeface="Tahoma" pitchFamily="34" charset="0"/>
              </a:rPr>
              <a:t>come </a:t>
            </a:r>
            <a:r>
              <a:rPr lang="it-IT" sz="1300" b="0" dirty="0">
                <a:solidFill>
                  <a:schemeClr val="tx1"/>
                </a:solidFill>
                <a:latin typeface="Calibri" panose="020F0502020204030204" pitchFamily="34" charset="0"/>
                <a:ea typeface="Tahoma" pitchFamily="34" charset="0"/>
                <a:cs typeface="Tahoma" pitchFamily="34" charset="0"/>
              </a:rPr>
              <a:t>aggregato di imprese che operano nella erogazione del servizio idrico, della distribuzione del gas naturale, nella gestione dei rifiuti solidi urbani </a:t>
            </a:r>
            <a:r>
              <a:rPr lang="it-IT" sz="1300" b="0" dirty="0" smtClean="0">
                <a:solidFill>
                  <a:schemeClr val="tx1"/>
                </a:solidFill>
                <a:latin typeface="Calibri" panose="020F0502020204030204" pitchFamily="34" charset="0"/>
                <a:ea typeface="Tahoma" pitchFamily="34" charset="0"/>
                <a:cs typeface="Tahoma" pitchFamily="34" charset="0"/>
              </a:rPr>
              <a:t>e </a:t>
            </a:r>
            <a:r>
              <a:rPr lang="it-IT" sz="1300" b="0" dirty="0">
                <a:solidFill>
                  <a:schemeClr val="tx1"/>
                </a:solidFill>
                <a:latin typeface="Calibri" panose="020F0502020204030204" pitchFamily="34" charset="0"/>
                <a:ea typeface="Tahoma" pitchFamily="34" charset="0"/>
                <a:cs typeface="Tahoma" pitchFamily="34" charset="0"/>
              </a:rPr>
              <a:t>nei trasporti pubblici </a:t>
            </a:r>
            <a:r>
              <a:rPr lang="it-IT" sz="1300" b="0" dirty="0" smtClean="0">
                <a:solidFill>
                  <a:schemeClr val="tx1"/>
                </a:solidFill>
                <a:latin typeface="Calibri" panose="020F0502020204030204" pitchFamily="34" charset="0"/>
                <a:ea typeface="Tahoma" pitchFamily="34" charset="0"/>
                <a:cs typeface="Tahoma" pitchFamily="34" charset="0"/>
              </a:rPr>
              <a:t>locali.</a:t>
            </a:r>
          </a:p>
          <a:p>
            <a:pPr marL="171450" indent="-171450" algn="just">
              <a:buFont typeface="Arial" pitchFamily="34" charset="0"/>
              <a:buChar char="•"/>
            </a:pPr>
            <a:endParaRPr lang="it-IT" sz="1300" b="0" dirty="0">
              <a:solidFill>
                <a:schemeClr val="tx1"/>
              </a:solidFill>
              <a:latin typeface="Calibri" panose="020F0502020204030204" pitchFamily="34" charset="0"/>
              <a:ea typeface="Tahoma" pitchFamily="34" charset="0"/>
              <a:cs typeface="Tahoma" pitchFamily="34" charset="0"/>
            </a:endParaRPr>
          </a:p>
          <a:p>
            <a:pPr marL="171450" indent="-171450" algn="just">
              <a:buFont typeface="Arial" pitchFamily="34" charset="0"/>
              <a:buChar char="•"/>
            </a:pPr>
            <a:r>
              <a:rPr lang="it-IT" sz="1300" b="0" dirty="0" smtClean="0">
                <a:solidFill>
                  <a:schemeClr val="tx1"/>
                </a:solidFill>
                <a:latin typeface="Calibri" panose="020F0502020204030204" pitchFamily="34" charset="0"/>
                <a:ea typeface="Tahoma" pitchFamily="34" charset="0"/>
                <a:cs typeface="Tahoma" pitchFamily="34" charset="0"/>
              </a:rPr>
              <a:t>Le interviste sono state condotte da </a:t>
            </a:r>
            <a:r>
              <a:rPr lang="it-IT" sz="1300" b="0" dirty="0" err="1" smtClean="0">
                <a:solidFill>
                  <a:schemeClr val="tx1"/>
                </a:solidFill>
                <a:latin typeface="Calibri" panose="020F0502020204030204" pitchFamily="34" charset="0"/>
                <a:ea typeface="Tahoma" pitchFamily="34" charset="0"/>
                <a:cs typeface="Tahoma" pitchFamily="34" charset="0"/>
              </a:rPr>
              <a:t>Cispel</a:t>
            </a:r>
            <a:r>
              <a:rPr lang="it-IT" sz="1300" b="0" dirty="0" smtClean="0">
                <a:solidFill>
                  <a:schemeClr val="tx1"/>
                </a:solidFill>
                <a:latin typeface="Calibri" panose="020F0502020204030204" pitchFamily="34" charset="0"/>
                <a:ea typeface="Tahoma" pitchFamily="34" charset="0"/>
                <a:cs typeface="Tahoma" pitchFamily="34" charset="0"/>
              </a:rPr>
              <a:t> Toscana, complessivamente, al termine della rilevazione, è stata raggiunta una copertura del 53% in termini di numero di imprese e del 70% per numero di addetti, secondo il seguente dettaglio:</a:t>
            </a:r>
          </a:p>
          <a:p>
            <a:pPr marL="171450" indent="-171450" algn="just">
              <a:buFont typeface="Arial" pitchFamily="34" charset="0"/>
              <a:buChar char="•"/>
            </a:pPr>
            <a:endParaRPr lang="it-IT" sz="1300" b="0" dirty="0" smtClean="0">
              <a:solidFill>
                <a:schemeClr val="tx1"/>
              </a:solidFill>
              <a:latin typeface="Calibri" panose="020F0502020204030204" pitchFamily="34" charset="0"/>
              <a:ea typeface="Tahoma" pitchFamily="34" charset="0"/>
              <a:cs typeface="Tahoma" pitchFamily="34" charset="0"/>
            </a:endParaRPr>
          </a:p>
          <a:p>
            <a:pPr algn="just"/>
            <a:r>
              <a:rPr lang="it-IT" sz="1300" b="0" dirty="0" smtClean="0">
                <a:solidFill>
                  <a:schemeClr val="tx1"/>
                </a:solidFill>
                <a:latin typeface="Calibri" panose="020F0502020204030204" pitchFamily="34" charset="0"/>
                <a:ea typeface="Tahoma" pitchFamily="34" charset="0"/>
                <a:cs typeface="Tahoma" pitchFamily="34" charset="0"/>
              </a:rPr>
              <a:t>	Numero Imprese	Copertura</a:t>
            </a:r>
            <a:endParaRPr lang="it-IT" sz="1300" b="0" dirty="0">
              <a:solidFill>
                <a:schemeClr val="tx1"/>
              </a:solidFill>
              <a:latin typeface="Calibri" panose="020F0502020204030204" pitchFamily="34" charset="0"/>
              <a:ea typeface="Tahoma" pitchFamily="34" charset="0"/>
              <a:cs typeface="Tahoma" pitchFamily="34" charset="0"/>
            </a:endParaRPr>
          </a:p>
          <a:p>
            <a:pPr algn="just"/>
            <a:r>
              <a:rPr lang="it-IT" sz="1300" b="0" dirty="0" smtClean="0">
                <a:solidFill>
                  <a:schemeClr val="tx1"/>
                </a:solidFill>
                <a:latin typeface="Calibri" panose="020F0502020204030204" pitchFamily="34" charset="0"/>
                <a:ea typeface="Tahoma" pitchFamily="34" charset="0"/>
                <a:cs typeface="Tahoma" pitchFamily="34" charset="0"/>
              </a:rPr>
              <a:t>	Acqua</a:t>
            </a:r>
            <a:r>
              <a:rPr lang="it-IT" sz="1300" b="0" dirty="0">
                <a:solidFill>
                  <a:schemeClr val="tx1"/>
                </a:solidFill>
                <a:latin typeface="Calibri" panose="020F0502020204030204" pitchFamily="34" charset="0"/>
                <a:ea typeface="Tahoma" pitchFamily="34" charset="0"/>
                <a:cs typeface="Tahoma" pitchFamily="34" charset="0"/>
              </a:rPr>
              <a:t>		75,00	</a:t>
            </a:r>
          </a:p>
          <a:p>
            <a:pPr algn="just"/>
            <a:r>
              <a:rPr lang="it-IT" sz="1300" b="0" dirty="0" smtClean="0">
                <a:solidFill>
                  <a:schemeClr val="tx1"/>
                </a:solidFill>
                <a:latin typeface="Calibri" panose="020F0502020204030204" pitchFamily="34" charset="0"/>
                <a:ea typeface="Tahoma" pitchFamily="34" charset="0"/>
                <a:cs typeface="Tahoma" pitchFamily="34" charset="0"/>
              </a:rPr>
              <a:t>	Gas</a:t>
            </a:r>
            <a:r>
              <a:rPr lang="it-IT" sz="1300" b="0" dirty="0">
                <a:solidFill>
                  <a:schemeClr val="tx1"/>
                </a:solidFill>
                <a:latin typeface="Calibri" panose="020F0502020204030204" pitchFamily="34" charset="0"/>
                <a:ea typeface="Tahoma" pitchFamily="34" charset="0"/>
                <a:cs typeface="Tahoma" pitchFamily="34" charset="0"/>
              </a:rPr>
              <a:t>		60,00	</a:t>
            </a:r>
          </a:p>
          <a:p>
            <a:pPr algn="just"/>
            <a:r>
              <a:rPr lang="it-IT" sz="1300" b="0" dirty="0" smtClean="0">
                <a:solidFill>
                  <a:schemeClr val="tx1"/>
                </a:solidFill>
                <a:latin typeface="Calibri" panose="020F0502020204030204" pitchFamily="34" charset="0"/>
                <a:ea typeface="Tahoma" pitchFamily="34" charset="0"/>
                <a:cs typeface="Tahoma" pitchFamily="34" charset="0"/>
              </a:rPr>
              <a:t>	RSU</a:t>
            </a:r>
            <a:r>
              <a:rPr lang="it-IT" sz="1300" b="0" dirty="0">
                <a:solidFill>
                  <a:schemeClr val="tx1"/>
                </a:solidFill>
                <a:latin typeface="Calibri" panose="020F0502020204030204" pitchFamily="34" charset="0"/>
                <a:ea typeface="Tahoma" pitchFamily="34" charset="0"/>
                <a:cs typeface="Tahoma" pitchFamily="34" charset="0"/>
              </a:rPr>
              <a:t>		43,48	</a:t>
            </a:r>
          </a:p>
          <a:p>
            <a:pPr algn="just"/>
            <a:r>
              <a:rPr lang="it-IT" sz="1300" b="0" dirty="0" smtClean="0">
                <a:solidFill>
                  <a:schemeClr val="tx1"/>
                </a:solidFill>
                <a:latin typeface="Calibri" panose="020F0502020204030204" pitchFamily="34" charset="0"/>
                <a:ea typeface="Tahoma" pitchFamily="34" charset="0"/>
                <a:cs typeface="Tahoma" pitchFamily="34" charset="0"/>
              </a:rPr>
              <a:t>	TPL</a:t>
            </a:r>
            <a:r>
              <a:rPr lang="it-IT" sz="1300" b="0" dirty="0">
                <a:solidFill>
                  <a:schemeClr val="tx1"/>
                </a:solidFill>
                <a:latin typeface="Calibri" panose="020F0502020204030204" pitchFamily="34" charset="0"/>
                <a:ea typeface="Tahoma" pitchFamily="34" charset="0"/>
                <a:cs typeface="Tahoma" pitchFamily="34" charset="0"/>
              </a:rPr>
              <a:t>		57,14	</a:t>
            </a:r>
          </a:p>
          <a:p>
            <a:pPr algn="just"/>
            <a:r>
              <a:rPr lang="it-IT" sz="1300" b="0" dirty="0" smtClean="0">
                <a:solidFill>
                  <a:schemeClr val="tx1"/>
                </a:solidFill>
                <a:latin typeface="Calibri" panose="020F0502020204030204" pitchFamily="34" charset="0"/>
                <a:ea typeface="Tahoma" pitchFamily="34" charset="0"/>
                <a:cs typeface="Tahoma" pitchFamily="34" charset="0"/>
              </a:rPr>
              <a:t>	</a:t>
            </a:r>
            <a:r>
              <a:rPr lang="it-IT" sz="1300" dirty="0" smtClean="0">
                <a:solidFill>
                  <a:schemeClr val="tx1"/>
                </a:solidFill>
                <a:latin typeface="Calibri" panose="020F0502020204030204" pitchFamily="34" charset="0"/>
                <a:ea typeface="Tahoma" pitchFamily="34" charset="0"/>
                <a:cs typeface="Tahoma" pitchFamily="34" charset="0"/>
              </a:rPr>
              <a:t>Totale</a:t>
            </a:r>
            <a:r>
              <a:rPr lang="it-IT" sz="1300" dirty="0">
                <a:solidFill>
                  <a:schemeClr val="tx1"/>
                </a:solidFill>
                <a:latin typeface="Calibri" panose="020F0502020204030204" pitchFamily="34" charset="0"/>
                <a:ea typeface="Tahoma" pitchFamily="34" charset="0"/>
                <a:cs typeface="Tahoma" pitchFamily="34" charset="0"/>
              </a:rPr>
              <a:t>		53,49</a:t>
            </a:r>
            <a:r>
              <a:rPr lang="it-IT" sz="1300" b="0" dirty="0">
                <a:solidFill>
                  <a:schemeClr val="tx1"/>
                </a:solidFill>
                <a:latin typeface="Calibri" panose="020F0502020204030204" pitchFamily="34" charset="0"/>
                <a:ea typeface="Tahoma" pitchFamily="34" charset="0"/>
                <a:cs typeface="Tahoma" pitchFamily="34" charset="0"/>
              </a:rPr>
              <a:t>	</a:t>
            </a:r>
            <a:endParaRPr lang="it-IT" sz="1300" b="0" dirty="0" smtClean="0">
              <a:solidFill>
                <a:schemeClr val="tx1"/>
              </a:solidFill>
              <a:latin typeface="Calibri" panose="020F0502020204030204" pitchFamily="34" charset="0"/>
              <a:ea typeface="Tahoma" pitchFamily="34" charset="0"/>
              <a:cs typeface="Tahoma" pitchFamily="34" charset="0"/>
            </a:endParaRPr>
          </a:p>
          <a:p>
            <a:pPr algn="just"/>
            <a:endParaRPr lang="it-IT" sz="1300" b="0" dirty="0">
              <a:solidFill>
                <a:schemeClr val="tx1"/>
              </a:solidFill>
              <a:latin typeface="Calibri" panose="020F0502020204030204" pitchFamily="34" charset="0"/>
              <a:ea typeface="Tahoma" pitchFamily="34" charset="0"/>
              <a:cs typeface="Tahoma" pitchFamily="34" charset="0"/>
            </a:endParaRPr>
          </a:p>
          <a:p>
            <a:pPr algn="just"/>
            <a:r>
              <a:rPr lang="it-IT" sz="1300" b="0" dirty="0" smtClean="0">
                <a:solidFill>
                  <a:schemeClr val="tx1"/>
                </a:solidFill>
                <a:latin typeface="Calibri" panose="020F0502020204030204" pitchFamily="34" charset="0"/>
                <a:ea typeface="Tahoma" pitchFamily="34" charset="0"/>
                <a:cs typeface="Tahoma" pitchFamily="34" charset="0"/>
              </a:rPr>
              <a:t>	Numero Addetti	Copertura</a:t>
            </a:r>
            <a:r>
              <a:rPr lang="it-IT" sz="1300" b="0" dirty="0">
                <a:solidFill>
                  <a:schemeClr val="tx1"/>
                </a:solidFill>
                <a:latin typeface="Calibri" panose="020F0502020204030204" pitchFamily="34" charset="0"/>
                <a:ea typeface="Tahoma" pitchFamily="34" charset="0"/>
                <a:cs typeface="Tahoma" pitchFamily="34" charset="0"/>
              </a:rPr>
              <a:t>	</a:t>
            </a:r>
          </a:p>
          <a:p>
            <a:pPr algn="just"/>
            <a:r>
              <a:rPr lang="it-IT" sz="1300" b="0" dirty="0" smtClean="0">
                <a:solidFill>
                  <a:schemeClr val="tx1"/>
                </a:solidFill>
                <a:latin typeface="Calibri" panose="020F0502020204030204" pitchFamily="34" charset="0"/>
                <a:ea typeface="Tahoma" pitchFamily="34" charset="0"/>
                <a:cs typeface="Tahoma" pitchFamily="34" charset="0"/>
              </a:rPr>
              <a:t>	Acqua</a:t>
            </a:r>
            <a:r>
              <a:rPr lang="it-IT" sz="1300" b="0" dirty="0">
                <a:solidFill>
                  <a:schemeClr val="tx1"/>
                </a:solidFill>
                <a:latin typeface="Calibri" panose="020F0502020204030204" pitchFamily="34" charset="0"/>
                <a:ea typeface="Tahoma" pitchFamily="34" charset="0"/>
                <a:cs typeface="Tahoma" pitchFamily="34" charset="0"/>
              </a:rPr>
              <a:t>		82,32	</a:t>
            </a:r>
          </a:p>
          <a:p>
            <a:pPr algn="just"/>
            <a:r>
              <a:rPr lang="it-IT" sz="1300" b="0" dirty="0" smtClean="0">
                <a:solidFill>
                  <a:schemeClr val="tx1"/>
                </a:solidFill>
                <a:latin typeface="Calibri" panose="020F0502020204030204" pitchFamily="34" charset="0"/>
                <a:ea typeface="Tahoma" pitchFamily="34" charset="0"/>
                <a:cs typeface="Tahoma" pitchFamily="34" charset="0"/>
              </a:rPr>
              <a:t>	Gas</a:t>
            </a:r>
            <a:r>
              <a:rPr lang="it-IT" sz="1300" b="0" dirty="0">
                <a:solidFill>
                  <a:schemeClr val="tx1"/>
                </a:solidFill>
                <a:latin typeface="Calibri" panose="020F0502020204030204" pitchFamily="34" charset="0"/>
                <a:ea typeface="Tahoma" pitchFamily="34" charset="0"/>
                <a:cs typeface="Tahoma" pitchFamily="34" charset="0"/>
              </a:rPr>
              <a:t>		71,75	</a:t>
            </a:r>
          </a:p>
          <a:p>
            <a:pPr algn="just"/>
            <a:r>
              <a:rPr lang="it-IT" sz="1300" b="0" dirty="0" smtClean="0">
                <a:solidFill>
                  <a:schemeClr val="tx1"/>
                </a:solidFill>
                <a:latin typeface="Calibri" panose="020F0502020204030204" pitchFamily="34" charset="0"/>
                <a:ea typeface="Tahoma" pitchFamily="34" charset="0"/>
                <a:cs typeface="Tahoma" pitchFamily="34" charset="0"/>
              </a:rPr>
              <a:t>	RSU</a:t>
            </a:r>
            <a:r>
              <a:rPr lang="it-IT" sz="1300" b="0" dirty="0">
                <a:solidFill>
                  <a:schemeClr val="tx1"/>
                </a:solidFill>
                <a:latin typeface="Calibri" panose="020F0502020204030204" pitchFamily="34" charset="0"/>
                <a:ea typeface="Tahoma" pitchFamily="34" charset="0"/>
                <a:cs typeface="Tahoma" pitchFamily="34" charset="0"/>
              </a:rPr>
              <a:t>		57,30	</a:t>
            </a:r>
          </a:p>
          <a:p>
            <a:pPr algn="just"/>
            <a:r>
              <a:rPr lang="it-IT" sz="1300" b="0" dirty="0" smtClean="0">
                <a:solidFill>
                  <a:schemeClr val="tx1"/>
                </a:solidFill>
                <a:latin typeface="Calibri" panose="020F0502020204030204" pitchFamily="34" charset="0"/>
                <a:ea typeface="Tahoma" pitchFamily="34" charset="0"/>
                <a:cs typeface="Tahoma" pitchFamily="34" charset="0"/>
              </a:rPr>
              <a:t>	TPL</a:t>
            </a:r>
            <a:r>
              <a:rPr lang="it-IT" sz="1300" b="0" dirty="0">
                <a:solidFill>
                  <a:schemeClr val="tx1"/>
                </a:solidFill>
                <a:latin typeface="Calibri" panose="020F0502020204030204" pitchFamily="34" charset="0"/>
                <a:ea typeface="Tahoma" pitchFamily="34" charset="0"/>
                <a:cs typeface="Tahoma" pitchFamily="34" charset="0"/>
              </a:rPr>
              <a:t>		78,22	</a:t>
            </a:r>
          </a:p>
          <a:p>
            <a:pPr algn="just"/>
            <a:r>
              <a:rPr lang="it-IT" sz="1300" b="0" dirty="0" smtClean="0">
                <a:solidFill>
                  <a:schemeClr val="tx1"/>
                </a:solidFill>
                <a:latin typeface="Calibri" panose="020F0502020204030204" pitchFamily="34" charset="0"/>
                <a:ea typeface="Tahoma" pitchFamily="34" charset="0"/>
                <a:cs typeface="Tahoma" pitchFamily="34" charset="0"/>
              </a:rPr>
              <a:t>	</a:t>
            </a:r>
            <a:r>
              <a:rPr lang="it-IT" sz="1300" dirty="0" smtClean="0">
                <a:solidFill>
                  <a:schemeClr val="tx1"/>
                </a:solidFill>
                <a:latin typeface="Calibri" panose="020F0502020204030204" pitchFamily="34" charset="0"/>
                <a:ea typeface="Tahoma" pitchFamily="34" charset="0"/>
                <a:cs typeface="Tahoma" pitchFamily="34" charset="0"/>
              </a:rPr>
              <a:t>Totale</a:t>
            </a:r>
            <a:r>
              <a:rPr lang="it-IT" sz="1300" dirty="0">
                <a:solidFill>
                  <a:schemeClr val="tx1"/>
                </a:solidFill>
                <a:latin typeface="Calibri" panose="020F0502020204030204" pitchFamily="34" charset="0"/>
                <a:ea typeface="Tahoma" pitchFamily="34" charset="0"/>
                <a:cs typeface="Tahoma" pitchFamily="34" charset="0"/>
              </a:rPr>
              <a:t>		70,26</a:t>
            </a:r>
            <a:r>
              <a:rPr lang="it-IT" sz="1300" dirty="0">
                <a:solidFill>
                  <a:srgbClr val="C00000"/>
                </a:solidFill>
                <a:latin typeface="Calibri" panose="020F0502020204030204" pitchFamily="34" charset="0"/>
                <a:ea typeface="Tahoma" pitchFamily="34" charset="0"/>
                <a:cs typeface="Tahoma" pitchFamily="34" charset="0"/>
              </a:rPr>
              <a:t>	</a:t>
            </a:r>
          </a:p>
          <a:p>
            <a:pPr marL="171450" indent="-171450" algn="just">
              <a:buFont typeface="Arial" pitchFamily="34" charset="0"/>
              <a:buChar char="•"/>
            </a:pPr>
            <a:endParaRPr lang="it-IT" sz="1300" dirty="0" smtClean="0">
              <a:solidFill>
                <a:srgbClr val="C00000"/>
              </a:solidFill>
              <a:latin typeface="Calibri" panose="020F0502020204030204" pitchFamily="34" charset="0"/>
              <a:ea typeface="Tahoma" pitchFamily="34" charset="0"/>
              <a:cs typeface="Tahoma" pitchFamily="34" charset="0"/>
            </a:endParaRPr>
          </a:p>
          <a:p>
            <a:endParaRPr lang="it-IT" sz="1200"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880083190"/>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AutoShape 4"/>
          <p:cNvSpPr>
            <a:spLocks noChangeArrowheads="1"/>
          </p:cNvSpPr>
          <p:nvPr/>
        </p:nvSpPr>
        <p:spPr bwMode="auto">
          <a:xfrm>
            <a:off x="2270125" y="49213"/>
            <a:ext cx="5978525" cy="744537"/>
          </a:xfrm>
          <a:prstGeom prst="roundRect">
            <a:avLst>
              <a:gd name="adj" fmla="val 213"/>
            </a:avLst>
          </a:prstGeom>
          <a:noFill/>
          <a:ln w="9525">
            <a:noFill/>
            <a:round/>
            <a:headEnd/>
            <a:tailEnd/>
          </a:ln>
        </p:spPr>
        <p:txBody>
          <a:bodyPr wrap="none" anchor="ctr"/>
          <a:lstStyle/>
          <a:p>
            <a:pPr eaLnBrk="0" hangingPunct="0"/>
            <a:endParaRPr lang="it-IT"/>
          </a:p>
        </p:txBody>
      </p:sp>
      <p:pic>
        <p:nvPicPr>
          <p:cNvPr id="96258" name="Picture 6"/>
          <p:cNvPicPr>
            <a:picLocks noChangeAspect="1" noChangeArrowheads="1"/>
          </p:cNvPicPr>
          <p:nvPr/>
        </p:nvPicPr>
        <p:blipFill>
          <a:blip r:embed="rId3"/>
          <a:srcRect/>
          <a:stretch>
            <a:fillRect/>
          </a:stretch>
        </p:blipFill>
        <p:spPr bwMode="auto">
          <a:xfrm>
            <a:off x="0" y="0"/>
            <a:ext cx="2103438" cy="768350"/>
          </a:xfrm>
          <a:prstGeom prst="rect">
            <a:avLst/>
          </a:prstGeom>
          <a:noFill/>
          <a:ln w="9525">
            <a:noFill/>
            <a:miter lim="800000"/>
            <a:headEnd/>
            <a:tailEnd/>
          </a:ln>
        </p:spPr>
      </p:pic>
      <p:sp>
        <p:nvSpPr>
          <p:cNvPr id="96262" name="AutoShape 9"/>
          <p:cNvSpPr>
            <a:spLocks noChangeArrowheads="1"/>
          </p:cNvSpPr>
          <p:nvPr/>
        </p:nvSpPr>
        <p:spPr bwMode="auto">
          <a:xfrm>
            <a:off x="2103438" y="1247006"/>
            <a:ext cx="3303588" cy="2786062"/>
          </a:xfrm>
          <a:prstGeom prst="roundRect">
            <a:avLst>
              <a:gd name="adj" fmla="val 468"/>
            </a:avLst>
          </a:prstGeom>
          <a:noFill/>
          <a:ln w="9525">
            <a:noFill/>
            <a:round/>
            <a:headEnd/>
            <a:tailEnd/>
          </a:ln>
        </p:spPr>
        <p:txBody>
          <a:bodyPr lIns="90000" tIns="46800" rIns="90000" bIns="46800"/>
          <a:lstStyle/>
          <a:p>
            <a:pPr algn="ctr" eaLnBrk="0" hangingPunct="0">
              <a:spcAft>
                <a:spcPts val="3000"/>
              </a:spcAft>
              <a:buClr>
                <a:srgbClr val="0099CC"/>
              </a:buClr>
              <a:buSzPct val="100000"/>
              <a:buFont typeface="Wingdings" pitchFamily="2"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it-IT" sz="3200" dirty="0">
                <a:solidFill>
                  <a:schemeClr val="tx1"/>
                </a:solidFill>
                <a:latin typeface="Tahoma" pitchFamily="34" charset="0"/>
              </a:rPr>
              <a:t>GRAZIE PER L’ATTENZIONE</a:t>
            </a:r>
          </a:p>
          <a:p>
            <a:pPr algn="r" eaLnBrk="0" hangingPunct="0">
              <a:buClr>
                <a:srgbClr val="0099CC"/>
              </a:buCl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b="0" dirty="0">
              <a:solidFill>
                <a:srgbClr val="006699"/>
              </a:solidFill>
              <a:latin typeface="Tahoma" pitchFamily="34" charset="0"/>
            </a:endParaRPr>
          </a:p>
          <a:p>
            <a:pPr algn="r" eaLnBrk="0" hangingPunct="0">
              <a:buClr>
                <a:srgbClr val="0099CC"/>
              </a:buClr>
              <a:buSzPct val="100000"/>
              <a:buFont typeface="Wingdings" pitchFamily="2"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b="0" dirty="0">
              <a:solidFill>
                <a:srgbClr val="006699"/>
              </a:solidFill>
              <a:latin typeface="Tahoma" pitchFamily="34" charset="0"/>
            </a:endParaRPr>
          </a:p>
          <a:p>
            <a:pPr algn="r" eaLnBrk="0" hangingPunct="0">
              <a:spcAft>
                <a:spcPct val="100000"/>
              </a:spcAft>
              <a:buClr>
                <a:srgbClr val="0099CC"/>
              </a:buClr>
              <a:buSzPct val="100000"/>
              <a:buFont typeface="Wingdings" pitchFamily="2"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sz="2400" b="0" u="sng" dirty="0">
              <a:solidFill>
                <a:srgbClr val="006699"/>
              </a:solidFill>
              <a:latin typeface="Tahoma" pitchFamily="34" charset="0"/>
            </a:endParaRPr>
          </a:p>
          <a:p>
            <a:pPr algn="r" eaLnBrk="0" hangingPunct="0">
              <a:spcAft>
                <a:spcPct val="100000"/>
              </a:spcAft>
              <a:buClr>
                <a:srgbClr val="0099CC"/>
              </a:buClr>
              <a:buSzPct val="100000"/>
              <a:buFont typeface="Wingdings" pitchFamily="2"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sz="2400" b="0" u="sng" dirty="0">
              <a:solidFill>
                <a:srgbClr val="006699"/>
              </a:solidFill>
              <a:latin typeface="Tahoma" pitchFamily="34" charset="0"/>
            </a:endParaRPr>
          </a:p>
          <a:p>
            <a:pPr algn="r" eaLnBrk="0" hangingPunct="0">
              <a:spcAft>
                <a:spcPct val="100000"/>
              </a:spcAft>
              <a:buClr>
                <a:srgbClr val="0099CC"/>
              </a:buClr>
              <a:buSzPct val="100000"/>
              <a:buFont typeface="Wingdings" pitchFamily="2"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sz="2400" b="0" u="sng" dirty="0">
              <a:solidFill>
                <a:srgbClr val="006699"/>
              </a:solidFill>
              <a:latin typeface="Tahoma" pitchFamily="34" charset="0"/>
            </a:endParaRPr>
          </a:p>
        </p:txBody>
      </p:sp>
      <p:pic>
        <p:nvPicPr>
          <p:cNvPr id="96263" name="Picture 7"/>
          <p:cNvPicPr>
            <a:picLocks noChangeAspect="1" noChangeArrowheads="1"/>
          </p:cNvPicPr>
          <p:nvPr/>
        </p:nvPicPr>
        <p:blipFill>
          <a:blip r:embed="rId4"/>
          <a:srcRect/>
          <a:stretch>
            <a:fillRect/>
          </a:stretch>
        </p:blipFill>
        <p:spPr bwMode="auto">
          <a:xfrm>
            <a:off x="6207125" y="95250"/>
            <a:ext cx="1668463" cy="760413"/>
          </a:xfrm>
          <a:prstGeom prst="rect">
            <a:avLst/>
          </a:prstGeom>
          <a:noFill/>
          <a:ln w="9525">
            <a:noFill/>
            <a:miter lim="800000"/>
            <a:headEnd/>
            <a:tailEnd/>
          </a:ln>
        </p:spPr>
      </p:pic>
      <p:sp>
        <p:nvSpPr>
          <p:cNvPr id="2" name="Rettangolo 1"/>
          <p:cNvSpPr/>
          <p:nvPr/>
        </p:nvSpPr>
        <p:spPr>
          <a:xfrm>
            <a:off x="176212" y="4066951"/>
            <a:ext cx="4734074" cy="1169551"/>
          </a:xfrm>
          <a:prstGeom prst="rect">
            <a:avLst/>
          </a:prstGeom>
        </p:spPr>
        <p:txBody>
          <a:bodyPr wrap="square">
            <a:spAutoFit/>
          </a:bodyPr>
          <a:lstStyle/>
          <a:p>
            <a:pP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1400" b="0" dirty="0" smtClean="0">
                <a:solidFill>
                  <a:schemeClr val="tx1"/>
                </a:solidFill>
                <a:latin typeface="Calibri" panose="020F0502020204030204" pitchFamily="34" charset="0"/>
              </a:rPr>
              <a:t>Il presente materiale è stato realizzato grazie al contributo del gruppo di lavoro composto da:</a:t>
            </a:r>
            <a:endParaRPr lang="it-IT" sz="1400" b="0" dirty="0">
              <a:solidFill>
                <a:schemeClr val="tx1"/>
              </a:solidFill>
              <a:latin typeface="Calibri" panose="020F0502020204030204" pitchFamily="34" charset="0"/>
            </a:endParaRPr>
          </a:p>
          <a:p>
            <a:pP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1400" b="0" dirty="0">
                <a:solidFill>
                  <a:schemeClr val="tx1"/>
                </a:solidFill>
                <a:latin typeface="Calibri" panose="020F0502020204030204" pitchFamily="34" charset="0"/>
              </a:rPr>
              <a:t>Andrea Cardosi, Riccardo Perugi, Silvia Pincione – </a:t>
            </a:r>
            <a:r>
              <a:rPr lang="it-IT" sz="1400" b="0" i="1" dirty="0" err="1">
                <a:solidFill>
                  <a:schemeClr val="tx1"/>
                </a:solidFill>
                <a:latin typeface="Calibri" panose="020F0502020204030204" pitchFamily="34" charset="0"/>
              </a:rPr>
              <a:t>Unioncamere</a:t>
            </a:r>
            <a:r>
              <a:rPr lang="it-IT" sz="1400" b="0" i="1" dirty="0">
                <a:solidFill>
                  <a:schemeClr val="tx1"/>
                </a:solidFill>
                <a:latin typeface="Calibri" panose="020F0502020204030204" pitchFamily="34" charset="0"/>
              </a:rPr>
              <a:t> Toscana</a:t>
            </a:r>
          </a:p>
          <a:p>
            <a:pP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1400" b="0" dirty="0">
                <a:solidFill>
                  <a:schemeClr val="tx1"/>
                </a:solidFill>
                <a:latin typeface="Calibri" panose="020F0502020204030204" pitchFamily="34" charset="0"/>
              </a:rPr>
              <a:t>Chiara Boschi – </a:t>
            </a:r>
            <a:r>
              <a:rPr lang="it-IT" sz="1400" b="0" i="1" dirty="0" err="1">
                <a:solidFill>
                  <a:schemeClr val="tx1"/>
                </a:solidFill>
                <a:latin typeface="Calibri" panose="020F0502020204030204" pitchFamily="34" charset="0"/>
              </a:rPr>
              <a:t>Cispel</a:t>
            </a:r>
            <a:r>
              <a:rPr lang="it-IT" sz="1400" b="0" i="1" dirty="0">
                <a:solidFill>
                  <a:schemeClr val="tx1"/>
                </a:solidFill>
                <a:latin typeface="Calibri" panose="020F0502020204030204" pitchFamily="34" charset="0"/>
              </a:rPr>
              <a:t> Toscana</a:t>
            </a:r>
            <a:endParaRPr lang="it-IT" sz="1400" b="0" i="1" dirty="0">
              <a:solidFill>
                <a:schemeClr val="tx1"/>
              </a:solidFill>
              <a:latin typeface="Calibri" panose="020F0502020204030204" pitchFamily="34" charset="0"/>
            </a:endParaRPr>
          </a:p>
        </p:txBody>
      </p:sp>
      <p:sp>
        <p:nvSpPr>
          <p:cNvPr id="4" name="Rettangolo 3"/>
          <p:cNvSpPr/>
          <p:nvPr/>
        </p:nvSpPr>
        <p:spPr>
          <a:xfrm>
            <a:off x="5393998" y="4085350"/>
            <a:ext cx="2913226" cy="954107"/>
          </a:xfrm>
          <a:prstGeom prst="rect">
            <a:avLst/>
          </a:prstGeom>
        </p:spPr>
        <p:txBody>
          <a:bodyPr wrap="square">
            <a:spAutoFit/>
          </a:bodyPr>
          <a:lstStyle/>
          <a:p>
            <a:pP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1400" b="0" dirty="0" smtClean="0">
                <a:solidFill>
                  <a:schemeClr val="tx1"/>
                </a:solidFill>
                <a:latin typeface="Calibri" panose="020F0502020204030204" pitchFamily="34" charset="0"/>
              </a:rPr>
              <a:t>Disponibile su:</a:t>
            </a:r>
          </a:p>
          <a:p>
            <a:pP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1400" b="0" dirty="0" smtClean="0">
                <a:solidFill>
                  <a:schemeClr val="tx1"/>
                </a:solidFill>
                <a:latin typeface="Calibri" panose="020F0502020204030204" pitchFamily="34" charset="0"/>
              </a:rPr>
              <a:t>www.tos.camcom.it</a:t>
            </a:r>
            <a:endParaRPr lang="it-IT" sz="1400" b="0" dirty="0">
              <a:solidFill>
                <a:schemeClr val="tx1"/>
              </a:solidFill>
              <a:latin typeface="Calibri" panose="020F0502020204030204" pitchFamily="34" charset="0"/>
            </a:endParaRPr>
          </a:p>
          <a:p>
            <a:pP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1400" b="0" dirty="0">
                <a:solidFill>
                  <a:schemeClr val="tx1"/>
                </a:solidFill>
                <a:latin typeface="Calibri" panose="020F0502020204030204" pitchFamily="34" charset="0"/>
              </a:rPr>
              <a:t>www.starnet.unioncamere.it</a:t>
            </a:r>
          </a:p>
          <a:p>
            <a:pPr eaLnBrk="0" hangingPunct="0">
              <a:buClr>
                <a:srgbClr val="3333CC"/>
              </a:buClr>
              <a:buSzPct val="100000"/>
              <a:buFont typeface="Tahoma" pitchFamily="34" charset="0"/>
              <a:buNone/>
              <a:tabLst>
                <a:tab pos="0" algn="l"/>
                <a:tab pos="825500" algn="l"/>
                <a:tab pos="1652588" algn="l"/>
                <a:tab pos="2479675" algn="l"/>
                <a:tab pos="3306763" algn="l"/>
                <a:tab pos="4133850" algn="l"/>
                <a:tab pos="4960938" algn="l"/>
                <a:tab pos="5788025" algn="l"/>
                <a:tab pos="6615113" algn="l"/>
                <a:tab pos="7442200" algn="l"/>
                <a:tab pos="8269288" algn="l"/>
                <a:tab pos="9096375" algn="l"/>
                <a:tab pos="9923463" algn="l"/>
                <a:tab pos="10750550" algn="l"/>
              </a:tabLst>
            </a:pPr>
            <a:r>
              <a:rPr lang="it-IT" sz="1400" b="0" dirty="0">
                <a:solidFill>
                  <a:schemeClr val="tx1"/>
                </a:solidFill>
                <a:latin typeface="Calibri" panose="020F0502020204030204" pitchFamily="34" charset="0"/>
              </a:rPr>
              <a:t>www.cispeltoscana.net</a:t>
            </a: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a:ea typeface="MS Gothic"/>
        <a:cs typeface=""/>
      </a:majorFont>
      <a:minorFont>
        <a:latin typeface="Times"/>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000" b="1"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000" b="1"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a:ea typeface="MS Gothic"/>
        <a:cs typeface=""/>
      </a:majorFont>
      <a:minorFont>
        <a:latin typeface="Times"/>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000" b="1"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000" b="1"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12239</TotalTime>
  <Words>1201</Words>
  <Application>Microsoft Office PowerPoint</Application>
  <PresentationFormat>Personalizzato</PresentationFormat>
  <Paragraphs>63</Paragraphs>
  <Slides>10</Slides>
  <Notes>10</Notes>
  <HiddenSlides>0</HiddenSlides>
  <MMClips>0</MMClips>
  <ScaleCrop>false</ScaleCrop>
  <HeadingPairs>
    <vt:vector size="4" baseType="variant">
      <vt:variant>
        <vt:lpstr>Tema</vt:lpstr>
      </vt:variant>
      <vt:variant>
        <vt:i4>2</vt:i4>
      </vt:variant>
      <vt:variant>
        <vt:lpstr>Titoli diapositive</vt:lpstr>
      </vt:variant>
      <vt:variant>
        <vt:i4>10</vt:i4>
      </vt:variant>
    </vt:vector>
  </HeadingPairs>
  <TitlesOfParts>
    <vt:vector size="12" baseType="lpstr">
      <vt:lpstr>Struttura predefinita</vt:lpstr>
      <vt:lpstr>1_Struttura predefinita</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Cristina Marullo (cut0041)</dc:creator>
  <cp:lastModifiedBy>Andrea Cardosi (cut0034)</cp:lastModifiedBy>
  <cp:revision>2656</cp:revision>
  <cp:lastPrinted>2013-11-19T15:19:33Z</cp:lastPrinted>
  <dcterms:modified xsi:type="dcterms:W3CDTF">2013-11-20T14:21:27Z</dcterms:modified>
</cp:coreProperties>
</file>