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77" r:id="rId3"/>
    <p:sldId id="259" r:id="rId4"/>
    <p:sldId id="270" r:id="rId5"/>
    <p:sldId id="279" r:id="rId6"/>
    <p:sldId id="278" r:id="rId7"/>
    <p:sldId id="280" r:id="rId8"/>
    <p:sldId id="264" r:id="rId9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 " initials="MSOffice" lastIdx="1" clrIdx="0"/>
  <p:cmAuthor id="1" name="Silvia Pincione" initials="SP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DAEF"/>
    <a:srgbClr val="DFF6F9"/>
    <a:srgbClr val="E63A53"/>
    <a:srgbClr val="D13015"/>
    <a:srgbClr val="CC6600"/>
    <a:srgbClr val="990033"/>
    <a:srgbClr val="CC33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44" autoAdjust="0"/>
    <p:restoredTop sz="93835" autoAdjust="0"/>
  </p:normalViewPr>
  <p:slideViewPr>
    <p:cSldViewPr>
      <p:cViewPr>
        <p:scale>
          <a:sx n="109" d="100"/>
          <a:sy n="109" d="100"/>
        </p:scale>
        <p:origin x="-91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1710" y="-72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678D5B-118B-46AF-93D5-AAA73A7D07F4}" type="datetimeFigureOut">
              <a:rPr lang="it-IT" smtClean="0"/>
              <a:pPr/>
              <a:t>02/09/2015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6"/>
            <a:ext cx="2945659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4" y="9428166"/>
            <a:ext cx="2945659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F55F2-F964-4A21-BDC9-AB7D5AFE0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0968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B6FF1-5AC3-4C76-B721-E7A4EB1B43B6}" type="datetimeFigureOut">
              <a:rPr lang="it-IT" smtClean="0"/>
              <a:pPr/>
              <a:t>02/09/2015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7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C6E64A-3A5B-4167-B88B-9BDF8971F1A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3531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6E64A-3A5B-4167-B88B-9BDF8971F1A5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4452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6E64A-3A5B-4167-B88B-9BDF8971F1A5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7556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6E64A-3A5B-4167-B88B-9BDF8971F1A5}" type="slidenum">
              <a:rPr lang="it-IT" smtClean="0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6902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6E64A-3A5B-4167-B88B-9BDF8971F1A5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2925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6E64A-3A5B-4167-B88B-9BDF8971F1A5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4710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6E64A-3A5B-4167-B88B-9BDF8971F1A5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4710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6E64A-3A5B-4167-B88B-9BDF8971F1A5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4710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6E64A-3A5B-4167-B88B-9BDF8971F1A5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9097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02/09/2015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6513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02/09/2015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525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02/09/2015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3698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02/09/2015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166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02/09/2015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441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02/09/2015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7718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02/09/2015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6638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02/09/2015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7591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02/09/2015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0473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02/09/2015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6651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02/09/2015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441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1000">
              <a:schemeClr val="bg1"/>
            </a:gs>
            <a:gs pos="77000">
              <a:schemeClr val="accent6">
                <a:lumMod val="40000"/>
                <a:lumOff val="60000"/>
              </a:schemeClr>
            </a:gs>
            <a:gs pos="92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E1F9A-F008-445B-A080-FD8D8D91489A}" type="datetimeFigureOut">
              <a:rPr lang="it-IT" smtClean="0"/>
              <a:pPr/>
              <a:t>02/09/2015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213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emf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emf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rnet.unioncamere.it/Credito_6A1182B19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0" y="4963306"/>
            <a:ext cx="2254032" cy="1894694"/>
          </a:xfrm>
          <a:prstGeom prst="rect">
            <a:avLst/>
          </a:prstGeom>
        </p:spPr>
      </p:pic>
      <p:sp>
        <p:nvSpPr>
          <p:cNvPr id="5" name="Titolo 1"/>
          <p:cNvSpPr>
            <a:spLocks noGrp="1"/>
          </p:cNvSpPr>
          <p:nvPr>
            <p:ph type="ctrTitle"/>
          </p:nvPr>
        </p:nvSpPr>
        <p:spPr>
          <a:xfrm>
            <a:off x="755576" y="1556792"/>
            <a:ext cx="7560840" cy="1008112"/>
          </a:xfrm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it-IT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credito in Toscana</a:t>
            </a:r>
          </a:p>
        </p:txBody>
      </p:sp>
      <p:sp>
        <p:nvSpPr>
          <p:cNvPr id="6" name="Sottotitolo 2"/>
          <p:cNvSpPr>
            <a:spLocks noGrp="1"/>
          </p:cNvSpPr>
          <p:nvPr>
            <p:ph type="subTitle" idx="1"/>
          </p:nvPr>
        </p:nvSpPr>
        <p:spPr>
          <a:xfrm>
            <a:off x="756220" y="2780928"/>
            <a:ext cx="4319836" cy="432048"/>
          </a:xfrm>
        </p:spPr>
        <p:txBody>
          <a:bodyPr/>
          <a:lstStyle/>
          <a:p>
            <a:pPr algn="l" eaLnBrk="1" hangingPunct="1">
              <a:defRPr/>
            </a:pPr>
            <a:r>
              <a:rPr lang="it-IT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trimestre 2015</a:t>
            </a:r>
            <a:endParaRPr lang="it-IT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Sottotitolo 2"/>
          <p:cNvSpPr txBox="1">
            <a:spLocks/>
          </p:cNvSpPr>
          <p:nvPr/>
        </p:nvSpPr>
        <p:spPr bwMode="auto">
          <a:xfrm>
            <a:off x="5292080" y="6026473"/>
            <a:ext cx="30242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0"/>
          <a:lstStyle>
            <a:lvl1pPr marL="36513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r" eaLnBrk="1" hangingPunct="1"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r>
              <a:rPr lang="it-IT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Firenze, Luglio 2015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913" y="291086"/>
            <a:ext cx="3120263" cy="83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549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859707"/>
            <a:ext cx="1187624" cy="998294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354" y="430012"/>
            <a:ext cx="1774331" cy="47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ttangolo 20"/>
          <p:cNvSpPr/>
          <p:nvPr/>
        </p:nvSpPr>
        <p:spPr>
          <a:xfrm>
            <a:off x="432000" y="1332000"/>
            <a:ext cx="341992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Nel primo trimestre del 2015,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è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proseguita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contrazione dei </a:t>
            </a:r>
            <a:r>
              <a:rPr lang="it-IT" sz="12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prestiti alla clientela 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residente</a:t>
            </a:r>
            <a:r>
              <a:rPr lang="it-IT" sz="1200" b="1" i="1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Toscana,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inclusivi delle sofferenze</a:t>
            </a:r>
            <a:r>
              <a:rPr lang="it-IT" sz="12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-1,8</a:t>
            </a:r>
            <a:r>
              <a:rPr lang="it-IT" sz="12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r>
              <a:rPr lang="it-IT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dato tendenziale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ovvero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riferito allo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stesso trimestre dell’anno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precedente).</a:t>
            </a:r>
          </a:p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Tale evoluzione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è determinata in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parte, come da circa due anni, dalla pesante contrazione dei prestiti verso le 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società finanziarie e assicurative</a:t>
            </a:r>
            <a:r>
              <a:rPr lang="it-IT" sz="1200" b="1" i="1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(-37,5%)</a:t>
            </a:r>
            <a:r>
              <a:rPr lang="it-IT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prestiti alle istituzioni finanziarie, fino all’anno 2013, rappresentavano l’8% del totale del credito concesso al sistema economico; nel trimestre in esame sono invece scesi al 2,8% del totale.</a:t>
            </a:r>
          </a:p>
          <a:p>
            <a:pPr algn="just">
              <a:spcAft>
                <a:spcPts val="600"/>
              </a:spcAft>
            </a:pP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prestiti verso le </a:t>
            </a:r>
            <a:r>
              <a:rPr lang="it-IT" sz="12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imprese 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(-</a:t>
            </a:r>
            <a:r>
              <a:rPr lang="it-IT" sz="12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0,1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%) 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i</a:t>
            </a:r>
            <a:r>
              <a:rPr lang="it-IT" sz="12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finanziamenti alle </a:t>
            </a:r>
            <a:r>
              <a:rPr lang="it-IT" sz="12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famiglie consumatrici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(+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0,2%)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sono invece sostanzialmente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stabili rispetto allo stesso trimestre dell’anno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precedente. Per quanto riguarda le imprese, in particolare, l’andamento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dei prestiti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erogati conferma l’ingresso in una fase di stabilizzazione dopo le contrazioni registrate nel biennio 2012-2013.</a:t>
            </a:r>
          </a:p>
        </p:txBody>
      </p:sp>
      <p:sp>
        <p:nvSpPr>
          <p:cNvPr id="16" name="CasellaDiTesto 5"/>
          <p:cNvSpPr txBox="1">
            <a:spLocks noChangeArrowheads="1"/>
          </p:cNvSpPr>
          <p:nvPr/>
        </p:nvSpPr>
        <p:spPr bwMode="auto">
          <a:xfrm>
            <a:off x="432000" y="394211"/>
            <a:ext cx="54319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prestiti a imprese </a:t>
            </a:r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</a:t>
            </a:r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famiglie</a:t>
            </a:r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asellaDiTesto 4"/>
          <p:cNvSpPr txBox="1">
            <a:spLocks noChangeArrowheads="1"/>
          </p:cNvSpPr>
          <p:nvPr/>
        </p:nvSpPr>
        <p:spPr bwMode="auto">
          <a:xfrm>
            <a:off x="1331640" y="5904274"/>
            <a:ext cx="676875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marL="228600" indent="-228600" algn="just">
              <a:spcAft>
                <a:spcPts val="600"/>
              </a:spcAft>
              <a:buAutoNum type="arabicPeriod"/>
            </a:pP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Prestiti lordi, comprensivi di sofferenze e </a:t>
            </a:r>
            <a:r>
              <a:rPr lang="it-IT" sz="1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pct</a:t>
            </a: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delle banche ai residenti.</a:t>
            </a:r>
          </a:p>
          <a:p>
            <a:pPr marL="228600" indent="-228600" algn="just">
              <a:spcAft>
                <a:spcPts val="600"/>
              </a:spcAft>
              <a:buFontTx/>
              <a:buAutoNum type="arabicPeriod"/>
            </a:pP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Società </a:t>
            </a:r>
            <a:r>
              <a:rPr lang="it-IT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 intermediazione mobiliare, società fiduciarie di gestione, società di finanziamento e </a:t>
            </a:r>
            <a:r>
              <a:rPr lang="it-IT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sicav</a:t>
            </a: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it-IT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155" y="1458838"/>
            <a:ext cx="4886325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715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sellaDiTesto 5"/>
          <p:cNvSpPr txBox="1">
            <a:spLocks noChangeArrowheads="1"/>
          </p:cNvSpPr>
          <p:nvPr/>
        </p:nvSpPr>
        <p:spPr bwMode="auto">
          <a:xfrm>
            <a:off x="432000" y="396000"/>
            <a:ext cx="56365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prestiti alle imprese per branca di attività economica</a:t>
            </a:r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6056"/>
            <a:ext cx="1187624" cy="998294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354" y="430012"/>
            <a:ext cx="1774331" cy="47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CasellaDiTesto 4"/>
          <p:cNvSpPr txBox="1">
            <a:spLocks noChangeArrowheads="1"/>
          </p:cNvSpPr>
          <p:nvPr/>
        </p:nvSpPr>
        <p:spPr bwMode="auto">
          <a:xfrm>
            <a:off x="432000" y="1332000"/>
            <a:ext cx="3563936" cy="412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segnali positivi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che, sotto il profilo in esame,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arrivano dal sistema produttivo non finanziario offrono delle conferme anche nella disaggregazione settoriale. Per la prima volta dopo 13 trimestri  consecutivi, i prestiti alle imprese 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manifatturiere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dei 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servizi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non presentano infatti il segno meno</a:t>
            </a:r>
            <a:r>
              <a:rPr lang="it-IT" sz="12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mostrando un andamento stabile rispetto al primo trimestre del 2014 (rispettivamente 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+0,1%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+0,4%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</a:p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notevole crescita, poi, l’andamento dei prestiti al settore residuale 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«altro»</a:t>
            </a:r>
            <a:r>
              <a:rPr lang="it-IT" sz="1200" b="1" i="1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(+3,4%),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rappresenta tuttavia una quota relativamente limitata (10%)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totale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dei prestiti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erogati alle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imprese toscane.</a:t>
            </a:r>
            <a:endParaRPr lang="it-IT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Ancora in contrazione, infine, il credito alle imprese appartenenti al settore delle 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costruzioni (-1,4%)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anche in questo caso, tuttavia, si possono intravedere segnali di miglioramento legati all’attenuarsi delle diminuzioni nelle erogazioni rispetto a quanto osservato alla fine del 2014. </a:t>
            </a:r>
            <a:endParaRPr lang="it-IT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CasellaDiTesto 4"/>
          <p:cNvSpPr txBox="1">
            <a:spLocks noChangeArrowheads="1"/>
          </p:cNvSpPr>
          <p:nvPr/>
        </p:nvSpPr>
        <p:spPr bwMode="auto">
          <a:xfrm>
            <a:off x="1298104" y="5776619"/>
            <a:ext cx="7390581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Prestiti lordi, comprensivi di sofferenze e finanziamenti a procedura concorsuale. Dati riferiti alle segnalazioni di banche, società finanziarie e società veicolo di operazioni di cartolarizzazione sui finanziamenti a società non finanziarie e famiglie  produttrici.</a:t>
            </a:r>
          </a:p>
          <a:p>
            <a:pPr algn="just">
              <a:spcAft>
                <a:spcPts val="600"/>
              </a:spcAft>
            </a:pPr>
            <a:r>
              <a:rPr lang="it-IT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 Include i settori primario, estrattivo ed </a:t>
            </a: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energetico.</a:t>
            </a:r>
            <a:endParaRPr lang="it-IT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412776"/>
            <a:ext cx="5112568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614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859707"/>
            <a:ext cx="1187624" cy="998294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354" y="430012"/>
            <a:ext cx="1774331" cy="47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sellaDiTesto 5"/>
          <p:cNvSpPr txBox="1">
            <a:spLocks noChangeArrowheads="1"/>
          </p:cNvSpPr>
          <p:nvPr/>
        </p:nvSpPr>
        <p:spPr bwMode="auto">
          <a:xfrm>
            <a:off x="432000" y="396000"/>
            <a:ext cx="56365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prestiti per tipologia di impresa</a:t>
            </a:r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5508104" y="1332000"/>
            <a:ext cx="3180581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Sotto il profilo dimensionale, se il </a:t>
            </a:r>
            <a:r>
              <a:rPr lang="it-IT" sz="12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credito bancario alle piccole imprese (-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1,5%) –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particolare quello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alle </a:t>
            </a:r>
            <a:r>
              <a:rPr lang="it-IT" sz="12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imprese artigiane 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(-3,6%)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appare ancora in contrazione, si nota che l’offerta di credito verso le 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imprese più strutturate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 evolvendo verso un terreno di effettiva crescita: il dato del primo trimestre segnala a tale riguardo un aumento, seppur di piccola entità </a:t>
            </a:r>
            <a:r>
              <a:rPr lang="it-IT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(+0,3%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rispetto al primo trimestre del 2014.</a:t>
            </a:r>
          </a:p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Sono quindi soprattutto le imprese di medio-grandi dimensioni a sostenere attualmente la domanda di credito. Come segnalato con riferimento al contesto nazionale dalla BLS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it-IT" sz="12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</a:t>
            </a:r>
            <a:r>
              <a:rPr lang="it-IT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Lending</a:t>
            </a:r>
            <a:r>
              <a:rPr lang="it-IT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Survey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della Banca di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Italia, infatti,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«il recupero della domanda ha interessato esclusivamente le imprese di grandi dimensioni e quelle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manifatturiere,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 è connesso con il sostegno del circolante e con le esigenze di ristrutturazione e consolidamento delle posizioni debitorie esistenti; le richieste di nuovi finanziamenti per investimenti, dopo una serie ininterrotta di contrazioni, hanno mostrato, dalla seconda parte del 2014, una sostanziale stabilità.»</a:t>
            </a:r>
          </a:p>
          <a:p>
            <a:pPr algn="just">
              <a:spcAft>
                <a:spcPts val="600"/>
              </a:spcAft>
            </a:pPr>
            <a:endParaRPr lang="it-IT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" y="1431878"/>
            <a:ext cx="4886325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115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sellaDiTesto 5"/>
          <p:cNvSpPr txBox="1">
            <a:spLocks noChangeArrowheads="1"/>
          </p:cNvSpPr>
          <p:nvPr/>
        </p:nvSpPr>
        <p:spPr bwMode="auto">
          <a:xfrm>
            <a:off x="432000" y="395372"/>
            <a:ext cx="37643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Tassi di interesse a breve</a:t>
            </a:r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859707"/>
            <a:ext cx="1187624" cy="998294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354" y="430012"/>
            <a:ext cx="1774331" cy="47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CasellaDiTesto 4"/>
          <p:cNvSpPr txBox="1">
            <a:spLocks noChangeArrowheads="1"/>
          </p:cNvSpPr>
          <p:nvPr/>
        </p:nvSpPr>
        <p:spPr bwMode="auto">
          <a:xfrm>
            <a:off x="432001" y="1332000"/>
            <a:ext cx="3574154" cy="4416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it-IT" sz="12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livello dei </a:t>
            </a:r>
            <a:r>
              <a:rPr lang="it-IT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tassi di interesse sui prestiti a breve </a:t>
            </a:r>
            <a:r>
              <a:rPr lang="it-IT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termine</a:t>
            </a:r>
            <a:r>
              <a:rPr lang="it-IT" sz="1200" b="1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it-IT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concessi dalle banche condiziona il sistema economico nel ricorso al credito. Nel breve periodo, i tassi bancari attivi risentono principalmente delle variazioni dei tassi guida della politica monetaria. Il taglio dei tassi ufficiali operato dalla BCE a giugno del 2014 ha contribuito  ad una riduzione del costo del credito, in atto anche nel primo trimestre del 2015.</a:t>
            </a:r>
          </a:p>
          <a:p>
            <a:pPr algn="just">
              <a:spcAft>
                <a:spcPts val="600"/>
              </a:spcAft>
              <a:tabLst>
                <a:tab pos="804863" algn="l"/>
              </a:tabLst>
            </a:pP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costo del credito in Toscana parte da livelli molto elevati, anche in confronto con le altre regioni, a causa un maggior livello di rischio del settore produttivo rispetto alla media nazionale. Dal punto di vista dimensionale, particolarmente sofferenti sono le 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piccole imprese</a:t>
            </a:r>
            <a:r>
              <a:rPr lang="it-IT" sz="12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cui tasso di interesse, pari al 9,2% nel trimestre in esame, è inferiore rispetto ai livelli raggiunti nel 2013 (quasi il 10%), ma in leggera risalita rispetto all’ultimo trimestre del 2014. Per quanto riguarda invece i settori, costi molto alti del denaro continuano ad interessare le </a:t>
            </a:r>
            <a:r>
              <a:rPr lang="it-IT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costruzioni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(8,9%), con valori che anche in questo caso risultano in leggera crescita rispetto al IV trimestre del 2014.</a:t>
            </a:r>
            <a:endParaRPr lang="it-IT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asellaDiTesto 4"/>
          <p:cNvSpPr txBox="1">
            <a:spLocks noChangeArrowheads="1"/>
          </p:cNvSpPr>
          <p:nvPr/>
        </p:nvSpPr>
        <p:spPr bwMode="auto">
          <a:xfrm>
            <a:off x="1187627" y="5877272"/>
            <a:ext cx="281852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it-IT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it-IT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Banca </a:t>
            </a: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d’Italia </a:t>
            </a:r>
            <a:r>
              <a:rPr lang="it-IT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rileva i tassi effettivi riferiti ai  finanziamenti per cassa che rientrano nelle seguenti categorie: rischi autoliquidanti, rischi a scadenza e rischi a revoca.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155" y="1412776"/>
            <a:ext cx="4886325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725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sellaDiTesto 5"/>
          <p:cNvSpPr txBox="1">
            <a:spLocks noChangeArrowheads="1"/>
          </p:cNvSpPr>
          <p:nvPr/>
        </p:nvSpPr>
        <p:spPr bwMode="auto">
          <a:xfrm>
            <a:off x="432000" y="396000"/>
            <a:ext cx="52045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Tassi di interesse a medio/lungo termine</a:t>
            </a:r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859707"/>
            <a:ext cx="1187624" cy="998294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354" y="430012"/>
            <a:ext cx="1774331" cy="47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sellaDiTesto 4"/>
          <p:cNvSpPr txBox="1">
            <a:spLocks noChangeArrowheads="1"/>
          </p:cNvSpPr>
          <p:nvPr/>
        </p:nvSpPr>
        <p:spPr bwMode="auto">
          <a:xfrm>
            <a:off x="432000" y="1332000"/>
            <a:ext cx="3188299" cy="412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richiesta di  prestiti a medio-lungo termine (sopra i 18 mesi) rappresenta la volontà, da parte di imprese e famiglie, di fare scelte per il proprio futuro. Nel caso delle imprese, la richiesta di finanziamenti non a breve termine nasce dalla decisione di porre in atto programmi di investimento.</a:t>
            </a:r>
          </a:p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</a:t>
            </a:r>
            <a:r>
              <a:rPr lang="it-IT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tassi di interesse sui prestiti a medio lungo termine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 le </a:t>
            </a:r>
            <a:r>
              <a:rPr lang="it-IT" sz="12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famiglie consumatrici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per le </a:t>
            </a:r>
            <a:r>
              <a:rPr lang="it-IT" sz="12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imprese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stanno diminuendo dall’inizio del 2014, attestandosi rispettivamente al </a:t>
            </a:r>
            <a:r>
              <a:rPr lang="it-IT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2,9%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 le famiglie ed al </a:t>
            </a:r>
            <a:r>
              <a:rPr lang="it-IT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2,8%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 le imprese nel trimestre in esame.</a:t>
            </a:r>
            <a:endParaRPr lang="it-IT" sz="1200" i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Aft>
                <a:spcPts val="600"/>
              </a:spcAft>
              <a:tabLst>
                <a:tab pos="804863" algn="l"/>
              </a:tabLst>
            </a:pP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condizioni di accesso al credito stanno quindi migliorando anche per quanto riguarda i finanziamenti a più lunga scadenza, risentendo anche in questo caso delle forti iniezioni di liquidità nel sistema bancario attuate grazie alle operazioni di rifinanziamento della BCE.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360" y="1419969"/>
            <a:ext cx="4886325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936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sellaDiTesto 5"/>
          <p:cNvSpPr txBox="1">
            <a:spLocks noChangeArrowheads="1"/>
          </p:cNvSpPr>
          <p:nvPr/>
        </p:nvSpPr>
        <p:spPr bwMode="auto">
          <a:xfrm>
            <a:off x="447598" y="406405"/>
            <a:ext cx="37643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endParaRPr lang="it-IT" b="1" dirty="0" smtClean="0">
              <a:latin typeface="Tahoma" pitchFamily="34" charset="0"/>
              <a:cs typeface="Tahoma" pitchFamily="34" charset="0"/>
            </a:endParaRPr>
          </a:p>
          <a:p>
            <a:pPr eaLnBrk="1" hangingPunct="1"/>
            <a:endParaRPr lang="it-IT" b="1" dirty="0">
              <a:latin typeface="Tahoma" pitchFamily="34" charset="0"/>
              <a:cs typeface="Tahoma" pitchFamily="34" charset="0"/>
            </a:endParaRPr>
          </a:p>
          <a:p>
            <a:pPr eaLnBrk="1" hangingPunct="1"/>
            <a:endParaRPr lang="it-IT" b="1" dirty="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859707"/>
            <a:ext cx="1187624" cy="998294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354" y="430012"/>
            <a:ext cx="1774331" cy="47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sellaDiTesto 5"/>
          <p:cNvSpPr txBox="1">
            <a:spLocks noChangeArrowheads="1"/>
          </p:cNvSpPr>
          <p:nvPr/>
        </p:nvSpPr>
        <p:spPr bwMode="auto">
          <a:xfrm>
            <a:off x="432000" y="395372"/>
            <a:ext cx="37643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qualità del credito</a:t>
            </a:r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CasellaDiTesto 4"/>
          <p:cNvSpPr txBox="1">
            <a:spLocks noChangeArrowheads="1"/>
          </p:cNvSpPr>
          <p:nvPr/>
        </p:nvSpPr>
        <p:spPr bwMode="auto">
          <a:xfrm>
            <a:off x="1331640" y="5877272"/>
            <a:ext cx="735704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 </a:t>
            </a:r>
            <a:r>
              <a:rPr lang="it-IT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tasso di </a:t>
            </a: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decadimento </a:t>
            </a:r>
            <a:r>
              <a:rPr lang="it-IT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è </a:t>
            </a: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dato dal </a:t>
            </a:r>
            <a:r>
              <a:rPr lang="it-IT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rapporto fra </a:t>
            </a: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flusso </a:t>
            </a:r>
            <a:r>
              <a:rPr lang="it-IT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 nuove sofferenze e </a:t>
            </a: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consistenza </a:t>
            </a:r>
            <a:r>
              <a:rPr lang="it-IT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dei prestiti in essere all’inizio del </a:t>
            </a: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periodo. I </a:t>
            </a:r>
            <a:r>
              <a:rPr lang="it-IT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valori sono calcolati come medie dei quattro trimestri terminanti </a:t>
            </a: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quello </a:t>
            </a:r>
            <a:r>
              <a:rPr lang="it-IT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 </a:t>
            </a:r>
            <a:r>
              <a:rPr lang="it-IT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riferimento.</a:t>
            </a:r>
            <a:endParaRPr lang="it-IT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CasellaDiTesto 4"/>
          <p:cNvSpPr txBox="1">
            <a:spLocks noChangeArrowheads="1"/>
          </p:cNvSpPr>
          <p:nvPr/>
        </p:nvSpPr>
        <p:spPr bwMode="auto">
          <a:xfrm>
            <a:off x="431999" y="1332000"/>
            <a:ext cx="3370360" cy="330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L’onda lunga della crisi continua ad avere pesanti conseguenze nel mondo imprenditoriale e produttivo, dove persistono difficoltà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 rimborso dei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crediti ricevuti. In tale ambito il peggioramento del </a:t>
            </a:r>
            <a:r>
              <a:rPr lang="it-IT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tasso di </a:t>
            </a:r>
            <a:r>
              <a:rPr lang="it-IT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decadimento</a:t>
            </a:r>
            <a:r>
              <a:rPr lang="it-IT" sz="12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è stato diffuso nel corso degli ultimi anni: le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condizioni maggiormente critiche si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continuano tuttavia a riscontrare nell’edilizia, settore in cui tale indicatore ha raggiunto un nuovo picco alla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fine del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2014.</a:t>
            </a:r>
          </a:p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Sia nell’</a:t>
            </a:r>
            <a:r>
              <a:rPr lang="it-IT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edilizia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che nel </a:t>
            </a:r>
            <a:r>
              <a:rPr lang="it-IT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manifatturiero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il tasso di decadimento ha comunque fatto registrare una leggera diminuzione ad inizio 2015, scendendo dal 10,6% al 10,1% nel primo caso, dal 5,1% al  4,7% nel secondo. Il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rapporto tra le esposizioni passate a sofferenza e i </a:t>
            </a:r>
            <a:r>
              <a:rPr lang="it-IT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prestiti in </a:t>
            </a:r>
            <a:r>
              <a:rPr lang="it-IT" sz="12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bonis</a:t>
            </a:r>
            <a:r>
              <a:rPr lang="it-IT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periodo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 attesta invece</a:t>
            </a:r>
            <a:endParaRPr lang="it-IT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CasellaDiTesto 4"/>
          <p:cNvSpPr txBox="1">
            <a:spLocks noChangeArrowheads="1"/>
          </p:cNvSpPr>
          <p:nvPr/>
        </p:nvSpPr>
        <p:spPr bwMode="auto">
          <a:xfrm>
            <a:off x="3802359" y="5118283"/>
            <a:ext cx="48863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/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it-IT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147" y="1412776"/>
            <a:ext cx="4886325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CasellaDiTesto 4"/>
          <p:cNvSpPr txBox="1">
            <a:spLocks noChangeArrowheads="1"/>
          </p:cNvSpPr>
          <p:nvPr/>
        </p:nvSpPr>
        <p:spPr bwMode="auto">
          <a:xfrm>
            <a:off x="440383" y="4509120"/>
            <a:ext cx="8248302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livelli più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contenuti per </a:t>
            </a:r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imprese dei </a:t>
            </a:r>
            <a:r>
              <a:rPr lang="it-IT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servizi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sebbene in tale ambito, al contrario dei precedenti, si sia riscontrato un leggero aumento (dal 3,7% al 4,0%) ad inizio anno.</a:t>
            </a:r>
          </a:p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Nel complesso il tasso di decadimento del credito erogato alle </a:t>
            </a:r>
            <a:r>
              <a:rPr lang="it-IT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imprese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è così rimasto stabile al 4,9% nel periodo in questione, così come stabile – anche se su livelli decisamente più contenuti – è rimasto il tasso di decadimento delle </a:t>
            </a:r>
            <a:r>
              <a:rPr lang="it-IT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famiglie consumatrici 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(1,2%).</a:t>
            </a:r>
            <a:endParaRPr lang="it-IT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8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4"/>
          <p:cNvSpPr txBox="1">
            <a:spLocks noChangeArrowheads="1"/>
          </p:cNvSpPr>
          <p:nvPr/>
        </p:nvSpPr>
        <p:spPr bwMode="auto">
          <a:xfrm>
            <a:off x="432000" y="1800000"/>
            <a:ext cx="8252489" cy="146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 eaLnBrk="1" hangingPunct="1">
              <a:spcAft>
                <a:spcPts val="600"/>
              </a:spcAft>
              <a:defRPr/>
            </a:pPr>
            <a:r>
              <a:rPr lang="it-IT" sz="14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Cenni metodologici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elaborazioni contenute nel presente rapporto sono realizzate su dati Banca d’Italia (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dati sul credito bancario nel periodo gennaio -  marzo 2015).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 ringrazia la sede regionale della  Banca d’Italia per la collaborazione offerta.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presente rapporto è scaricabile dalla pagina web dal portale </a:t>
            </a:r>
            <a:r>
              <a:rPr lang="it-IT" sz="1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Starnet</a:t>
            </a:r>
            <a:r>
              <a:rPr lang="it-IT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area territoria</a:t>
            </a:r>
            <a:r>
              <a:rPr lang="it-IT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Toscana, cliccando sul seguente </a:t>
            </a:r>
            <a:r>
              <a:rPr lang="it-IT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link</a:t>
            </a:r>
            <a:endParaRPr lang="it-IT" sz="1200" b="1" dirty="0">
              <a:solidFill>
                <a:schemeClr val="tx1">
                  <a:lumMod val="95000"/>
                  <a:lumOff val="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CasellaDiTesto 1"/>
          <p:cNvSpPr txBox="1">
            <a:spLocks noChangeArrowheads="1"/>
          </p:cNvSpPr>
          <p:nvPr/>
        </p:nvSpPr>
        <p:spPr bwMode="auto">
          <a:xfrm>
            <a:off x="432000" y="3960000"/>
            <a:ext cx="8252488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 eaLnBrk="1" hangingPunct="1">
              <a:defRPr/>
            </a:pPr>
            <a:r>
              <a:rPr lang="it-IT" sz="14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Riconoscimenti</a:t>
            </a:r>
          </a:p>
          <a:p>
            <a:pPr algn="just" eaLnBrk="1" hangingPunct="1">
              <a:defRPr/>
            </a:pPr>
            <a:endParaRPr lang="it-IT" sz="1200" b="1" dirty="0" smtClean="0">
              <a:solidFill>
                <a:schemeClr val="tx1">
                  <a:lumMod val="95000"/>
                  <a:lumOff val="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Elaborazioni e testo a </a:t>
            </a:r>
            <a:r>
              <a:rPr lang="it-IT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cura di:</a:t>
            </a:r>
            <a:endParaRPr lang="it-IT" sz="1200" dirty="0">
              <a:solidFill>
                <a:schemeClr val="tx1">
                  <a:lumMod val="95000"/>
                  <a:lumOff val="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Silvia Pincione</a:t>
            </a:r>
            <a:endParaRPr lang="it-IT" sz="1200" dirty="0">
              <a:solidFill>
                <a:schemeClr val="tx1">
                  <a:lumMod val="95000"/>
                  <a:lumOff val="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it-IT" sz="1200" b="1" dirty="0" smtClean="0">
              <a:solidFill>
                <a:schemeClr val="tx1">
                  <a:lumMod val="95000"/>
                  <a:lumOff val="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Coordinamento</a:t>
            </a:r>
            <a:r>
              <a:rPr lang="it-IT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endParaRPr lang="it-IT" sz="1200" dirty="0">
              <a:solidFill>
                <a:schemeClr val="tx1">
                  <a:lumMod val="95000"/>
                  <a:lumOff val="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Riccardo </a:t>
            </a:r>
            <a:r>
              <a:rPr lang="it-IT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Perugi</a:t>
            </a:r>
            <a:endParaRPr lang="it-IT" sz="1200" dirty="0">
              <a:solidFill>
                <a:schemeClr val="tx1">
                  <a:lumMod val="95000"/>
                  <a:lumOff val="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859707"/>
            <a:ext cx="1187624" cy="998294"/>
          </a:xfrm>
          <a:prstGeom prst="rect">
            <a:avLst/>
          </a:prstGeom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354" y="430012"/>
            <a:ext cx="1774331" cy="47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CasellaDiTesto 5"/>
          <p:cNvSpPr txBox="1">
            <a:spLocks noChangeArrowheads="1"/>
          </p:cNvSpPr>
          <p:nvPr/>
        </p:nvSpPr>
        <p:spPr bwMode="auto">
          <a:xfrm>
            <a:off x="396000" y="394211"/>
            <a:ext cx="37643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Cenni metodologici e riconoscimenti</a:t>
            </a:r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27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Personalizzato 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F3F3F"/>
      </a:accent1>
      <a:accent2>
        <a:srgbClr val="C0504D"/>
      </a:accent2>
      <a:accent3>
        <a:srgbClr val="9BBB59"/>
      </a:accent3>
      <a:accent4>
        <a:srgbClr val="8064A2"/>
      </a:accent4>
      <a:accent5>
        <a:srgbClr val="3F3F3F"/>
      </a:accent5>
      <a:accent6>
        <a:srgbClr val="F79646"/>
      </a:accent6>
      <a:hlink>
        <a:srgbClr val="3F3F3F"/>
      </a:hlink>
      <a:folHlink>
        <a:srgbClr val="3F3F3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11015</TotalTime>
  <Words>1317</Words>
  <Application>Microsoft Office PowerPoint</Application>
  <PresentationFormat>Presentazione su schermo (4:3)</PresentationFormat>
  <Paragraphs>54</Paragraphs>
  <Slides>8</Slides>
  <Notes>8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Il credito in Toscana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Cristina Marullo</dc:creator>
  <cp:lastModifiedBy>Franco Natali</cp:lastModifiedBy>
  <cp:revision>997</cp:revision>
  <cp:lastPrinted>2014-09-02T08:46:26Z</cp:lastPrinted>
  <dcterms:created xsi:type="dcterms:W3CDTF">2012-12-18T09:24:18Z</dcterms:created>
  <dcterms:modified xsi:type="dcterms:W3CDTF">2015-09-02T07:28:16Z</dcterms:modified>
</cp:coreProperties>
</file>